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0" autoAdjust="0"/>
    <p:restoredTop sz="94660"/>
  </p:normalViewPr>
  <p:slideViewPr>
    <p:cSldViewPr snapToGrid="0">
      <p:cViewPr>
        <p:scale>
          <a:sx n="92" d="100"/>
          <a:sy n="92" d="100"/>
        </p:scale>
        <p:origin x="20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1DA76-D3E9-F46E-7D78-88EDEE35D5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D0A84E-0FC2-96A0-FDA3-C30F246F05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7F9659-75E2-E27C-8D35-B2EF682B5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B7693-DB47-4CC1-8EF1-AA693A0C93C6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B164A-06F7-8E0E-EB9D-1123B9B50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1526D6-2FBB-00A1-36D1-E34BD5DC4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B56B-916B-46C4-A19E-19515BB09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358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BB858-80C5-45C1-857D-DF5669AC0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7D662E-546B-1D02-2D02-D3CD23E9B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AB15E-0ECB-B508-0D9E-7556BEBDF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B7693-DB47-4CC1-8EF1-AA693A0C93C6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93D36-C3F0-C278-EDD0-B6F8AD10D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70514F-BBFA-42E9-34B4-43AB2CAF2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B56B-916B-46C4-A19E-19515BB09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66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AB701B-7CD7-3354-C154-E215285F12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A7CD4A-A6EE-F92B-D2A0-C4DE842C78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8C924-4352-6369-132E-5AA1E3171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B7693-DB47-4CC1-8EF1-AA693A0C93C6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7FA63-FF95-A49F-B00A-5299A8DA0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3B4B0-2CB2-BBDE-E31B-F1893F942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B56B-916B-46C4-A19E-19515BB09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595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8D2EB-9306-7587-3CA6-183790459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0832D-5859-9D55-ED4B-4B3D3CBF8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1C9AFA-057C-B2C6-56FC-C506813BD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B7693-DB47-4CC1-8EF1-AA693A0C93C6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F3202-83E7-11A3-75CE-AFC2E8F55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919D79-9273-4FAC-E9E5-6CDF9228B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B56B-916B-46C4-A19E-19515BB09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48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A58E3-1452-A1B1-041F-1739F752D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E7115F-FE27-22F3-565F-EFA4AABCF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8C651-9E14-BFA6-B26A-01AE4F825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B7693-DB47-4CC1-8EF1-AA693A0C93C6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8DEF8-6DEB-97D1-4E9C-598E970A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E4CB7-6B20-F040-A6EF-454AB9382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B56B-916B-46C4-A19E-19515BB09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18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C36FF-CCAB-128C-F773-D067C57CC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F40D-55EF-5341-9558-BB27962081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99B824-7DB1-0086-AF0D-0B6EE903F7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74270B-1530-19C3-ADFD-E0D51A61D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B7693-DB47-4CC1-8EF1-AA693A0C93C6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57B1EA-8D34-33EE-5986-F1125224A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B5F936-07CA-1459-00FF-011C58FAF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B56B-916B-46C4-A19E-19515BB09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897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FA5E0-0D14-C139-CFFB-BCEB6FD92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6075D8-2C65-33BD-F0F2-2AC8AA7AD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21BC97-E003-4ECE-8889-6E4AB94004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5F377E-AD6A-CFF0-5A09-E5DB59CF97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3E809A-E858-7488-1B63-FD6038760B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C18DA5-5EE4-4912-B143-06200E3BE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B7693-DB47-4CC1-8EF1-AA693A0C93C6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7D5C84-29A1-8426-9F52-30CE08D50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CDC9C7-5201-BA49-CC81-490DF8C04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B56B-916B-46C4-A19E-19515BB09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4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F867B-622D-F9C6-CE05-5170EF892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5C1C36-B9ED-C632-76E3-E643F2F5E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B7693-DB47-4CC1-8EF1-AA693A0C93C6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713CB4-AA8F-88A1-65A9-5552E919B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D56AC8-7BBD-F574-2238-C409547E6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B56B-916B-46C4-A19E-19515BB09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24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541926-1DEE-8A01-1550-89A768873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B7693-DB47-4CC1-8EF1-AA693A0C93C6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AE11C2-CFAE-1482-D8A4-46599ED33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C5AD32-0837-7F34-0135-E504E7534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B56B-916B-46C4-A19E-19515BB09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9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4DB00-E00A-76B7-EBFC-498B57CA0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30A2B-19F0-3FED-1A2D-BD778EDD1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7B30A3-C1B1-EB2C-0838-BF7FFA1189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0F414-E3F8-91E5-80D2-91332DD22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B7693-DB47-4CC1-8EF1-AA693A0C93C6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D39DC-2D60-4579-28CA-AB66E6CF1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0DA8FB-E03A-26C6-7814-B37DECCFB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B56B-916B-46C4-A19E-19515BB09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196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A5486-DE7F-5EC5-4661-186B3C634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AB617C-1AED-0382-048E-6FC89404F7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E203FD-4CF7-77AE-A78C-4C47A0104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DF0306-4BA8-D887-BFAF-197E0D536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B7693-DB47-4CC1-8EF1-AA693A0C93C6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2D6E86-D0F2-A475-494B-DC37B093C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AD40F-954F-F1AC-6C0D-D2AC1A47E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1B56B-916B-46C4-A19E-19515BB09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9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3413FE-18A6-E835-06B7-7E525D291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13916-62BE-F5D8-63BA-C3EF8D6777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48121-4A30-496E-669A-1B8B2934EE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B7693-DB47-4CC1-8EF1-AA693A0C93C6}" type="datetimeFigureOut">
              <a:rPr lang="en-US" smtClean="0"/>
              <a:t>9/16/2023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1D9106-2CFC-2ABD-5F7A-32531CA1EA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A9734-8301-5D17-B57A-1F15EF1E46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1B56B-916B-46C4-A19E-19515BB09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4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hopify.com/ca/blog/bfcm-data" TargetMode="External"/><Relationship Id="rId2" Type="http://schemas.openxmlformats.org/officeDocument/2006/relationships/hyperlink" Target="https://news.shopify.com/shopify-merchants-set-new-black-friday-cyber-monday-record-with-75-billion-in-sales-opbhw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bccm.com/en/insights/tech-and-innovation/episode/2021-outlook-massive-shift-in-e-commerce-spend" TargetMode="External"/><Relationship Id="rId2" Type="http://schemas.openxmlformats.org/officeDocument/2006/relationships/hyperlink" Target="https://www.digitalcommerce360.com/article/black-friday-ecommerce-sal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digitalcommerce360.com/article/black-friday-ecommerce-sal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3D3DA-12C0-75C6-B588-D6803112E7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BFCM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5A9D57-0D4A-553F-D49B-6E7A10B7BB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2023 Trends, Prediction and Tactics</a:t>
            </a:r>
          </a:p>
        </p:txBody>
      </p:sp>
    </p:spTree>
    <p:extLst>
      <p:ext uri="{BB962C8B-B14F-4D97-AF65-F5344CB8AC3E}">
        <p14:creationId xmlns:p14="http://schemas.microsoft.com/office/powerpoint/2010/main" val="998129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62C27FE-E412-BE28-00D0-129146F7A73D}"/>
              </a:ext>
            </a:extLst>
          </p:cNvPr>
          <p:cNvSpPr txBox="1"/>
          <p:nvPr/>
        </p:nvSpPr>
        <p:spPr>
          <a:xfrm>
            <a:off x="1004455" y="1316182"/>
            <a:ext cx="20158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2019</a:t>
            </a:r>
          </a:p>
          <a:p>
            <a:r>
              <a:rPr lang="en-US" dirty="0"/>
              <a:t>2020</a:t>
            </a:r>
          </a:p>
          <a:p>
            <a:r>
              <a:rPr lang="en-US" dirty="0"/>
              <a:t>2021</a:t>
            </a:r>
          </a:p>
          <a:p>
            <a:r>
              <a:rPr lang="en-US" dirty="0"/>
              <a:t>2022</a:t>
            </a:r>
          </a:p>
          <a:p>
            <a:r>
              <a:rPr lang="en-US" dirty="0"/>
              <a:t>2023</a:t>
            </a: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38B840-0A5E-978F-81F4-7FA2908235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53" y="0"/>
            <a:ext cx="121384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409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47B42-8B37-8F50-DF07-D70D14657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 vs BF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37A77-6CAB-0166-09CF-5F09C6609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</p:spPr>
        <p:txBody>
          <a:bodyPr>
            <a:normAutofit/>
          </a:bodyPr>
          <a:lstStyle/>
          <a:p>
            <a:r>
              <a:rPr lang="en-US" dirty="0"/>
              <a:t>Online Sales are 5% higher on CM vs BF</a:t>
            </a:r>
          </a:p>
          <a:p>
            <a:r>
              <a:rPr lang="en-US" dirty="0"/>
              <a:t>On Average online sales are 5x higher on CM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45BB6E-EDFE-E647-1F17-4B7E61CC5A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5661" y="3275849"/>
            <a:ext cx="4703292" cy="321702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FF82BFF-0BC5-D909-258A-6D97E14FCFE4}"/>
              </a:ext>
            </a:extLst>
          </p:cNvPr>
          <p:cNvSpPr txBox="1"/>
          <p:nvPr/>
        </p:nvSpPr>
        <p:spPr>
          <a:xfrm>
            <a:off x="921327" y="3941618"/>
            <a:ext cx="287481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Plan for your bigger promotions on CM when consumers are more prepared to buy online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5BB29F-A17B-3562-53CE-A87F3267A81D}"/>
              </a:ext>
            </a:extLst>
          </p:cNvPr>
          <p:cNvSpPr/>
          <p:nvPr/>
        </p:nvSpPr>
        <p:spPr>
          <a:xfrm>
            <a:off x="2535382" y="4717473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12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47B42-8B37-8F50-DF07-D70D14657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Mobile is key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37A77-6CAB-0166-09CF-5F09C6609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en-US" b="1" i="0" dirty="0">
                <a:solidFill>
                  <a:srgbClr val="161616"/>
                </a:solidFill>
                <a:effectLst/>
                <a:latin typeface="Inter"/>
              </a:rPr>
              <a:t>More purchases are made on mobile</a:t>
            </a:r>
          </a:p>
          <a:p>
            <a:pPr algn="l"/>
            <a:r>
              <a:rPr lang="en-US" b="0" i="0" dirty="0">
                <a:solidFill>
                  <a:srgbClr val="161616"/>
                </a:solidFill>
                <a:effectLst/>
                <a:latin typeface="Inter"/>
              </a:rPr>
              <a:t>More BFCM purchases happen on a mobile device than ever before. </a:t>
            </a:r>
            <a:r>
              <a:rPr lang="en-US" b="1" i="0" u="sng" dirty="0">
                <a:solidFill>
                  <a:srgbClr val="161616"/>
                </a:solidFill>
                <a:effectLst/>
                <a:latin typeface="Inter"/>
                <a:hlinkClick r:id="rId2"/>
              </a:rPr>
              <a:t>According to Shopify</a:t>
            </a:r>
            <a:r>
              <a:rPr lang="en-US" b="0" i="0" dirty="0">
                <a:solidFill>
                  <a:srgbClr val="161616"/>
                </a:solidFill>
                <a:effectLst/>
                <a:latin typeface="Inter"/>
              </a:rPr>
              <a:t>, 73% of sales for merchants on the platform during BFCM were made by mobile in 2022, </a:t>
            </a:r>
            <a:r>
              <a:rPr lang="en-US" b="1" i="0" u="sng" dirty="0">
                <a:solidFill>
                  <a:srgbClr val="161616"/>
                </a:solidFill>
                <a:effectLst/>
                <a:latin typeface="Inter"/>
                <a:hlinkClick r:id="rId3"/>
              </a:rPr>
              <a:t>compared</a:t>
            </a:r>
            <a:r>
              <a:rPr lang="en-US" b="0" i="0" dirty="0">
                <a:solidFill>
                  <a:srgbClr val="161616"/>
                </a:solidFill>
                <a:effectLst/>
                <a:latin typeface="Inter"/>
              </a:rPr>
              <a:t> to 71% in 2021.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F82BFF-0BC5-D909-258A-6D97E14FCFE4}"/>
              </a:ext>
            </a:extLst>
          </p:cNvPr>
          <p:cNvSpPr txBox="1"/>
          <p:nvPr/>
        </p:nvSpPr>
        <p:spPr>
          <a:xfrm>
            <a:off x="921327" y="3941618"/>
            <a:ext cx="287481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Optimize mobile, make sure UI/UX on mobile is optimized.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5BB29F-A17B-3562-53CE-A87F3267A81D}"/>
              </a:ext>
            </a:extLst>
          </p:cNvPr>
          <p:cNvSpPr/>
          <p:nvPr/>
        </p:nvSpPr>
        <p:spPr>
          <a:xfrm>
            <a:off x="2535382" y="4717473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77A2F9E-3825-BF5F-64BF-87065245DD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2964" y="3691909"/>
            <a:ext cx="4107873" cy="2051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567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47B42-8B37-8F50-DF07-D70D14657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Buy now Pay Later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37A77-6CAB-0166-09CF-5F09C6609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b="0" i="0" dirty="0">
                <a:solidFill>
                  <a:srgbClr val="161616"/>
                </a:solidFill>
                <a:effectLst/>
                <a:latin typeface="Inter"/>
              </a:rPr>
              <a:t>There are now several Buy Now Pay Later (BNPL) service providers available, and consumers are happy to take advantage of them. </a:t>
            </a:r>
            <a:r>
              <a:rPr lang="en-US" b="1" i="0" u="sng" dirty="0">
                <a:solidFill>
                  <a:srgbClr val="161616"/>
                </a:solidFill>
                <a:effectLst/>
                <a:latin typeface="Inter"/>
                <a:hlinkClick r:id="rId2"/>
              </a:rPr>
              <a:t>According to Adobe</a:t>
            </a:r>
            <a:r>
              <a:rPr lang="en-US" b="0" i="0" dirty="0">
                <a:solidFill>
                  <a:srgbClr val="161616"/>
                </a:solidFill>
                <a:effectLst/>
                <a:latin typeface="Inter"/>
              </a:rPr>
              <a:t>, BNPL use rose 85% during BFCM compared to the week before in 2022. As well, BNPL revenue rose 88%.</a:t>
            </a:r>
          </a:p>
          <a:p>
            <a:pPr algn="l"/>
            <a:r>
              <a:rPr lang="en-US" b="0" i="0" dirty="0">
                <a:solidFill>
                  <a:srgbClr val="161616"/>
                </a:solidFill>
                <a:effectLst/>
                <a:latin typeface="Inter"/>
              </a:rPr>
              <a:t>It’s worth noting that BNPL is a proven conversion tool — according to </a:t>
            </a:r>
            <a:r>
              <a:rPr lang="en-US" b="1" i="0" u="sng" dirty="0">
                <a:solidFill>
                  <a:srgbClr val="161616"/>
                </a:solidFill>
                <a:effectLst/>
                <a:latin typeface="Inter"/>
                <a:hlinkClick r:id="rId3"/>
              </a:rPr>
              <a:t>RBC Capital Markets</a:t>
            </a:r>
            <a:r>
              <a:rPr lang="en-US" b="0" i="0" dirty="0">
                <a:solidFill>
                  <a:srgbClr val="161616"/>
                </a:solidFill>
                <a:effectLst/>
                <a:latin typeface="Inter"/>
              </a:rPr>
              <a:t>, BNPL can increase conversions by 20% to 30%.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F82BFF-0BC5-D909-258A-6D97E14FCFE4}"/>
              </a:ext>
            </a:extLst>
          </p:cNvPr>
          <p:cNvSpPr txBox="1"/>
          <p:nvPr/>
        </p:nvSpPr>
        <p:spPr>
          <a:xfrm>
            <a:off x="921327" y="3941618"/>
            <a:ext cx="2874818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Find a BNPL provider that works for you.</a:t>
            </a:r>
          </a:p>
          <a:p>
            <a:endParaRPr lang="en-US" dirty="0"/>
          </a:p>
          <a:p>
            <a:r>
              <a:rPr lang="en-US" dirty="0"/>
              <a:t>-Klarna</a:t>
            </a:r>
          </a:p>
          <a:p>
            <a:r>
              <a:rPr lang="en-US" dirty="0"/>
              <a:t>-Affirm</a:t>
            </a:r>
          </a:p>
          <a:p>
            <a:r>
              <a:rPr lang="en-US" dirty="0"/>
              <a:t>-</a:t>
            </a:r>
            <a:r>
              <a:rPr lang="en-US" dirty="0" err="1"/>
              <a:t>Afterpay</a:t>
            </a:r>
            <a:endParaRPr lang="en-US" dirty="0"/>
          </a:p>
          <a:p>
            <a:r>
              <a:rPr lang="en-US" dirty="0"/>
              <a:t>-Shopify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5BB29F-A17B-3562-53CE-A87F3267A81D}"/>
              </a:ext>
            </a:extLst>
          </p:cNvPr>
          <p:cNvSpPr/>
          <p:nvPr/>
        </p:nvSpPr>
        <p:spPr>
          <a:xfrm>
            <a:off x="2535382" y="4717473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521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47B42-8B37-8F50-DF07-D70D14657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Discounts are at Record Highs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37A77-6CAB-0166-09CF-5F09C6609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i="0" u="sng" dirty="0">
                <a:solidFill>
                  <a:srgbClr val="161616"/>
                </a:solidFill>
                <a:effectLst/>
                <a:latin typeface="Inter"/>
                <a:hlinkClick r:id="rId2"/>
              </a:rPr>
              <a:t>Adobe reported</a:t>
            </a:r>
            <a:r>
              <a:rPr lang="en-US" b="0" i="0" dirty="0">
                <a:solidFill>
                  <a:srgbClr val="161616"/>
                </a:solidFill>
                <a:effectLst/>
                <a:latin typeface="Inter"/>
              </a:rPr>
              <a:t> that discounts hit record highs in 2022, peaking at an average of 25% off the listed price on Cyber Monday. Some categories saw deeper discounts than others, such as 34% off toys, 20% off computers, and 18% off apparel.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F82BFF-0BC5-D909-258A-6D97E14FCFE4}"/>
              </a:ext>
            </a:extLst>
          </p:cNvPr>
          <p:cNvSpPr txBox="1"/>
          <p:nvPr/>
        </p:nvSpPr>
        <p:spPr>
          <a:xfrm>
            <a:off x="921327" y="3941618"/>
            <a:ext cx="287481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Be prepared to compete with discounts if you want high volume sales.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5BB29F-A17B-3562-53CE-A87F3267A81D}"/>
              </a:ext>
            </a:extLst>
          </p:cNvPr>
          <p:cNvSpPr/>
          <p:nvPr/>
        </p:nvSpPr>
        <p:spPr>
          <a:xfrm>
            <a:off x="2535382" y="4717473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1FB23B-3080-0B63-F15C-D1CEED4DCD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9445" y="3413126"/>
            <a:ext cx="4852846" cy="300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741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47B42-8B37-8F50-DF07-D70D14657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 Chamber of Commerce – Trend 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37A77-6CAB-0166-09CF-5F09C6609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/>
              <a:t>2/3 (63%) consumers will shop in store for BFCM.  This is up from 53% from last year.</a:t>
            </a:r>
          </a:p>
          <a:p>
            <a:pPr algn="l"/>
            <a:r>
              <a:rPr lang="en-US" dirty="0"/>
              <a:t>Live Stream shopping is expected to take off</a:t>
            </a:r>
          </a:p>
          <a:p>
            <a:pPr lvl="1"/>
            <a:r>
              <a:rPr lang="en-US" dirty="0"/>
              <a:t>Channelize.io</a:t>
            </a:r>
          </a:p>
          <a:p>
            <a:pPr algn="l"/>
            <a:r>
              <a:rPr lang="en-US" dirty="0"/>
              <a:t>TikTok is becoming a major driver in the retail space.  They now offer $100 free marketing credit to new advertisers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5BB29F-A17B-3562-53CE-A87F3267A81D}"/>
              </a:ext>
            </a:extLst>
          </p:cNvPr>
          <p:cNvSpPr/>
          <p:nvPr/>
        </p:nvSpPr>
        <p:spPr>
          <a:xfrm>
            <a:off x="2535382" y="4717473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21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47B42-8B37-8F50-DF07-D70D14657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37A77-6CAB-0166-09CF-5F09C6609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dirty="0"/>
              <a:t>Customers will expect discounts</a:t>
            </a:r>
          </a:p>
          <a:p>
            <a:pPr algn="l"/>
            <a:r>
              <a:rPr lang="en-US" dirty="0"/>
              <a:t>Marketing will start earlier – many brands will launch promotions mid November</a:t>
            </a:r>
          </a:p>
          <a:p>
            <a:pPr algn="l"/>
            <a:r>
              <a:rPr lang="en-US" dirty="0"/>
              <a:t>Large brands are still over-inventoried and will market </a:t>
            </a:r>
            <a:r>
              <a:rPr lang="en-US" dirty="0" err="1"/>
              <a:t>earliy</a:t>
            </a:r>
            <a:r>
              <a:rPr lang="en-US" dirty="0"/>
              <a:t> and often and will drive prices down for core products</a:t>
            </a:r>
          </a:p>
          <a:p>
            <a:pPr algn="l"/>
            <a:r>
              <a:rPr lang="en-US" dirty="0"/>
              <a:t>Overall spending will be largest ever at $21.36B for BFCM, up from $20.42B in 2022 (about 5% increase)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5BB29F-A17B-3562-53CE-A87F3267A81D}"/>
              </a:ext>
            </a:extLst>
          </p:cNvPr>
          <p:cNvSpPr/>
          <p:nvPr/>
        </p:nvSpPr>
        <p:spPr>
          <a:xfrm>
            <a:off x="2535382" y="4717473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55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47B42-8B37-8F50-DF07-D70D14657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Tactics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37A77-6CAB-0166-09CF-5F09C6609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06048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/>
              <a:t>Start promoting your sale early.  Use blogs, influencers, email and text to get consumers aware of what you’re doing early in November.</a:t>
            </a:r>
          </a:p>
          <a:p>
            <a:pPr algn="l"/>
            <a:r>
              <a:rPr lang="en-US" dirty="0"/>
              <a:t>Optimize your mobile experience</a:t>
            </a:r>
          </a:p>
          <a:p>
            <a:pPr lvl="1"/>
            <a:r>
              <a:rPr lang="en-US" dirty="0"/>
              <a:t>Make sure your chat widgets, pop-ups, etc. don’t get in the way of your mobile experience</a:t>
            </a:r>
          </a:p>
          <a:p>
            <a:r>
              <a:rPr lang="en-US" dirty="0"/>
              <a:t>Have a buy now pay later option</a:t>
            </a:r>
          </a:p>
          <a:p>
            <a:r>
              <a:rPr lang="en-US" dirty="0"/>
              <a:t>Prepare a discount strategy that keeps your margin in-tact but competes.</a:t>
            </a:r>
          </a:p>
          <a:p>
            <a:pPr lvl="1"/>
            <a:r>
              <a:rPr lang="en-US" dirty="0"/>
              <a:t>I highly recommend gift cards – high perceived value low margin impact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5BB29F-A17B-3562-53CE-A87F3267A81D}"/>
              </a:ext>
            </a:extLst>
          </p:cNvPr>
          <p:cNvSpPr/>
          <p:nvPr/>
        </p:nvSpPr>
        <p:spPr>
          <a:xfrm>
            <a:off x="2535382" y="4717473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80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484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Inter</vt:lpstr>
      <vt:lpstr>Office Theme</vt:lpstr>
      <vt:lpstr>BFCM</vt:lpstr>
      <vt:lpstr>PowerPoint Presentation</vt:lpstr>
      <vt:lpstr>CM vs BF</vt:lpstr>
      <vt:lpstr>Mobile is key</vt:lpstr>
      <vt:lpstr>Buy now Pay Later</vt:lpstr>
      <vt:lpstr>Discounts are at Record Highs</vt:lpstr>
      <vt:lpstr>US Chamber of Commerce – Trend highlights</vt:lpstr>
      <vt:lpstr>Predictions</vt:lpstr>
      <vt:lpstr>Tactics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BFCM</dc:title>
  <dc:creator>Jonathan</dc:creator>
  <cp:lastModifiedBy>Jonathan</cp:lastModifiedBy>
  <cp:revision>1</cp:revision>
  <dcterms:created xsi:type="dcterms:W3CDTF">2023-09-16T18:12:47Z</dcterms:created>
  <dcterms:modified xsi:type="dcterms:W3CDTF">2023-09-16T19:07:07Z</dcterms:modified>
</cp:coreProperties>
</file>