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64" r:id="rId6"/>
    <p:sldId id="266"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p:cViewPr>
        <p:scale>
          <a:sx n="92" d="100"/>
          <a:sy n="92" d="100"/>
        </p:scale>
        <p:origin x="208"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8B2CE-A055-978C-0268-E86F818EE6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709D30-2976-B0F6-4230-C341AAB182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022B40-AB3E-38D7-BD33-9DCAA4555FFF}"/>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13CE2A78-F25D-E353-E8C0-2113283BA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AE68C9-F353-89F2-1909-52A055233D5D}"/>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82512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6AEF-1A5A-F789-A5B5-180D495A30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0A0067-36EF-8D50-2E14-1DFC6F0AE0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0B207-0EE7-79F5-8D8E-9CCF930FF8D4}"/>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CB354767-16E9-0AC3-3571-ACC7C913FF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26A49-8361-6ADD-9699-36F7C99DDE46}"/>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1559946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EEE110-A26A-5C38-CC0A-F6875687A6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CD23B7-BB73-2844-63D3-D7854A51C7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2EE70-330B-0DEF-B6C2-CE2202975DF0}"/>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87BEFD33-8B62-F781-156D-472EE51DC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E1D7CC-A826-77D5-5B3A-B83D5E851CA7}"/>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53527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693BB-53C0-DDF9-2428-7266A546B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B27DB-D022-C0FE-9E25-64F464036B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3ECF1-D104-610D-97C4-4D94679941C3}"/>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A6528BF1-9ACD-67E7-8B30-487A9D4FBE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CB1F1-2451-FFF6-5F5D-2E7FB0950DBC}"/>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6999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8D5C6-3EB5-0EBC-AFC6-EFDBF1E9F7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41E464-841F-9350-2376-71B4A9B27A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B33CAB-52EF-765F-6A43-999F349F2EDD}"/>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8B92958A-DCD4-1346-1AB4-2F2F8BA96E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0D939-D9B7-6BC0-5021-6C4B520EDB10}"/>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348171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B2284-052A-2D98-091B-C41BC5B3E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46ED0E-5E43-0565-4E31-8D6454E882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4A3534-2048-6FBA-49F6-FBB33B9E92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6610E7-D6F4-4C5C-0347-99D91BFD4D06}"/>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6" name="Footer Placeholder 5">
            <a:extLst>
              <a:ext uri="{FF2B5EF4-FFF2-40B4-BE49-F238E27FC236}">
                <a16:creationId xmlns:a16="http://schemas.microsoft.com/office/drawing/2014/main" id="{44AFDA69-372A-9D0A-2BF7-461C902AAE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2C52BD-BF26-0AC7-CE59-1B4719851C19}"/>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412945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02B18-0006-6727-DD2A-E249ED23B9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ECC669-389B-6057-76D7-DFCF9F4FAA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C7DAB3-11B2-E6AD-45FB-3B72F29C31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8A972-39C8-2F19-C15D-4026440D4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BF4887-A34E-8854-E157-0C55B9F08C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C265FA-5634-AD95-5F58-99D3C8FC30CA}"/>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8" name="Footer Placeholder 7">
            <a:extLst>
              <a:ext uri="{FF2B5EF4-FFF2-40B4-BE49-F238E27FC236}">
                <a16:creationId xmlns:a16="http://schemas.microsoft.com/office/drawing/2014/main" id="{D2ACD016-1F26-2D0B-D246-BE328DC99C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D85ACE-97C2-3212-9405-66B5C5BBA80C}"/>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70724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EBFD4-45AE-DFB8-0502-7ABE1BC894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B3057-F5D6-E462-8A49-DB97D148ADA1}"/>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4" name="Footer Placeholder 3">
            <a:extLst>
              <a:ext uri="{FF2B5EF4-FFF2-40B4-BE49-F238E27FC236}">
                <a16:creationId xmlns:a16="http://schemas.microsoft.com/office/drawing/2014/main" id="{5DF969EE-F256-377C-C1E5-5FC6122D2F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DE376B-C249-1B02-30F8-16C04027FB4A}"/>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94251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F6F5C5-47BA-E08E-2F1E-F86D1665F2C5}"/>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3" name="Footer Placeholder 2">
            <a:extLst>
              <a:ext uri="{FF2B5EF4-FFF2-40B4-BE49-F238E27FC236}">
                <a16:creationId xmlns:a16="http://schemas.microsoft.com/office/drawing/2014/main" id="{63FA8DF5-01BC-BEAE-7E3C-4D12919EF6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4F4537-A58A-E69F-CD05-25CA91ED0250}"/>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151553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7EB2C-6194-2C94-32EA-D34AB39373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5CAEC9-2FE7-0049-6F19-4D3ECF6935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3527F0-A703-C6E9-7314-9BA781BE9E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659CBA-FE33-250A-AD1D-1D71889C9FF9}"/>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6" name="Footer Placeholder 5">
            <a:extLst>
              <a:ext uri="{FF2B5EF4-FFF2-40B4-BE49-F238E27FC236}">
                <a16:creationId xmlns:a16="http://schemas.microsoft.com/office/drawing/2014/main" id="{0E73EE0B-B82C-F6D5-5835-37084F5E78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7CE685-9F91-AF5E-89E0-623E97D7E275}"/>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2420801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F51B-AB30-FC10-9227-15A3C99E6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52675B-3DD5-32C7-735F-F50DE94C0A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7959BC-A384-BC2B-3BF5-D6CABA394F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0F9D47-4E3E-4374-8B19-BFA364EED485}"/>
              </a:ext>
            </a:extLst>
          </p:cNvPr>
          <p:cNvSpPr>
            <a:spLocks noGrp="1"/>
          </p:cNvSpPr>
          <p:nvPr>
            <p:ph type="dt" sz="half" idx="10"/>
          </p:nvPr>
        </p:nvSpPr>
        <p:spPr/>
        <p:txBody>
          <a:bodyPr/>
          <a:lstStyle/>
          <a:p>
            <a:fld id="{67C4FE3D-B88D-4CCC-9C18-33E936698777}" type="datetimeFigureOut">
              <a:rPr lang="en-US" smtClean="0"/>
              <a:t>9/26/2022</a:t>
            </a:fld>
            <a:endParaRPr lang="en-US"/>
          </a:p>
        </p:txBody>
      </p:sp>
      <p:sp>
        <p:nvSpPr>
          <p:cNvPr id="6" name="Footer Placeholder 5">
            <a:extLst>
              <a:ext uri="{FF2B5EF4-FFF2-40B4-BE49-F238E27FC236}">
                <a16:creationId xmlns:a16="http://schemas.microsoft.com/office/drawing/2014/main" id="{DDE1AF56-B4A4-837C-0163-9CEE228E0C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0A374D-8BEA-15D6-2775-0F066C16A70E}"/>
              </a:ext>
            </a:extLst>
          </p:cNvPr>
          <p:cNvSpPr>
            <a:spLocks noGrp="1"/>
          </p:cNvSpPr>
          <p:nvPr>
            <p:ph type="sldNum" sz="quarter" idx="12"/>
          </p:nvPr>
        </p:nvSpPr>
        <p:spPr/>
        <p:txBody>
          <a:bodyPr/>
          <a:lstStyle/>
          <a:p>
            <a:fld id="{3104382F-7D68-4C40-9839-315D574466E3}" type="slidenum">
              <a:rPr lang="en-US" smtClean="0"/>
              <a:t>‹#›</a:t>
            </a:fld>
            <a:endParaRPr lang="en-US"/>
          </a:p>
        </p:txBody>
      </p:sp>
    </p:spTree>
    <p:extLst>
      <p:ext uri="{BB962C8B-B14F-4D97-AF65-F5344CB8AC3E}">
        <p14:creationId xmlns:p14="http://schemas.microsoft.com/office/powerpoint/2010/main" val="140162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F42809-1C12-9946-EC52-D2A0E824EE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F14AB1-8508-FE6A-FBD4-6B66B3829E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12AA71-3CEE-61F1-83B6-A1DE26690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4FE3D-B88D-4CCC-9C18-33E936698777}" type="datetimeFigureOut">
              <a:rPr lang="en-US" smtClean="0"/>
              <a:t>9/26/2022</a:t>
            </a:fld>
            <a:endParaRPr lang="en-US"/>
          </a:p>
        </p:txBody>
      </p:sp>
      <p:sp>
        <p:nvSpPr>
          <p:cNvPr id="5" name="Footer Placeholder 4">
            <a:extLst>
              <a:ext uri="{FF2B5EF4-FFF2-40B4-BE49-F238E27FC236}">
                <a16:creationId xmlns:a16="http://schemas.microsoft.com/office/drawing/2014/main" id="{53A71120-6C23-9C30-5443-07038590A1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9AFC12-7CDF-8A7E-8059-C583476E80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4382F-7D68-4C40-9839-315D574466E3}" type="slidenum">
              <a:rPr lang="en-US" smtClean="0"/>
              <a:t>‹#›</a:t>
            </a:fld>
            <a:endParaRPr lang="en-US"/>
          </a:p>
        </p:txBody>
      </p:sp>
    </p:spTree>
    <p:extLst>
      <p:ext uri="{BB962C8B-B14F-4D97-AF65-F5344CB8AC3E}">
        <p14:creationId xmlns:p14="http://schemas.microsoft.com/office/powerpoint/2010/main" val="92025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2C9E6-0205-1F2B-FE7A-D1F44EA9611F}"/>
              </a:ext>
            </a:extLst>
          </p:cNvPr>
          <p:cNvSpPr>
            <a:spLocks noGrp="1"/>
          </p:cNvSpPr>
          <p:nvPr>
            <p:ph type="ctrTitle"/>
          </p:nvPr>
        </p:nvSpPr>
        <p:spPr/>
        <p:txBody>
          <a:bodyPr/>
          <a:lstStyle/>
          <a:p>
            <a:r>
              <a:rPr lang="en-US" dirty="0"/>
              <a:t>Financing your business</a:t>
            </a:r>
          </a:p>
        </p:txBody>
      </p:sp>
    </p:spTree>
    <p:extLst>
      <p:ext uri="{BB962C8B-B14F-4D97-AF65-F5344CB8AC3E}">
        <p14:creationId xmlns:p14="http://schemas.microsoft.com/office/powerpoint/2010/main" val="464916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5ACC-4A7F-E2D5-F7D2-3EF3636EEEB6}"/>
              </a:ext>
            </a:extLst>
          </p:cNvPr>
          <p:cNvSpPr>
            <a:spLocks noGrp="1"/>
          </p:cNvSpPr>
          <p:nvPr>
            <p:ph type="title"/>
          </p:nvPr>
        </p:nvSpPr>
        <p:spPr>
          <a:xfrm>
            <a:off x="838200" y="337416"/>
            <a:ext cx="10515600" cy="1325563"/>
          </a:xfrm>
        </p:spPr>
        <p:txBody>
          <a:bodyPr/>
          <a:lstStyle/>
          <a:p>
            <a:r>
              <a:rPr lang="en-US" dirty="0"/>
              <a:t>Issue….</a:t>
            </a:r>
          </a:p>
        </p:txBody>
      </p:sp>
      <p:sp>
        <p:nvSpPr>
          <p:cNvPr id="3" name="TextBox 2">
            <a:extLst>
              <a:ext uri="{FF2B5EF4-FFF2-40B4-BE49-F238E27FC236}">
                <a16:creationId xmlns:a16="http://schemas.microsoft.com/office/drawing/2014/main" id="{46ECA5D8-D714-91BA-F20F-72BE7905BC09}"/>
              </a:ext>
            </a:extLst>
          </p:cNvPr>
          <p:cNvSpPr txBox="1"/>
          <p:nvPr/>
        </p:nvSpPr>
        <p:spPr>
          <a:xfrm>
            <a:off x="983673" y="2237509"/>
            <a:ext cx="9919854" cy="4247317"/>
          </a:xfrm>
          <a:prstGeom prst="rect">
            <a:avLst/>
          </a:prstGeom>
          <a:noFill/>
        </p:spPr>
        <p:txBody>
          <a:bodyPr wrap="square" rtlCol="0">
            <a:spAutoFit/>
          </a:bodyPr>
          <a:lstStyle/>
          <a:p>
            <a:r>
              <a:rPr lang="en-US" dirty="0"/>
              <a:t>There are really only three ways to finance your business.</a:t>
            </a:r>
          </a:p>
          <a:p>
            <a:endParaRPr lang="en-US" dirty="0"/>
          </a:p>
          <a:p>
            <a:pPr marL="285750" indent="-285750">
              <a:buFontTx/>
              <a:buChar char="-"/>
            </a:pPr>
            <a:r>
              <a:rPr lang="en-US" dirty="0"/>
              <a:t>Equity</a:t>
            </a:r>
          </a:p>
          <a:p>
            <a:pPr marL="742950" lvl="1" indent="-285750">
              <a:buFontTx/>
              <a:buChar char="-"/>
            </a:pPr>
            <a:r>
              <a:rPr lang="en-US" dirty="0"/>
              <a:t>Diminishes founder’s upside</a:t>
            </a:r>
          </a:p>
          <a:p>
            <a:pPr marL="742950" lvl="1" indent="-285750">
              <a:buFontTx/>
              <a:buChar char="-"/>
            </a:pPr>
            <a:r>
              <a:rPr lang="en-US" dirty="0"/>
              <a:t>Often hard to find interest unless you give up control</a:t>
            </a:r>
          </a:p>
          <a:p>
            <a:pPr marL="742950" lvl="1" indent="-285750">
              <a:buFontTx/>
              <a:buChar char="-"/>
            </a:pPr>
            <a:r>
              <a:rPr lang="en-US" dirty="0"/>
              <a:t>It is the most expensive option (if you are successful)</a:t>
            </a:r>
          </a:p>
          <a:p>
            <a:endParaRPr lang="en-US" dirty="0"/>
          </a:p>
          <a:p>
            <a:pPr marL="285750" indent="-285750">
              <a:buFontTx/>
              <a:buChar char="-"/>
            </a:pPr>
            <a:r>
              <a:rPr lang="en-US" dirty="0"/>
              <a:t>Debt</a:t>
            </a:r>
          </a:p>
          <a:p>
            <a:pPr marL="742950" lvl="1" indent="-285750">
              <a:buFontTx/>
              <a:buChar char="-"/>
            </a:pPr>
            <a:r>
              <a:rPr lang="en-US" dirty="0"/>
              <a:t>Traditional Banks</a:t>
            </a:r>
          </a:p>
          <a:p>
            <a:pPr marL="1200150" lvl="2" indent="-285750">
              <a:buFontTx/>
              <a:buChar char="-"/>
            </a:pPr>
            <a:r>
              <a:rPr lang="en-US" dirty="0"/>
              <a:t>Requires collateral and PG</a:t>
            </a:r>
          </a:p>
          <a:p>
            <a:pPr marL="742950" lvl="1" indent="-285750">
              <a:buFontTx/>
              <a:buChar char="-"/>
            </a:pPr>
            <a:r>
              <a:rPr lang="en-US" dirty="0"/>
              <a:t>Other</a:t>
            </a:r>
          </a:p>
          <a:p>
            <a:endParaRPr lang="en-US" dirty="0"/>
          </a:p>
          <a:p>
            <a:pPr marL="285750" indent="-285750">
              <a:buFontTx/>
              <a:buChar char="-"/>
            </a:pPr>
            <a:r>
              <a:rPr lang="en-US" dirty="0"/>
              <a:t>Profits</a:t>
            </a:r>
          </a:p>
          <a:p>
            <a:pPr marL="742950" lvl="1" indent="-285750">
              <a:buFontTx/>
              <a:buChar char="-"/>
            </a:pPr>
            <a:r>
              <a:rPr lang="en-US" dirty="0"/>
              <a:t>You can’t even get here unless you figure out the first two options</a:t>
            </a:r>
          </a:p>
          <a:p>
            <a:endParaRPr lang="en-US" dirty="0"/>
          </a:p>
        </p:txBody>
      </p:sp>
      <p:sp>
        <p:nvSpPr>
          <p:cNvPr id="4" name="Rectangle 3">
            <a:extLst>
              <a:ext uri="{FF2B5EF4-FFF2-40B4-BE49-F238E27FC236}">
                <a16:creationId xmlns:a16="http://schemas.microsoft.com/office/drawing/2014/main" id="{4F9289CA-A974-DA2C-5A2D-82DA4950800F}"/>
              </a:ext>
            </a:extLst>
          </p:cNvPr>
          <p:cNvSpPr/>
          <p:nvPr/>
        </p:nvSpPr>
        <p:spPr>
          <a:xfrm>
            <a:off x="1413163" y="5043053"/>
            <a:ext cx="1143001" cy="36714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748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aphicFrame>
        <p:nvGraphicFramePr>
          <p:cNvPr id="4" name="Content Placeholder 3">
            <a:extLst>
              <a:ext uri="{FF2B5EF4-FFF2-40B4-BE49-F238E27FC236}">
                <a16:creationId xmlns:a16="http://schemas.microsoft.com/office/drawing/2014/main" id="{E5898E06-0423-8AEF-5E91-817D93A82AA1}"/>
              </a:ext>
            </a:extLst>
          </p:cNvPr>
          <p:cNvGraphicFramePr>
            <a:graphicFrameLocks noGrp="1"/>
          </p:cNvGraphicFramePr>
          <p:nvPr>
            <p:ph idx="1"/>
            <p:extLst>
              <p:ext uri="{D42A27DB-BD31-4B8C-83A1-F6EECF244321}">
                <p14:modId xmlns:p14="http://schemas.microsoft.com/office/powerpoint/2010/main" val="1272857527"/>
              </p:ext>
            </p:extLst>
          </p:nvPr>
        </p:nvGraphicFramePr>
        <p:xfrm>
          <a:off x="111094" y="97135"/>
          <a:ext cx="11818966" cy="5582942"/>
        </p:xfrm>
        <a:graphic>
          <a:graphicData uri="http://schemas.openxmlformats.org/drawingml/2006/table">
            <a:tbl>
              <a:tblPr firstRow="1" firstCol="1" bandRow="1"/>
              <a:tblGrid>
                <a:gridCol w="986520">
                  <a:extLst>
                    <a:ext uri="{9D8B030D-6E8A-4147-A177-3AD203B41FA5}">
                      <a16:colId xmlns:a16="http://schemas.microsoft.com/office/drawing/2014/main" val="398919559"/>
                    </a:ext>
                  </a:extLst>
                </a:gridCol>
                <a:gridCol w="2763536">
                  <a:extLst>
                    <a:ext uri="{9D8B030D-6E8A-4147-A177-3AD203B41FA5}">
                      <a16:colId xmlns:a16="http://schemas.microsoft.com/office/drawing/2014/main" val="995400453"/>
                    </a:ext>
                  </a:extLst>
                </a:gridCol>
                <a:gridCol w="2066847">
                  <a:extLst>
                    <a:ext uri="{9D8B030D-6E8A-4147-A177-3AD203B41FA5}">
                      <a16:colId xmlns:a16="http://schemas.microsoft.com/office/drawing/2014/main" val="1402144705"/>
                    </a:ext>
                  </a:extLst>
                </a:gridCol>
                <a:gridCol w="1972270">
                  <a:extLst>
                    <a:ext uri="{9D8B030D-6E8A-4147-A177-3AD203B41FA5}">
                      <a16:colId xmlns:a16="http://schemas.microsoft.com/office/drawing/2014/main" val="666646344"/>
                    </a:ext>
                  </a:extLst>
                </a:gridCol>
                <a:gridCol w="2004240">
                  <a:extLst>
                    <a:ext uri="{9D8B030D-6E8A-4147-A177-3AD203B41FA5}">
                      <a16:colId xmlns:a16="http://schemas.microsoft.com/office/drawing/2014/main" val="3042600400"/>
                    </a:ext>
                  </a:extLst>
                </a:gridCol>
                <a:gridCol w="2025553">
                  <a:extLst>
                    <a:ext uri="{9D8B030D-6E8A-4147-A177-3AD203B41FA5}">
                      <a16:colId xmlns:a16="http://schemas.microsoft.com/office/drawing/2014/main" val="2061134246"/>
                    </a:ext>
                  </a:extLst>
                </a:gridCol>
              </a:tblGrid>
              <a:tr h="296418">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Terms</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How I use it</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Pros</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Cons</a:t>
                      </a:r>
                      <a:endParaRPr lang="en-US" sz="1400" b="0" i="0" u="none" strike="noStrike">
                        <a:effectLst/>
                        <a:latin typeface="Arial" panose="020B0604020202020204" pitchFamily="34" charset="0"/>
                      </a:endParaRPr>
                    </a:p>
                  </a:txBody>
                  <a:tcPr marL="51496" marR="51496" marT="7152"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358434276"/>
                  </a:ext>
                </a:extLst>
              </a:tr>
              <a:tr h="1510335">
                <a:tc>
                  <a:txBody>
                    <a:bodyPr/>
                    <a:lstStyle/>
                    <a:p>
                      <a:pPr marL="0" marR="0" algn="l" fontAlgn="t">
                        <a:lnSpc>
                          <a:spcPct val="107000"/>
                        </a:lnSpc>
                        <a:spcBef>
                          <a:spcPts val="0"/>
                        </a:spcBef>
                        <a:spcAft>
                          <a:spcPts val="0"/>
                        </a:spcAft>
                      </a:pPr>
                      <a:r>
                        <a:rPr lang="en-US" sz="900" b="1" i="0"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Amex - Plum Card</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Plain and simple, this is a charge card. But it offers terms that are extremely powerful.  You will give up earning points in exchange for an interest free long-term billing cycle, and when used on a perpetual basis is a powerful way to build working capital.</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Monthly 60 day interest free billing cycle.  Your limit is determined by payment history, so it takes time to build it up, but is worth the time and effort.</a:t>
                      </a:r>
                      <a:endParaRPr lang="en-US" sz="9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is a first line credit source.  I typically use this card to pay any expense that comes at the first of the month.  The reason for that is because the billing cycle takes your monthly spend and puts the aggregate on a 60 day cycle, this means you get the most benefit on costs that come at the </a:t>
                      </a:r>
                      <a:r>
                        <a:rPr lang="en-US" sz="900" b="0" i="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begining</a:t>
                      </a: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the month.</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Interest free and has the longest billing cycle. You can also earn statement credits for early payments.</a:t>
                      </a:r>
                      <a:endParaRPr lang="en-US" sz="9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Card limit takes time to build up, you also have to pay 10% of the billing cycle within 30 days to earn the full 60 day interest free term, so it devalues the benefit slightly.</a:t>
                      </a:r>
                      <a:endParaRPr lang="en-US" sz="9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9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American Express is not accepted as widely as Mastercard and Visa. </a:t>
                      </a:r>
                    </a:p>
                    <a:p>
                      <a:pPr marL="0" marR="0" algn="l" fontAlgn="t">
                        <a:lnSpc>
                          <a:spcPct val="107000"/>
                        </a:lnSpc>
                        <a:spcBef>
                          <a:spcPts val="0"/>
                        </a:spcBef>
                        <a:spcAft>
                          <a:spcPts val="0"/>
                        </a:spcAft>
                      </a:pPr>
                      <a:endParaRPr lang="en-US" sz="900" b="0" i="0" u="none" strike="noStrike" dirty="0">
                        <a:solidFill>
                          <a:srgbClr val="000000"/>
                        </a:solidFill>
                        <a:effectLst/>
                        <a:latin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cs typeface="Times New Roman" panose="02020603050405020304" pitchFamily="18" charset="0"/>
                        </a:rPr>
                        <a:t>Requires personal underwriting.</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075335518"/>
                  </a:ext>
                </a:extLst>
              </a:tr>
              <a:tr h="1510335">
                <a:tc>
                  <a:txBody>
                    <a:bodyPr/>
                    <a:lstStyle/>
                    <a:p>
                      <a:pPr marL="0" marR="0" algn="l" defTabSz="914400" rtl="0" eaLnBrk="1" fontAlgn="t" latinLnBrk="0" hangingPunct="1">
                        <a:lnSpc>
                          <a:spcPct val="107000"/>
                        </a:lnSpc>
                        <a:spcBef>
                          <a:spcPts val="0"/>
                        </a:spcBef>
                        <a:spcAft>
                          <a:spcPts val="0"/>
                        </a:spcAft>
                      </a:pPr>
                      <a:r>
                        <a:rPr lang="en-US" sz="900" b="1" i="0" u="none" strike="noStrike" kern="1200" dirty="0">
                          <a:solidFill>
                            <a:srgbClr val="FFFFFF"/>
                          </a:solidFill>
                          <a:effectLst/>
                          <a:latin typeface="Calibri" panose="020F0502020204030204" pitchFamily="34" charset="0"/>
                          <a:cs typeface="Times New Roman" panose="02020603050405020304" pitchFamily="18" charset="0"/>
                        </a:rPr>
                        <a:t>Parker</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is an amazing credit card for ecommerce brands.  The advantage of this card is that it offers a daily statement which comes due on a 60 day cycle, interest free.  In other words, if you spend $10 on January 15, you pay back $10 on March 15.  That’s it, no interest and no points earned.  I can’t understate the power of this. Just like the Plum card, it’s basically free money.</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Daily 60-day, interest-free billing.  </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is a first line credit source.  All digital marketing, travel, and utilities are put on this card.</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daily billing statement allows for a long float period compared to the traditional corporate cards.  Also, the way Parker underwrites your limit availability is through a direct connection with your bank. No PG and no personal underwriting.</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916048446"/>
                  </a:ext>
                </a:extLst>
              </a:tr>
              <a:tr h="1089341">
                <a:tc>
                  <a:txBody>
                    <a:bodyPr/>
                    <a:lstStyle/>
                    <a:p>
                      <a:pPr marL="0" marR="0" algn="l" fontAlgn="t">
                        <a:lnSpc>
                          <a:spcPct val="107000"/>
                        </a:lnSpc>
                        <a:spcBef>
                          <a:spcPts val="0"/>
                        </a:spcBef>
                        <a:spcAft>
                          <a:spcPts val="0"/>
                        </a:spcAft>
                      </a:pPr>
                      <a:r>
                        <a:rPr lang="en-US" sz="900" b="1" i="0" u="none" strike="noStrike" kern="1200" dirty="0">
                          <a:solidFill>
                            <a:srgbClr val="FFFFFF"/>
                          </a:solidFill>
                          <a:effectLst/>
                          <a:latin typeface="Calibri" panose="020F0502020204030204" pitchFamily="34" charset="0"/>
                          <a:cs typeface="Times New Roman" panose="02020603050405020304" pitchFamily="18" charset="0"/>
                        </a:rPr>
                        <a:t>SBA Loans</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Government backed loans that assist in making up the collateral shortfall most businesses have.  These loans are administered by banks but have a federal backing.</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Terms vary, however, you can expect to pay prime plus 1.5% – 2.5%.</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I use SBA backed loans extensively and have found that some banks have SBA short loan programs that can quickly, and without prolonged underwriting, generate $25k in fast cheap lending to support working capital needs.</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Inexpensive and you don’t need to demonstrate traditional collateral to qualify.</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Some banks will still require that you pledge personal assets toward these loans, so there is risk.</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588535857"/>
                  </a:ext>
                </a:extLst>
              </a:tr>
              <a:tr h="1176513">
                <a:tc>
                  <a:txBody>
                    <a:bodyPr/>
                    <a:lstStyle/>
                    <a:p>
                      <a:pPr marL="0" marR="0" algn="l" fontAlgn="t">
                        <a:lnSpc>
                          <a:spcPct val="107000"/>
                        </a:lnSpc>
                        <a:spcBef>
                          <a:spcPts val="0"/>
                        </a:spcBef>
                        <a:spcAft>
                          <a:spcPts val="0"/>
                        </a:spcAft>
                      </a:pPr>
                      <a:r>
                        <a:rPr lang="en-US" sz="900" b="1" i="0" u="none" strike="noStrike"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Flexport</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Flexport</a:t>
                      </a: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is actually a freight forwarding company, but they offer a financing option that has been very helpful for scaling my business.  If you import product, I would highly recommend evaluating them, not only do they offer financing of cargo but they have a great platform that improves visibility into your supply chain and product costs.</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cost will vary based on your company’s financial situation but I was able to secure approximately 0.52% monthly fee with a 160 day repayment term.  </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shipments managed by </a:t>
                      </a:r>
                      <a:r>
                        <a:rPr lang="en-US" sz="900" b="0" i="0" u="none" strike="noStrike"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Flexport</a:t>
                      </a: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 financed under their program.</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Very easy to use.  You can also use it to finance not just the product cost but also the duty and freight charges. </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fee is on the expensive side, however, the ability to access the credit and the lack of personal guarantees more than makes up for the cost.</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04078357"/>
                  </a:ext>
                </a:extLst>
              </a:tr>
            </a:tbl>
          </a:graphicData>
        </a:graphic>
      </p:graphicFrame>
    </p:spTree>
    <p:extLst>
      <p:ext uri="{BB962C8B-B14F-4D97-AF65-F5344CB8AC3E}">
        <p14:creationId xmlns:p14="http://schemas.microsoft.com/office/powerpoint/2010/main" val="1353141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aphicFrame>
        <p:nvGraphicFramePr>
          <p:cNvPr id="4" name="Content Placeholder 3">
            <a:extLst>
              <a:ext uri="{FF2B5EF4-FFF2-40B4-BE49-F238E27FC236}">
                <a16:creationId xmlns:a16="http://schemas.microsoft.com/office/drawing/2014/main" id="{E5898E06-0423-8AEF-5E91-817D93A82AA1}"/>
              </a:ext>
            </a:extLst>
          </p:cNvPr>
          <p:cNvGraphicFramePr>
            <a:graphicFrameLocks noGrp="1"/>
          </p:cNvGraphicFramePr>
          <p:nvPr>
            <p:ph idx="1"/>
            <p:extLst>
              <p:ext uri="{D42A27DB-BD31-4B8C-83A1-F6EECF244321}">
                <p14:modId xmlns:p14="http://schemas.microsoft.com/office/powerpoint/2010/main" val="18177033"/>
              </p:ext>
            </p:extLst>
          </p:nvPr>
        </p:nvGraphicFramePr>
        <p:xfrm>
          <a:off x="111094" y="97135"/>
          <a:ext cx="11818966" cy="5183399"/>
        </p:xfrm>
        <a:graphic>
          <a:graphicData uri="http://schemas.openxmlformats.org/drawingml/2006/table">
            <a:tbl>
              <a:tblPr firstRow="1" firstCol="1" bandRow="1"/>
              <a:tblGrid>
                <a:gridCol w="986520">
                  <a:extLst>
                    <a:ext uri="{9D8B030D-6E8A-4147-A177-3AD203B41FA5}">
                      <a16:colId xmlns:a16="http://schemas.microsoft.com/office/drawing/2014/main" val="398919559"/>
                    </a:ext>
                  </a:extLst>
                </a:gridCol>
                <a:gridCol w="2763536">
                  <a:extLst>
                    <a:ext uri="{9D8B030D-6E8A-4147-A177-3AD203B41FA5}">
                      <a16:colId xmlns:a16="http://schemas.microsoft.com/office/drawing/2014/main" val="995400453"/>
                    </a:ext>
                  </a:extLst>
                </a:gridCol>
                <a:gridCol w="2066847">
                  <a:extLst>
                    <a:ext uri="{9D8B030D-6E8A-4147-A177-3AD203B41FA5}">
                      <a16:colId xmlns:a16="http://schemas.microsoft.com/office/drawing/2014/main" val="1402144705"/>
                    </a:ext>
                  </a:extLst>
                </a:gridCol>
                <a:gridCol w="1972270">
                  <a:extLst>
                    <a:ext uri="{9D8B030D-6E8A-4147-A177-3AD203B41FA5}">
                      <a16:colId xmlns:a16="http://schemas.microsoft.com/office/drawing/2014/main" val="666646344"/>
                    </a:ext>
                  </a:extLst>
                </a:gridCol>
                <a:gridCol w="2004240">
                  <a:extLst>
                    <a:ext uri="{9D8B030D-6E8A-4147-A177-3AD203B41FA5}">
                      <a16:colId xmlns:a16="http://schemas.microsoft.com/office/drawing/2014/main" val="3042600400"/>
                    </a:ext>
                  </a:extLst>
                </a:gridCol>
                <a:gridCol w="2025553">
                  <a:extLst>
                    <a:ext uri="{9D8B030D-6E8A-4147-A177-3AD203B41FA5}">
                      <a16:colId xmlns:a16="http://schemas.microsoft.com/office/drawing/2014/main" val="2061134246"/>
                    </a:ext>
                  </a:extLst>
                </a:gridCol>
              </a:tblGrid>
              <a:tr h="260611">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What is it</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Terms</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How I use it</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Pros</a:t>
                      </a:r>
                      <a:endParaRPr lang="en-US" sz="1400" b="0" i="0" u="none" strike="noStrike">
                        <a:effectLst/>
                        <a:latin typeface="Arial" panose="020B0604020202020204" pitchFamily="34" charset="0"/>
                      </a:endParaRPr>
                    </a:p>
                  </a:txBody>
                  <a:tcPr marL="51496" marR="51496" marT="7152"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Cons</a:t>
                      </a:r>
                      <a:endParaRPr lang="en-US" sz="1400" b="0" i="0" u="none" strike="noStrike">
                        <a:effectLst/>
                        <a:latin typeface="Arial" panose="020B0604020202020204" pitchFamily="34" charset="0"/>
                      </a:endParaRPr>
                    </a:p>
                  </a:txBody>
                  <a:tcPr marL="51496" marR="51496" marT="7152"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358434276"/>
                  </a:ext>
                </a:extLst>
              </a:tr>
              <a:tr h="1078291">
                <a:tc>
                  <a:txBody>
                    <a:bodyPr/>
                    <a:lstStyle/>
                    <a:p>
                      <a:pPr marL="0" marR="0" algn="l" fontAlgn="t">
                        <a:lnSpc>
                          <a:spcPct val="107000"/>
                        </a:lnSpc>
                        <a:spcBef>
                          <a:spcPts val="0"/>
                        </a:spcBef>
                        <a:spcAft>
                          <a:spcPts val="0"/>
                        </a:spcAft>
                      </a:pPr>
                      <a:r>
                        <a:rPr lang="en-US" sz="900" b="1" i="0"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PayPal Working Capital</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financing method is only available if you accept PayPal as a payment method on your website, so make sure you offer that.  The amount you’re able to borrow is based on a black box calculation but basically takes into account the amount of sales volume you have generated over the previous year.  You can select a repayment option which consists of a % of future sales processed by PayPal getting captured and held against your liability.</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Terms of repayment vary, and you have options on how much you want hold back on future sales until the loan is paid off.  I have seen the cost (as measured by APR) of this service range anywhere from 7.5% to 14%.  It depends on how much you borrow and how much % of future earnings you give up for the repayment.  Note, PayPal wants this paid off within a year, so they tailor their offerings around that time frame as the upper limit. </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have used this financing option several times to assist in store expansions, bulk inventory purchasing and large marketing campaigns that have quick measurable ROI.</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Very easy to access, relatively inexpensive.  Note – the cost they offer can very based on your payment volume so assess the cost carefully.</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r>
                        <a:rPr lang="en-US"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only feature I don’t like is that the algorithm used to determine your credit limit doesn’t like large changes in your sales data.  So if you have a really good Black Friday sale, and then things slow down, your ability to borrow is greatly impacted.</a:t>
                      </a:r>
                      <a:endParaRPr lang="en-US" sz="9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075335518"/>
                  </a:ext>
                </a:extLst>
              </a:tr>
              <a:tr h="1409526">
                <a:tc>
                  <a:txBody>
                    <a:bodyPr/>
                    <a:lstStyle/>
                    <a:p>
                      <a:pPr marL="0" marR="0" algn="l" fontAlgn="t">
                        <a:lnSpc>
                          <a:spcPct val="107000"/>
                        </a:lnSpc>
                        <a:spcBef>
                          <a:spcPts val="0"/>
                        </a:spcBef>
                        <a:spcAft>
                          <a:spcPts val="0"/>
                        </a:spcAft>
                      </a:pPr>
                      <a:r>
                        <a:rPr lang="en-US" sz="9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Amex Merchant Financing</a:t>
                      </a:r>
                      <a:endParaRPr lang="en-US" sz="900" b="0" i="0" u="none" strike="noStrike">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financing option functions similarly to PayPal working capital. Based on a history of total credit card sales (any provider) and company size you can qualify for a loan that is paid back on a daily basis.  For example, if you qualify for $20,000, they add on a flat charge of approximately 5%, and then debit your account on a daily basis for a year until it’s paid back. In this example, you would be paying somewhere around $58 a day for a year until the loan is paid off.</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used this product when they were offering a promotional rate of 5%.  I know the rate varies on several factors but for me it was an extremely competitive rate.</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loan was used specifically to help us expand our retail footprint.</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Extremely easy to implement and manage.  Relatively inexpensive.</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had to apply for this product twice because my initial request was denied by underwriters.  I had to wait 30 days and apply again before getting the amount I wanted approved. I thought the explanation for denying my initial request was poorly articulated but once in the hands of a different evaluator everything came through as expected.</a:t>
                      </a: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916048446"/>
                  </a:ext>
                </a:extLst>
              </a:tr>
              <a:tr h="1084870">
                <a:tc>
                  <a:txBody>
                    <a:bodyPr/>
                    <a:lstStyle/>
                    <a:p>
                      <a:pPr marL="0" marR="0" algn="l" fontAlgn="t">
                        <a:lnSpc>
                          <a:spcPct val="107000"/>
                        </a:lnSpc>
                        <a:spcBef>
                          <a:spcPts val="0"/>
                        </a:spcBef>
                        <a:spcAft>
                          <a:spcPts val="0"/>
                        </a:spcAft>
                      </a:pPr>
                      <a:r>
                        <a:rPr lang="en-US" sz="900" b="1" i="0" u="none" strike="noStrike" kern="1200" dirty="0" err="1">
                          <a:solidFill>
                            <a:srgbClr val="FFFFFF"/>
                          </a:solidFill>
                          <a:effectLst/>
                          <a:latin typeface="Calibri" panose="020F0502020204030204" pitchFamily="34" charset="0"/>
                          <a:cs typeface="Times New Roman" panose="02020603050405020304" pitchFamily="18" charset="0"/>
                        </a:rPr>
                        <a:t>Quartix</a:t>
                      </a:r>
                      <a:endParaRPr lang="en-US" sz="900" b="1" i="0" u="none" strike="noStrike" kern="1200" dirty="0">
                        <a:solidFill>
                          <a:srgbClr val="FFFFFF"/>
                        </a:solidFill>
                        <a:effectLst/>
                        <a:latin typeface="Calibri" panose="020F0502020204030204" pitchFamily="34" charset="0"/>
                        <a:cs typeface="Times New Roman" panose="02020603050405020304" pitchFamily="18"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800" b="0" i="0" u="none" strike="noStrike" dirty="0">
                          <a:effectLst/>
                          <a:latin typeface="Arial" panose="020B0604020202020204" pitchFamily="34" charset="0"/>
                        </a:rPr>
                        <a:t>This service acts like an accounts payable provider, but they step in and negotiate early pay discounts with your vendors.  They pay the vendor early with their own cash and then charge you the original invoice amount at a later date.</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On the surface, this is a totally free service and it has the potential to unlock value for companies that are cash strapped by extending the payment date.</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I have not used this service yet but am aware of how it works and would recommend a company evaluate it when looking for low cost float options.</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900" b="0" i="0" u="none" strike="noStrike" dirty="0">
                          <a:effectLst/>
                          <a:latin typeface="Arial" panose="020B0604020202020204" pitchFamily="34" charset="0"/>
                        </a:rPr>
                        <a:t>Cheap and easy to use.</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l" defTabSz="914400" rtl="0" eaLnBrk="1" fontAlgn="t" latinLnBrk="0" hangingPunct="1">
                        <a:lnSpc>
                          <a:spcPct val="107000"/>
                        </a:lnSpc>
                        <a:spcBef>
                          <a:spcPts val="0"/>
                        </a:spcBef>
                        <a:spcAft>
                          <a:spcPts val="0"/>
                        </a:spcAft>
                      </a:pPr>
                      <a:r>
                        <a:rPr lang="en-US" sz="800" b="0" i="0" u="none" strike="noStrike" kern="1200" dirty="0">
                          <a:solidFill>
                            <a:schemeClr val="tx1"/>
                          </a:solidFill>
                          <a:effectLst/>
                          <a:latin typeface="Arial" panose="020B0604020202020204" pitchFamily="34" charset="0"/>
                          <a:ea typeface="+mn-ea"/>
                          <a:cs typeface="+mn-cs"/>
                        </a:rPr>
                        <a:t>If you have liquidity and time to negotiate, you can simply do the work yourself and request early pay discounts from your vendors, which is ultimately the best bang for your buck. This product is for companies in need of cheap liquidity.</a:t>
                      </a: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588535857"/>
                  </a:ext>
                </a:extLst>
              </a:tr>
              <a:tr h="807006">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0" marR="0" algn="l" fontAlgn="t">
                        <a:lnSpc>
                          <a:spcPct val="107000"/>
                        </a:lnSpc>
                        <a:spcBef>
                          <a:spcPts val="0"/>
                        </a:spcBef>
                        <a:spcAft>
                          <a:spcPts val="0"/>
                        </a:spcAft>
                      </a:pPr>
                      <a:endParaRPr lang="en-US" sz="900" b="0" i="0" u="none" strike="noStrike" dirty="0">
                        <a:effectLst/>
                        <a:latin typeface="Arial" panose="020B0604020202020204" pitchFamily="34" charset="0"/>
                      </a:endParaRPr>
                    </a:p>
                  </a:txBody>
                  <a:tcPr marL="51496" marR="51496" marT="715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04078357"/>
                  </a:ext>
                </a:extLst>
              </a:tr>
            </a:tbl>
          </a:graphicData>
        </a:graphic>
      </p:graphicFrame>
    </p:spTree>
    <p:extLst>
      <p:ext uri="{BB962C8B-B14F-4D97-AF65-F5344CB8AC3E}">
        <p14:creationId xmlns:p14="http://schemas.microsoft.com/office/powerpoint/2010/main" val="2393030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C1DD90-0288-2ABD-23AB-BCB49E2F89DC}"/>
              </a:ext>
            </a:extLst>
          </p:cNvPr>
          <p:cNvSpPr txBox="1"/>
          <p:nvPr/>
        </p:nvSpPr>
        <p:spPr>
          <a:xfrm>
            <a:off x="817418" y="616527"/>
            <a:ext cx="3893127" cy="369332"/>
          </a:xfrm>
          <a:prstGeom prst="rect">
            <a:avLst/>
          </a:prstGeom>
          <a:noFill/>
        </p:spPr>
        <p:txBody>
          <a:bodyPr wrap="square" rtlCol="0">
            <a:spAutoFit/>
          </a:bodyPr>
          <a:lstStyle/>
          <a:p>
            <a:r>
              <a:rPr lang="en-US" dirty="0"/>
              <a:t>Power of Float</a:t>
            </a:r>
          </a:p>
        </p:txBody>
      </p:sp>
      <p:pic>
        <p:nvPicPr>
          <p:cNvPr id="3" name="Picture 2">
            <a:extLst>
              <a:ext uri="{FF2B5EF4-FFF2-40B4-BE49-F238E27FC236}">
                <a16:creationId xmlns:a16="http://schemas.microsoft.com/office/drawing/2014/main" id="{57630B96-F15F-29E3-52FB-D8CE2294E4D0}"/>
              </a:ext>
            </a:extLst>
          </p:cNvPr>
          <p:cNvPicPr>
            <a:picLocks noChangeAspect="1"/>
          </p:cNvPicPr>
          <p:nvPr/>
        </p:nvPicPr>
        <p:blipFill>
          <a:blip r:embed="rId2"/>
          <a:stretch>
            <a:fillRect/>
          </a:stretch>
        </p:blipFill>
        <p:spPr>
          <a:xfrm>
            <a:off x="2947266" y="308263"/>
            <a:ext cx="7156450" cy="6019800"/>
          </a:xfrm>
          <a:prstGeom prst="rect">
            <a:avLst/>
          </a:prstGeom>
        </p:spPr>
      </p:pic>
    </p:spTree>
    <p:extLst>
      <p:ext uri="{BB962C8B-B14F-4D97-AF65-F5344CB8AC3E}">
        <p14:creationId xmlns:p14="http://schemas.microsoft.com/office/powerpoint/2010/main" val="944807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8E50CE9-7E31-E148-FC26-C54301A41D6F}"/>
              </a:ext>
            </a:extLst>
          </p:cNvPr>
          <p:cNvPicPr>
            <a:picLocks noChangeAspect="1"/>
          </p:cNvPicPr>
          <p:nvPr/>
        </p:nvPicPr>
        <p:blipFill>
          <a:blip r:embed="rId2"/>
          <a:stretch>
            <a:fillRect/>
          </a:stretch>
        </p:blipFill>
        <p:spPr>
          <a:xfrm>
            <a:off x="467937" y="657651"/>
            <a:ext cx="11388541" cy="5355222"/>
          </a:xfrm>
          <a:prstGeom prst="rect">
            <a:avLst/>
          </a:prstGeom>
        </p:spPr>
      </p:pic>
    </p:spTree>
    <p:extLst>
      <p:ext uri="{BB962C8B-B14F-4D97-AF65-F5344CB8AC3E}">
        <p14:creationId xmlns:p14="http://schemas.microsoft.com/office/powerpoint/2010/main" val="226026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962ABF-0A1E-FD43-4729-C9A568037431}"/>
              </a:ext>
            </a:extLst>
          </p:cNvPr>
          <p:cNvSpPr txBox="1"/>
          <p:nvPr/>
        </p:nvSpPr>
        <p:spPr>
          <a:xfrm>
            <a:off x="893618" y="471055"/>
            <a:ext cx="4315691" cy="369332"/>
          </a:xfrm>
          <a:prstGeom prst="rect">
            <a:avLst/>
          </a:prstGeom>
          <a:noFill/>
        </p:spPr>
        <p:txBody>
          <a:bodyPr wrap="square" rtlCol="0">
            <a:spAutoFit/>
          </a:bodyPr>
          <a:lstStyle/>
          <a:p>
            <a:r>
              <a:rPr lang="en-US" dirty="0"/>
              <a:t>Interest rate vs fees</a:t>
            </a:r>
          </a:p>
        </p:txBody>
      </p:sp>
      <p:pic>
        <p:nvPicPr>
          <p:cNvPr id="5" name="Picture 4" descr="Graphical user interface, application&#10;&#10;Description automatically generated">
            <a:extLst>
              <a:ext uri="{FF2B5EF4-FFF2-40B4-BE49-F238E27FC236}">
                <a16:creationId xmlns:a16="http://schemas.microsoft.com/office/drawing/2014/main" id="{93980A93-EE46-808C-1D3F-7766FC75D74B}"/>
              </a:ext>
            </a:extLst>
          </p:cNvPr>
          <p:cNvPicPr>
            <a:picLocks noChangeAspect="1"/>
          </p:cNvPicPr>
          <p:nvPr/>
        </p:nvPicPr>
        <p:blipFill rotWithShape="1">
          <a:blip r:embed="rId2"/>
          <a:srcRect l="29942" t="16177" r="31976" b="11980"/>
          <a:stretch/>
        </p:blipFill>
        <p:spPr bwMode="auto">
          <a:xfrm>
            <a:off x="579238" y="2706589"/>
            <a:ext cx="2849762" cy="3583792"/>
          </a:xfrm>
          <a:prstGeom prst="rect">
            <a:avLst/>
          </a:prstGeom>
          <a:ln>
            <a:noFill/>
          </a:ln>
          <a:extLst>
            <a:ext uri="{53640926-AAD7-44D8-BBD7-CCE9431645EC}">
              <a14:shadowObscured xmlns:a14="http://schemas.microsoft.com/office/drawing/2010/main"/>
            </a:ext>
          </a:extLst>
        </p:spPr>
      </p:pic>
      <p:pic>
        <p:nvPicPr>
          <p:cNvPr id="10" name="Picture 9" descr="Logo&#10;&#10;Description automatically generated">
            <a:extLst>
              <a:ext uri="{FF2B5EF4-FFF2-40B4-BE49-F238E27FC236}">
                <a16:creationId xmlns:a16="http://schemas.microsoft.com/office/drawing/2014/main" id="{72A5D71C-99B8-9745-E025-C150360C3B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0100" y="1657144"/>
            <a:ext cx="945487" cy="935843"/>
          </a:xfrm>
          <a:prstGeom prst="rect">
            <a:avLst/>
          </a:prstGeom>
        </p:spPr>
      </p:pic>
      <p:sp>
        <p:nvSpPr>
          <p:cNvPr id="11" name="Arrow: Right 10">
            <a:extLst>
              <a:ext uri="{FF2B5EF4-FFF2-40B4-BE49-F238E27FC236}">
                <a16:creationId xmlns:a16="http://schemas.microsoft.com/office/drawing/2014/main" id="{15FABC07-711F-FE39-8294-BE27FEF96026}"/>
              </a:ext>
            </a:extLst>
          </p:cNvPr>
          <p:cNvSpPr/>
          <p:nvPr/>
        </p:nvSpPr>
        <p:spPr>
          <a:xfrm>
            <a:off x="4211783" y="3886200"/>
            <a:ext cx="1205345" cy="429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E7BEDC13-81CB-0E91-73AA-1DE3EFFEA19C}"/>
              </a:ext>
            </a:extLst>
          </p:cNvPr>
          <p:cNvPicPr>
            <a:picLocks noChangeAspect="1"/>
          </p:cNvPicPr>
          <p:nvPr/>
        </p:nvPicPr>
        <p:blipFill>
          <a:blip r:embed="rId4"/>
          <a:stretch>
            <a:fillRect/>
          </a:stretch>
        </p:blipFill>
        <p:spPr>
          <a:xfrm>
            <a:off x="5572127" y="3538970"/>
            <a:ext cx="6381750" cy="1123950"/>
          </a:xfrm>
          <a:prstGeom prst="rect">
            <a:avLst/>
          </a:prstGeom>
        </p:spPr>
      </p:pic>
    </p:spTree>
    <p:extLst>
      <p:ext uri="{BB962C8B-B14F-4D97-AF65-F5344CB8AC3E}">
        <p14:creationId xmlns:p14="http://schemas.microsoft.com/office/powerpoint/2010/main" val="363568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4488B2-2131-7CCB-B823-771043C3FF78}"/>
              </a:ext>
            </a:extLst>
          </p:cNvPr>
          <p:cNvSpPr txBox="1"/>
          <p:nvPr/>
        </p:nvSpPr>
        <p:spPr>
          <a:xfrm>
            <a:off x="1087582" y="1863435"/>
            <a:ext cx="9421091" cy="646331"/>
          </a:xfrm>
          <a:prstGeom prst="rect">
            <a:avLst/>
          </a:prstGeom>
          <a:noFill/>
        </p:spPr>
        <p:txBody>
          <a:bodyPr wrap="square" rtlCol="0">
            <a:spAutoFit/>
          </a:bodyPr>
          <a:lstStyle/>
          <a:p>
            <a:endParaRPr lang="en-US" dirty="0"/>
          </a:p>
          <a:p>
            <a:endParaRPr lang="en-US" dirty="0"/>
          </a:p>
        </p:txBody>
      </p:sp>
      <p:sp>
        <p:nvSpPr>
          <p:cNvPr id="4" name="TextBox 3">
            <a:extLst>
              <a:ext uri="{FF2B5EF4-FFF2-40B4-BE49-F238E27FC236}">
                <a16:creationId xmlns:a16="http://schemas.microsoft.com/office/drawing/2014/main" id="{8CA43683-FD00-D4CC-512F-CD9CC3FC860C}"/>
              </a:ext>
            </a:extLst>
          </p:cNvPr>
          <p:cNvSpPr txBox="1"/>
          <p:nvPr/>
        </p:nvSpPr>
        <p:spPr>
          <a:xfrm>
            <a:off x="935181" y="512618"/>
            <a:ext cx="5403273" cy="369332"/>
          </a:xfrm>
          <a:prstGeom prst="rect">
            <a:avLst/>
          </a:prstGeom>
          <a:noFill/>
        </p:spPr>
        <p:txBody>
          <a:bodyPr wrap="square" rtlCol="0">
            <a:spAutoFit/>
          </a:bodyPr>
          <a:lstStyle/>
          <a:p>
            <a:r>
              <a:rPr lang="en-US" dirty="0"/>
              <a:t>Cheap money is available to you!</a:t>
            </a:r>
          </a:p>
        </p:txBody>
      </p:sp>
    </p:spTree>
    <p:extLst>
      <p:ext uri="{BB962C8B-B14F-4D97-AF65-F5344CB8AC3E}">
        <p14:creationId xmlns:p14="http://schemas.microsoft.com/office/powerpoint/2010/main" val="2562941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1417</Words>
  <Application>Microsoft Office PowerPoint</Application>
  <PresentationFormat>Widescreen</PresentationFormat>
  <Paragraphs>76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Financing your business</vt:lpstr>
      <vt:lpstr>Issue….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your business</dc:title>
  <dc:creator>jonnyloom@yahoo.com</dc:creator>
  <cp:lastModifiedBy>jonnyloom@yahoo.com</cp:lastModifiedBy>
  <cp:revision>2</cp:revision>
  <dcterms:created xsi:type="dcterms:W3CDTF">2022-09-26T22:12:20Z</dcterms:created>
  <dcterms:modified xsi:type="dcterms:W3CDTF">2022-09-27T17:24:08Z</dcterms:modified>
</cp:coreProperties>
</file>