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>
        <p:scale>
          <a:sx n="92" d="100"/>
          <a:sy n="92" d="100"/>
        </p:scale>
        <p:origin x="2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8FEA-0FC3-71B6-63E0-4104FE0B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40745-AC31-CD90-3B43-E7683C7EC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F7D14-A4D2-C269-0051-CC51A333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022-1855-433F-8250-AB78DA0D7C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65E65-A330-DDB4-25D8-29C2438D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B8B57-183F-0132-B7DC-546D0B98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154-6CCA-4B9C-9B8F-0AAB4B07A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1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BA10-4F89-99E1-3E69-64387B25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C4238-76EE-3BFE-FFD5-4BE3A90AF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8C204-19F3-A0B2-396F-5985E58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022-1855-433F-8250-AB78DA0D7C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337DE-E1EB-BB07-73A9-E86481E9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82002-616A-AA47-9D31-9DAA6B5D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154-6CCA-4B9C-9B8F-0AAB4B07A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840E0-8CE8-0149-713B-6AF12D70C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2F1F8-16E6-985D-E897-F0590D396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1CA2D-BDDF-4947-9EF1-29F5696D0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022-1855-433F-8250-AB78DA0D7C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2D0FB-F320-C58F-9E3E-A39D45C3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3CCA3-4930-C00C-4651-69C671A7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154-6CCA-4B9C-9B8F-0AAB4B07A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4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B6EC9-5CB7-350B-E4F4-8B5BFE0B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3275C-8C71-1848-D6DD-1463E49A3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DE2AE-8B38-192C-29F9-FADFF7F9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022-1855-433F-8250-AB78DA0D7C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617BB-FFD4-8E1E-B074-DBE85D40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7BA6F-2DA8-623B-3BAA-110C072C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154-6CCA-4B9C-9B8F-0AAB4B07A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5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A640-482F-511C-1774-CC0DCF72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80371-7B33-3014-6CE7-E31570FCC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73C78-C1B1-F44E-4C5A-6479F3F60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022-1855-433F-8250-AB78DA0D7C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1E8A8-4329-40FC-F868-5E83C3ABF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4B02F-4A62-A01D-4165-1807B0AE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154-6CCA-4B9C-9B8F-0AAB4B07A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3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95E8-6921-452C-A005-6B2798853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2EFC7-622A-3368-C80F-1DD034AA7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D2EAD-99AE-CE84-387A-3AAE462A0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9C7BA-19E9-4CC2-4EE2-BC453CBF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022-1855-433F-8250-AB78DA0D7C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D4548-833A-78D3-4D02-F2B9C760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9F17D-DC23-6EFE-32EA-95C676CB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154-6CCA-4B9C-9B8F-0AAB4B07A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9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08F11-54E6-2162-29B8-BE296A79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16D60-6972-189C-FBB6-A31DD781E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78B1B-5176-055E-F454-A1EE0A9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E2ADE-2877-D3FF-4BB2-8CBFF59B0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C72DAB-FB04-4B53-7672-C9E076270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78A163-A6D0-9725-4CE1-1FDA62BA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022-1855-433F-8250-AB78DA0D7C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DF265B-98C2-375E-7D46-1C0373D8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446F13-EFE9-9AD8-673C-84A378E0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154-6CCA-4B9C-9B8F-0AAB4B07A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0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3F161-E3C3-9D38-0594-47039A9A6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89DAB-8BB0-84C2-A935-7DED06C9F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022-1855-433F-8250-AB78DA0D7C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41C06-A616-7FCB-53D1-A8E380CC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5E14F-FBC9-6728-B053-0000C5818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154-6CCA-4B9C-9B8F-0AAB4B07A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4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95F88-95B3-E47C-BE3F-3EDC4051B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022-1855-433F-8250-AB78DA0D7C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F3F8D-AA14-5CEA-CEFB-7D3123D2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B15FB-FCE3-34DD-73AE-DD6E88B0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154-6CCA-4B9C-9B8F-0AAB4B07A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CD2D-2DFD-988B-C2F8-C74E62A1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9375-68D8-2BA0-3E71-42383F1AA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363CB-CB8D-2EC1-A23A-48B17B89F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BCF71-1365-1F17-669B-D988494BB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022-1855-433F-8250-AB78DA0D7C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3F37B-C60E-3495-83FC-2C5C304A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54F9B-DB88-B507-F6E0-48219664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154-6CCA-4B9C-9B8F-0AAB4B07A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9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461D-2337-4A9D-5216-CCC07A82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8F060-C49E-8A7C-C192-4A40BC752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17F43-0108-4FD0-E36E-70D101CE4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DD12E-59E9-011B-FDE7-44539390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E022-1855-433F-8250-AB78DA0D7C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1F095-B301-F486-9E26-3181CA86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54C53-4B21-266C-A836-B4ECBD11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154-6CCA-4B9C-9B8F-0AAB4B07A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6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839FCE-B507-1156-1A1A-3D6C7EC0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823EA-658A-78C6-32BA-861FF524C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7A563-4CB4-C702-7457-01ADA50FD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8E022-1855-433F-8250-AB78DA0D7C2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F4DB3-C12C-E475-B838-D935F986B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4BB51-8BFD-0F02-1680-7FC0371B6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9154-6CCA-4B9C-9B8F-0AAB4B07A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7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ckinsey.com/industries/consumer-packaged-goods/our-insights/a-monthly-update-on-the-state-of-the-us-consum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2A823-0EE7-BB6C-04EC-D9CB346AC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Consumer Confidence and Macro Trends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AE3FE-AE52-E083-57F9-A9B7B5883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2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CB130B-EAC1-1A49-6024-02D073CBB8B4}"/>
              </a:ext>
            </a:extLst>
          </p:cNvPr>
          <p:cNvSpPr txBox="1"/>
          <p:nvPr/>
        </p:nvSpPr>
        <p:spPr>
          <a:xfrm>
            <a:off x="505691" y="477982"/>
            <a:ext cx="38515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take aways:</a:t>
            </a:r>
          </a:p>
          <a:p>
            <a:endParaRPr lang="en-US" dirty="0"/>
          </a:p>
          <a:p>
            <a:r>
              <a:rPr lang="en-US" dirty="0"/>
              <a:t>- Consumers are shifting their spend toward experiences/travel</a:t>
            </a:r>
          </a:p>
          <a:p>
            <a:endParaRPr lang="en-US" dirty="0"/>
          </a:p>
          <a:p>
            <a:r>
              <a:rPr lang="en-US" dirty="0"/>
              <a:t>- Vast majority of people are indicating that they are “trading down”</a:t>
            </a:r>
          </a:p>
          <a:p>
            <a:endParaRPr lang="en-US" dirty="0"/>
          </a:p>
          <a:p>
            <a:r>
              <a:rPr lang="en-US" dirty="0"/>
              <a:t>- Youngest generation is most eager to splurge (but they have the least amount of resources)</a:t>
            </a:r>
          </a:p>
          <a:p>
            <a:endParaRPr lang="en-US" dirty="0"/>
          </a:p>
          <a:p>
            <a:r>
              <a:rPr lang="en-US" dirty="0"/>
              <a:t>- Economic optimism is slowly improving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2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9CC5C-5236-2E6B-C033-8867F30F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42776-0B3D-D38B-4736-695FD8702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Unemployment 3.5%</a:t>
            </a:r>
          </a:p>
          <a:p>
            <a:r>
              <a:rPr lang="en-US" dirty="0"/>
              <a:t>Inflation slowing but still higher than historical averages</a:t>
            </a:r>
          </a:p>
          <a:p>
            <a:r>
              <a:rPr lang="en-US" dirty="0"/>
              <a:t>Spending behavior shifting</a:t>
            </a:r>
          </a:p>
          <a:p>
            <a:r>
              <a:rPr lang="en-US" dirty="0"/>
              <a:t>Mixed bag in optimism but it is improving</a:t>
            </a:r>
          </a:p>
        </p:txBody>
      </p:sp>
    </p:spTree>
    <p:extLst>
      <p:ext uri="{BB962C8B-B14F-4D97-AF65-F5344CB8AC3E}">
        <p14:creationId xmlns:p14="http://schemas.microsoft.com/office/powerpoint/2010/main" val="332833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D91F-6DA9-6083-CC5F-08A94FA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McKinsey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DAC06-220E-EA12-355F-57FDF3CB1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kern="1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esponses from 3,973 adults in the United States (sampled and weighted to match the general US population) the survey results </a:t>
            </a:r>
            <a:r>
              <a:rPr lang="en-US" sz="1800" kern="1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paired </a:t>
            </a:r>
            <a:r>
              <a:rPr lang="en-US" sz="18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third-party data on </a:t>
            </a:r>
            <a:r>
              <a:rPr lang="en-US" sz="1800" u="none" strike="noStrike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consumer spending</a:t>
            </a:r>
            <a:r>
              <a:rPr lang="en-US" sz="18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for the final analysis. The following seven charts are highlights from this research.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7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90D35CAD-C388-1E77-88E9-156A67765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18" t="33814" r="4060" b="14423"/>
          <a:stretch/>
        </p:blipFill>
        <p:spPr bwMode="auto">
          <a:xfrm>
            <a:off x="770947" y="642619"/>
            <a:ext cx="10368107" cy="5989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072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B6A53DE2-3227-73B1-3DEB-B6547AFEA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52" t="19230" r="11325" b="8814"/>
          <a:stretch/>
        </p:blipFill>
        <p:spPr bwMode="auto">
          <a:xfrm>
            <a:off x="1764031" y="358427"/>
            <a:ext cx="6805005" cy="6287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407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1D074F-430F-6056-D33A-455BAA2E6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51" y="52186"/>
            <a:ext cx="9644140" cy="66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1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9720B384-7356-9FE9-F3D6-ADC54EE51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2" t="19391" r="10150" b="20513"/>
          <a:stretch/>
        </p:blipFill>
        <p:spPr bwMode="auto">
          <a:xfrm>
            <a:off x="311640" y="348961"/>
            <a:ext cx="11229196" cy="5497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659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7FAE0A5-BE16-37A3-65CD-CF9F43D71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7" t="31892" r="9722" b="19711"/>
          <a:stretch/>
        </p:blipFill>
        <p:spPr bwMode="auto">
          <a:xfrm>
            <a:off x="515504" y="475961"/>
            <a:ext cx="11365488" cy="4504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216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5C0C2E0E-2E4C-2684-28D2-C5EAD3545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7" t="17949" r="11004" b="21474"/>
          <a:stretch/>
        </p:blipFill>
        <p:spPr bwMode="auto">
          <a:xfrm>
            <a:off x="424295" y="354157"/>
            <a:ext cx="11282795" cy="5641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3938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126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Consumer Confidence and Macro Trends</vt:lpstr>
      <vt:lpstr>Landscape</vt:lpstr>
      <vt:lpstr>McKinsey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Confidence and Macro Trends</dc:title>
  <dc:creator>Jonathan</dc:creator>
  <cp:lastModifiedBy>Jonathan</cp:lastModifiedBy>
  <cp:revision>1</cp:revision>
  <dcterms:created xsi:type="dcterms:W3CDTF">2023-09-19T15:45:06Z</dcterms:created>
  <dcterms:modified xsi:type="dcterms:W3CDTF">2023-09-19T15:59:15Z</dcterms:modified>
</cp:coreProperties>
</file>