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688" r:id="rId3"/>
  </p:sldMasterIdLst>
  <p:notesMasterIdLst>
    <p:notesMasterId r:id="rId20"/>
  </p:notesMasterIdLst>
  <p:sldIdLst>
    <p:sldId id="256" r:id="rId4"/>
    <p:sldId id="269" r:id="rId5"/>
    <p:sldId id="258" r:id="rId6"/>
    <p:sldId id="259" r:id="rId7"/>
    <p:sldId id="260" r:id="rId8"/>
    <p:sldId id="271" r:id="rId9"/>
    <p:sldId id="261" r:id="rId10"/>
    <p:sldId id="262" r:id="rId11"/>
    <p:sldId id="263" r:id="rId12"/>
    <p:sldId id="270" r:id="rId13"/>
    <p:sldId id="264" r:id="rId14"/>
    <p:sldId id="265" r:id="rId15"/>
    <p:sldId id="267" r:id="rId16"/>
    <p:sldId id="266" r:id="rId17"/>
    <p:sldId id="257" r:id="rId18"/>
    <p:sldId id="268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itchFamily="2" charset="77"/>
      <p:regular r:id="rId25"/>
      <p:bold r:id="rId26"/>
      <p:italic r:id="rId27"/>
      <p:boldItalic r:id="rId28"/>
    </p:embeddedFont>
    <p:embeddedFont>
      <p:font typeface="Poppins" pitchFamily="2" charset="77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46"/>
    <p:restoredTop sz="94694"/>
  </p:normalViewPr>
  <p:slideViewPr>
    <p:cSldViewPr snapToGrid="0">
      <p:cViewPr varScale="1">
        <p:scale>
          <a:sx n="122" d="100"/>
          <a:sy n="122" d="100"/>
        </p:scale>
        <p:origin x="192" y="8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6A3749-DAE7-FF4F-9C41-EDDEC36B1903}" type="doc">
      <dgm:prSet loTypeId="urn:microsoft.com/office/officeart/2005/8/layout/l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ECD00EC-482F-8043-8F48-6AFC3320B09F}">
      <dgm:prSet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Concept / Idea</a:t>
          </a:r>
        </a:p>
      </dgm:t>
    </dgm:pt>
    <dgm:pt modelId="{5DC8A10F-8A58-3B4E-B01E-ECF34468E4A7}" type="parTrans" cxnId="{F06EBE16-58A9-AB43-A922-7A2A4690C470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4873C8A-E1C2-624A-94C4-4CCA7989AF1C}" type="sibTrans" cxnId="{F06EBE16-58A9-AB43-A922-7A2A4690C470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9ADE76F7-1644-C24E-89C7-D08B415E6285}">
      <dgm:prSet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Pre-revenue / MVP</a:t>
          </a:r>
        </a:p>
      </dgm:t>
    </dgm:pt>
    <dgm:pt modelId="{A973F4EB-CD9E-254C-AD95-618CB34AE548}" type="parTrans" cxnId="{5FBAC3DA-41A1-6440-95AA-0C0603969D2B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5946B00D-E25A-CC4E-B4F8-2ADAFE5E0197}" type="sibTrans" cxnId="{5FBAC3DA-41A1-6440-95AA-0C0603969D2B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B21F60AC-9954-7D40-A524-A65BB21C63B8}">
      <dgm:prSet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Scale Up</a:t>
          </a:r>
        </a:p>
      </dgm:t>
    </dgm:pt>
    <dgm:pt modelId="{52C93F9A-8D26-294E-B11E-DFD311C72FE0}" type="parTrans" cxnId="{195BC21C-BAD9-F847-AEB2-49F48F4C1625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A9D62443-8C11-D046-A6D8-EE56DF6F8B9D}" type="sibTrans" cxnId="{195BC21C-BAD9-F847-AEB2-49F48F4C1625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8489C23C-EC2B-A847-800F-1B7CFE73F1CF}">
      <dgm:prSet/>
      <dgm:spPr/>
      <dgm:t>
        <a:bodyPr/>
        <a:lstStyle/>
        <a:p>
          <a:r>
            <a:rPr lang="en-US" b="1" dirty="0">
              <a:solidFill>
                <a:schemeClr val="bg2"/>
              </a:solidFill>
            </a:rPr>
            <a:t>Self Funded</a:t>
          </a:r>
        </a:p>
      </dgm:t>
    </dgm:pt>
    <dgm:pt modelId="{5CCAA987-676E-8240-8207-194C9C4F5F6B}" type="parTrans" cxnId="{67A51C45-2B84-5840-8F1F-495DFE1FB54D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C7FB154E-5635-1148-8DD9-74F55FB5F607}" type="sibTrans" cxnId="{67A51C45-2B84-5840-8F1F-495DFE1FB54D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4AD05720-D292-0E4C-B083-8A868414118A}">
      <dgm:prSet/>
      <dgm:spPr/>
      <dgm:t>
        <a:bodyPr/>
        <a:lstStyle/>
        <a:p>
          <a:r>
            <a:rPr lang="en-US" b="1" dirty="0">
              <a:solidFill>
                <a:schemeClr val="bg2"/>
              </a:solidFill>
            </a:rPr>
            <a:t>Family</a:t>
          </a:r>
        </a:p>
      </dgm:t>
    </dgm:pt>
    <dgm:pt modelId="{6D3DF6DF-69B1-CC45-AE32-6833C91F5104}" type="parTrans" cxnId="{04FE6BE3-ABEF-DA43-BBEC-6F7FEF6D85CE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1B56B8CC-E244-2248-8AF4-90DD58009B55}" type="sibTrans" cxnId="{04FE6BE3-ABEF-DA43-BBEC-6F7FEF6D85CE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6C55D80D-1416-E540-9ABB-77A8F68F92C9}">
      <dgm:prSet/>
      <dgm:spPr/>
      <dgm:t>
        <a:bodyPr/>
        <a:lstStyle/>
        <a:p>
          <a:r>
            <a:rPr lang="en-US" b="1" dirty="0">
              <a:solidFill>
                <a:schemeClr val="bg2"/>
              </a:solidFill>
            </a:rPr>
            <a:t>Friends</a:t>
          </a:r>
        </a:p>
      </dgm:t>
    </dgm:pt>
    <dgm:pt modelId="{AFA3DDD8-6867-FA47-B720-EAF9FD2156B6}" type="parTrans" cxnId="{1642194A-F11E-9047-A455-2DB14610A027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A91B8E1-2E2C-8D41-96D4-4C3092F38B8E}" type="sibTrans" cxnId="{1642194A-F11E-9047-A455-2DB14610A027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F8D8C450-7184-4B45-B060-9BBB6191C063}">
      <dgm:prSet/>
      <dgm:spPr/>
      <dgm:t>
        <a:bodyPr/>
        <a:lstStyle/>
        <a:p>
          <a:r>
            <a:rPr lang="en-US" b="1" dirty="0">
              <a:solidFill>
                <a:schemeClr val="bg2"/>
              </a:solidFill>
            </a:rPr>
            <a:t>Individuals / Angels</a:t>
          </a:r>
        </a:p>
      </dgm:t>
    </dgm:pt>
    <dgm:pt modelId="{8D988D7D-6108-6D41-8560-FCD4C47FA21D}" type="parTrans" cxnId="{C8BA9714-CEF7-2145-80D3-89227C1ECEB4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7ADAD807-762C-5A48-B26B-56040447D68C}" type="sibTrans" cxnId="{C8BA9714-CEF7-2145-80D3-89227C1ECEB4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672F429A-A1D6-C549-8B8C-730873497D88}">
      <dgm:prSet/>
      <dgm:spPr/>
      <dgm:t>
        <a:bodyPr/>
        <a:lstStyle/>
        <a:p>
          <a:r>
            <a:rPr lang="en-US" b="1" dirty="0">
              <a:solidFill>
                <a:schemeClr val="bg2"/>
              </a:solidFill>
            </a:rPr>
            <a:t>Individuals / Angels</a:t>
          </a:r>
        </a:p>
      </dgm:t>
    </dgm:pt>
    <dgm:pt modelId="{C250A536-9C24-5542-8FBF-AB7FE3CDC31A}" type="parTrans" cxnId="{AE75A2F3-4F00-E04B-84CC-E716ADFA85D1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9FA3DB94-B0C0-344D-A70E-A830C22899F9}" type="sibTrans" cxnId="{AE75A2F3-4F00-E04B-84CC-E716ADFA85D1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E5780D7-2C12-9944-B18D-D8816841405B}">
      <dgm:prSet/>
      <dgm:spPr/>
      <dgm:t>
        <a:bodyPr/>
        <a:lstStyle/>
        <a:p>
          <a:r>
            <a:rPr lang="en-US" b="1" dirty="0">
              <a:solidFill>
                <a:schemeClr val="bg2"/>
              </a:solidFill>
            </a:rPr>
            <a:t>Institutional Investors</a:t>
          </a:r>
        </a:p>
      </dgm:t>
    </dgm:pt>
    <dgm:pt modelId="{C9E32262-C553-AD45-AAF7-896398553924}" type="parTrans" cxnId="{629492D0-E435-C34C-BF2C-8F26D37B1E6E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7FCD62D-9C9B-A042-9CB9-C2ECB4C26B1F}" type="sibTrans" cxnId="{629492D0-E435-C34C-BF2C-8F26D37B1E6E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FAADD07D-EF68-694E-A93A-AA90B11EAA14}">
      <dgm:prSet/>
      <dgm:spPr/>
      <dgm:t>
        <a:bodyPr/>
        <a:lstStyle/>
        <a:p>
          <a:r>
            <a:rPr lang="en-US" b="1" dirty="0">
              <a:solidFill>
                <a:schemeClr val="bg2"/>
              </a:solidFill>
            </a:rPr>
            <a:t>Institutional Lenders</a:t>
          </a:r>
        </a:p>
      </dgm:t>
    </dgm:pt>
    <dgm:pt modelId="{CA04B7DC-778E-814E-A1DF-DB8BB297CA94}" type="parTrans" cxnId="{3AACA720-CD7B-9643-BE17-E64EEADEA774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A21F7B0C-7E22-7A42-AD37-CC2EEC0A7D7B}" type="sibTrans" cxnId="{3AACA720-CD7B-9643-BE17-E64EEADEA774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E2FF8494-123F-9B44-A8B2-E10E63B342AE}">
      <dgm:prSet/>
      <dgm:spPr/>
      <dgm:t>
        <a:bodyPr/>
        <a:lstStyle/>
        <a:p>
          <a:r>
            <a:rPr lang="en-US" b="1" dirty="0">
              <a:solidFill>
                <a:schemeClr val="bg2"/>
              </a:solidFill>
            </a:rPr>
            <a:t>Institutional Investors</a:t>
          </a:r>
        </a:p>
      </dgm:t>
    </dgm:pt>
    <dgm:pt modelId="{2A1908F7-A41F-CF4C-BFD5-61BEEF754235}" type="parTrans" cxnId="{E21B8DEE-176B-184E-83FF-4F531D1BA7E2}">
      <dgm:prSet/>
      <dgm:spPr/>
      <dgm:t>
        <a:bodyPr/>
        <a:lstStyle/>
        <a:p>
          <a:endParaRPr lang="en-US"/>
        </a:p>
      </dgm:t>
    </dgm:pt>
    <dgm:pt modelId="{C55973C3-6547-5748-AE70-3C9F1EACA798}" type="sibTrans" cxnId="{E21B8DEE-176B-184E-83FF-4F531D1BA7E2}">
      <dgm:prSet/>
      <dgm:spPr/>
      <dgm:t>
        <a:bodyPr/>
        <a:lstStyle/>
        <a:p>
          <a:endParaRPr lang="en-US"/>
        </a:p>
      </dgm:t>
    </dgm:pt>
    <dgm:pt modelId="{29100E48-48A7-E94D-BAE1-1A096209B38D}" type="pres">
      <dgm:prSet presAssocID="{476A3749-DAE7-FF4F-9C41-EDDEC36B190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0D65365-5AB7-A940-BAA0-34EF2918CF81}" type="pres">
      <dgm:prSet presAssocID="{EECD00EC-482F-8043-8F48-6AFC3320B09F}" presName="horFlow" presStyleCnt="0"/>
      <dgm:spPr/>
    </dgm:pt>
    <dgm:pt modelId="{ADF9EAF7-F2EC-334F-80F8-7C2E468E0543}" type="pres">
      <dgm:prSet presAssocID="{EECD00EC-482F-8043-8F48-6AFC3320B09F}" presName="bigChev" presStyleLbl="node1" presStyleIdx="0" presStyleCnt="3"/>
      <dgm:spPr/>
    </dgm:pt>
    <dgm:pt modelId="{F0FEED3A-D949-584C-8AE1-796EAFB46303}" type="pres">
      <dgm:prSet presAssocID="{5CCAA987-676E-8240-8207-194C9C4F5F6B}" presName="parTrans" presStyleCnt="0"/>
      <dgm:spPr/>
    </dgm:pt>
    <dgm:pt modelId="{07CA0452-23D3-F146-A757-EF2EBC620321}" type="pres">
      <dgm:prSet presAssocID="{8489C23C-EC2B-A847-800F-1B7CFE73F1CF}" presName="node" presStyleLbl="alignAccFollowNode1" presStyleIdx="0" presStyleCnt="8">
        <dgm:presLayoutVars>
          <dgm:bulletEnabled val="1"/>
        </dgm:presLayoutVars>
      </dgm:prSet>
      <dgm:spPr/>
    </dgm:pt>
    <dgm:pt modelId="{153D7D98-B68B-6E49-ABD1-AEEC1EEC1562}" type="pres">
      <dgm:prSet presAssocID="{C7FB154E-5635-1148-8DD9-74F55FB5F607}" presName="sibTrans" presStyleCnt="0"/>
      <dgm:spPr/>
    </dgm:pt>
    <dgm:pt modelId="{91BDC898-29C9-EF4D-990D-22ADC3CAA047}" type="pres">
      <dgm:prSet presAssocID="{4AD05720-D292-0E4C-B083-8A868414118A}" presName="node" presStyleLbl="alignAccFollowNode1" presStyleIdx="1" presStyleCnt="8">
        <dgm:presLayoutVars>
          <dgm:bulletEnabled val="1"/>
        </dgm:presLayoutVars>
      </dgm:prSet>
      <dgm:spPr/>
    </dgm:pt>
    <dgm:pt modelId="{8C17D689-CD59-9F4C-AB7C-882E7189EFAA}" type="pres">
      <dgm:prSet presAssocID="{1B56B8CC-E244-2248-8AF4-90DD58009B55}" presName="sibTrans" presStyleCnt="0"/>
      <dgm:spPr/>
    </dgm:pt>
    <dgm:pt modelId="{A54A71B2-47C4-F545-94B3-1769953C3235}" type="pres">
      <dgm:prSet presAssocID="{6C55D80D-1416-E540-9ABB-77A8F68F92C9}" presName="node" presStyleLbl="alignAccFollowNode1" presStyleIdx="2" presStyleCnt="8">
        <dgm:presLayoutVars>
          <dgm:bulletEnabled val="1"/>
        </dgm:presLayoutVars>
      </dgm:prSet>
      <dgm:spPr/>
    </dgm:pt>
    <dgm:pt modelId="{D36B9221-7114-C54C-9415-BF798745E9AF}" type="pres">
      <dgm:prSet presAssocID="{EECD00EC-482F-8043-8F48-6AFC3320B09F}" presName="vSp" presStyleCnt="0"/>
      <dgm:spPr/>
    </dgm:pt>
    <dgm:pt modelId="{25A5EC35-5504-A34D-AED9-5BBADEA41E51}" type="pres">
      <dgm:prSet presAssocID="{9ADE76F7-1644-C24E-89C7-D08B415E6285}" presName="horFlow" presStyleCnt="0"/>
      <dgm:spPr/>
    </dgm:pt>
    <dgm:pt modelId="{A898340D-F814-1541-81DA-B989E6FE9BCA}" type="pres">
      <dgm:prSet presAssocID="{9ADE76F7-1644-C24E-89C7-D08B415E6285}" presName="bigChev" presStyleLbl="node1" presStyleIdx="1" presStyleCnt="3"/>
      <dgm:spPr/>
    </dgm:pt>
    <dgm:pt modelId="{F96B54E3-6BF0-664E-8830-AE05F945BCF1}" type="pres">
      <dgm:prSet presAssocID="{8D988D7D-6108-6D41-8560-FCD4C47FA21D}" presName="parTrans" presStyleCnt="0"/>
      <dgm:spPr/>
    </dgm:pt>
    <dgm:pt modelId="{C70ADB15-04CB-D247-898C-9DC2E6724044}" type="pres">
      <dgm:prSet presAssocID="{F8D8C450-7184-4B45-B060-9BBB6191C063}" presName="node" presStyleLbl="alignAccFollowNode1" presStyleIdx="3" presStyleCnt="8">
        <dgm:presLayoutVars>
          <dgm:bulletEnabled val="1"/>
        </dgm:presLayoutVars>
      </dgm:prSet>
      <dgm:spPr/>
    </dgm:pt>
    <dgm:pt modelId="{858D137D-1DB6-F44D-97A7-2C94BB4EC3BE}" type="pres">
      <dgm:prSet presAssocID="{7ADAD807-762C-5A48-B26B-56040447D68C}" presName="sibTrans" presStyleCnt="0"/>
      <dgm:spPr/>
    </dgm:pt>
    <dgm:pt modelId="{79AA1253-67A2-B04D-819A-E053CF89318D}" type="pres">
      <dgm:prSet presAssocID="{E2FF8494-123F-9B44-A8B2-E10E63B342AE}" presName="node" presStyleLbl="alignAccFollowNode1" presStyleIdx="4" presStyleCnt="8">
        <dgm:presLayoutVars>
          <dgm:bulletEnabled val="1"/>
        </dgm:presLayoutVars>
      </dgm:prSet>
      <dgm:spPr/>
    </dgm:pt>
    <dgm:pt modelId="{EF29CC15-12BD-0348-A401-BE5A1BF33563}" type="pres">
      <dgm:prSet presAssocID="{9ADE76F7-1644-C24E-89C7-D08B415E6285}" presName="vSp" presStyleCnt="0"/>
      <dgm:spPr/>
    </dgm:pt>
    <dgm:pt modelId="{A5F19B11-BB22-C24F-953D-ACD84744771E}" type="pres">
      <dgm:prSet presAssocID="{B21F60AC-9954-7D40-A524-A65BB21C63B8}" presName="horFlow" presStyleCnt="0"/>
      <dgm:spPr/>
    </dgm:pt>
    <dgm:pt modelId="{DE6F9AF8-5755-DC49-B20E-0358CEB04FB8}" type="pres">
      <dgm:prSet presAssocID="{B21F60AC-9954-7D40-A524-A65BB21C63B8}" presName="bigChev" presStyleLbl="node1" presStyleIdx="2" presStyleCnt="3"/>
      <dgm:spPr/>
    </dgm:pt>
    <dgm:pt modelId="{CE287DF2-3FC6-EB45-97A9-57E4E48AD0A7}" type="pres">
      <dgm:prSet presAssocID="{C250A536-9C24-5542-8FBF-AB7FE3CDC31A}" presName="parTrans" presStyleCnt="0"/>
      <dgm:spPr/>
    </dgm:pt>
    <dgm:pt modelId="{B79EEEB5-ADDA-994E-AB3A-4B409F88533C}" type="pres">
      <dgm:prSet presAssocID="{672F429A-A1D6-C549-8B8C-730873497D88}" presName="node" presStyleLbl="alignAccFollowNode1" presStyleIdx="5" presStyleCnt="8">
        <dgm:presLayoutVars>
          <dgm:bulletEnabled val="1"/>
        </dgm:presLayoutVars>
      </dgm:prSet>
      <dgm:spPr/>
    </dgm:pt>
    <dgm:pt modelId="{1B593B84-DFED-C940-9E87-FE7AD0AF7CF6}" type="pres">
      <dgm:prSet presAssocID="{9FA3DB94-B0C0-344D-A70E-A830C22899F9}" presName="sibTrans" presStyleCnt="0"/>
      <dgm:spPr/>
    </dgm:pt>
    <dgm:pt modelId="{50B377D1-4562-3944-80A4-54573CF46632}" type="pres">
      <dgm:prSet presAssocID="{2E5780D7-2C12-9944-B18D-D8816841405B}" presName="node" presStyleLbl="alignAccFollowNode1" presStyleIdx="6" presStyleCnt="8">
        <dgm:presLayoutVars>
          <dgm:bulletEnabled val="1"/>
        </dgm:presLayoutVars>
      </dgm:prSet>
      <dgm:spPr/>
    </dgm:pt>
    <dgm:pt modelId="{E6590330-6FC3-6C47-9FD1-5CE9C9E7D1A8}" type="pres">
      <dgm:prSet presAssocID="{27FCD62D-9C9B-A042-9CB9-C2ECB4C26B1F}" presName="sibTrans" presStyleCnt="0"/>
      <dgm:spPr/>
    </dgm:pt>
    <dgm:pt modelId="{65C6000F-3158-9046-867A-F7689516D7CC}" type="pres">
      <dgm:prSet presAssocID="{FAADD07D-EF68-694E-A93A-AA90B11EAA14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3C4D2901-6531-654D-AD9A-E9E6F3BFFD4F}" type="presOf" srcId="{6C55D80D-1416-E540-9ABB-77A8F68F92C9}" destId="{A54A71B2-47C4-F545-94B3-1769953C3235}" srcOrd="0" destOrd="0" presId="urn:microsoft.com/office/officeart/2005/8/layout/lProcess3"/>
    <dgm:cxn modelId="{5D39400A-B70F-A048-83C9-A127BE6B83E9}" type="presOf" srcId="{9ADE76F7-1644-C24E-89C7-D08B415E6285}" destId="{A898340D-F814-1541-81DA-B989E6FE9BCA}" srcOrd="0" destOrd="0" presId="urn:microsoft.com/office/officeart/2005/8/layout/lProcess3"/>
    <dgm:cxn modelId="{C8BA9714-CEF7-2145-80D3-89227C1ECEB4}" srcId="{9ADE76F7-1644-C24E-89C7-D08B415E6285}" destId="{F8D8C450-7184-4B45-B060-9BBB6191C063}" srcOrd="0" destOrd="0" parTransId="{8D988D7D-6108-6D41-8560-FCD4C47FA21D}" sibTransId="{7ADAD807-762C-5A48-B26B-56040447D68C}"/>
    <dgm:cxn modelId="{F06EBE16-58A9-AB43-A922-7A2A4690C470}" srcId="{476A3749-DAE7-FF4F-9C41-EDDEC36B1903}" destId="{EECD00EC-482F-8043-8F48-6AFC3320B09F}" srcOrd="0" destOrd="0" parTransId="{5DC8A10F-8A58-3B4E-B01E-ECF34468E4A7}" sibTransId="{24873C8A-E1C2-624A-94C4-4CCA7989AF1C}"/>
    <dgm:cxn modelId="{195BC21C-BAD9-F847-AEB2-49F48F4C1625}" srcId="{476A3749-DAE7-FF4F-9C41-EDDEC36B1903}" destId="{B21F60AC-9954-7D40-A524-A65BB21C63B8}" srcOrd="2" destOrd="0" parTransId="{52C93F9A-8D26-294E-B11E-DFD311C72FE0}" sibTransId="{A9D62443-8C11-D046-A6D8-EE56DF6F8B9D}"/>
    <dgm:cxn modelId="{3AACA720-CD7B-9643-BE17-E64EEADEA774}" srcId="{B21F60AC-9954-7D40-A524-A65BB21C63B8}" destId="{FAADD07D-EF68-694E-A93A-AA90B11EAA14}" srcOrd="2" destOrd="0" parTransId="{CA04B7DC-778E-814E-A1DF-DB8BB297CA94}" sibTransId="{A21F7B0C-7E22-7A42-AD37-CC2EEC0A7D7B}"/>
    <dgm:cxn modelId="{6381CD43-7FCB-1B4F-A815-7EB026D9FBBC}" type="presOf" srcId="{E2FF8494-123F-9B44-A8B2-E10E63B342AE}" destId="{79AA1253-67A2-B04D-819A-E053CF89318D}" srcOrd="0" destOrd="0" presId="urn:microsoft.com/office/officeart/2005/8/layout/lProcess3"/>
    <dgm:cxn modelId="{67A51C45-2B84-5840-8F1F-495DFE1FB54D}" srcId="{EECD00EC-482F-8043-8F48-6AFC3320B09F}" destId="{8489C23C-EC2B-A847-800F-1B7CFE73F1CF}" srcOrd="0" destOrd="0" parTransId="{5CCAA987-676E-8240-8207-194C9C4F5F6B}" sibTransId="{C7FB154E-5635-1148-8DD9-74F55FB5F607}"/>
    <dgm:cxn modelId="{1642194A-F11E-9047-A455-2DB14610A027}" srcId="{EECD00EC-482F-8043-8F48-6AFC3320B09F}" destId="{6C55D80D-1416-E540-9ABB-77A8F68F92C9}" srcOrd="2" destOrd="0" parTransId="{AFA3DDD8-6867-FA47-B720-EAF9FD2156B6}" sibTransId="{2A91B8E1-2E2C-8D41-96D4-4C3092F38B8E}"/>
    <dgm:cxn modelId="{22C30F62-FC07-E444-90E3-D57EC5F89E99}" type="presOf" srcId="{B21F60AC-9954-7D40-A524-A65BB21C63B8}" destId="{DE6F9AF8-5755-DC49-B20E-0358CEB04FB8}" srcOrd="0" destOrd="0" presId="urn:microsoft.com/office/officeart/2005/8/layout/lProcess3"/>
    <dgm:cxn modelId="{1B777771-19B2-AF4B-BCA2-167F4AF55419}" type="presOf" srcId="{672F429A-A1D6-C549-8B8C-730873497D88}" destId="{B79EEEB5-ADDA-994E-AB3A-4B409F88533C}" srcOrd="0" destOrd="0" presId="urn:microsoft.com/office/officeart/2005/8/layout/lProcess3"/>
    <dgm:cxn modelId="{968BAE73-87C1-6346-BDA5-1F46704E150D}" type="presOf" srcId="{FAADD07D-EF68-694E-A93A-AA90B11EAA14}" destId="{65C6000F-3158-9046-867A-F7689516D7CC}" srcOrd="0" destOrd="0" presId="urn:microsoft.com/office/officeart/2005/8/layout/lProcess3"/>
    <dgm:cxn modelId="{88073D7D-A96C-1F4E-9DB3-2E9A0FE3CEE8}" type="presOf" srcId="{4AD05720-D292-0E4C-B083-8A868414118A}" destId="{91BDC898-29C9-EF4D-990D-22ADC3CAA047}" srcOrd="0" destOrd="0" presId="urn:microsoft.com/office/officeart/2005/8/layout/lProcess3"/>
    <dgm:cxn modelId="{1BA4BE8F-22ED-B040-9989-F4C960669B02}" type="presOf" srcId="{2E5780D7-2C12-9944-B18D-D8816841405B}" destId="{50B377D1-4562-3944-80A4-54573CF46632}" srcOrd="0" destOrd="0" presId="urn:microsoft.com/office/officeart/2005/8/layout/lProcess3"/>
    <dgm:cxn modelId="{8D109495-1E91-B648-A553-A3CF3815F83E}" type="presOf" srcId="{8489C23C-EC2B-A847-800F-1B7CFE73F1CF}" destId="{07CA0452-23D3-F146-A757-EF2EBC620321}" srcOrd="0" destOrd="0" presId="urn:microsoft.com/office/officeart/2005/8/layout/lProcess3"/>
    <dgm:cxn modelId="{173A299B-AC05-5F40-A285-E45D4E1CF7C3}" type="presOf" srcId="{F8D8C450-7184-4B45-B060-9BBB6191C063}" destId="{C70ADB15-04CB-D247-898C-9DC2E6724044}" srcOrd="0" destOrd="0" presId="urn:microsoft.com/office/officeart/2005/8/layout/lProcess3"/>
    <dgm:cxn modelId="{5D4FD7A4-5C8D-DE44-A8DE-718A6C473453}" type="presOf" srcId="{EECD00EC-482F-8043-8F48-6AFC3320B09F}" destId="{ADF9EAF7-F2EC-334F-80F8-7C2E468E0543}" srcOrd="0" destOrd="0" presId="urn:microsoft.com/office/officeart/2005/8/layout/lProcess3"/>
    <dgm:cxn modelId="{629492D0-E435-C34C-BF2C-8F26D37B1E6E}" srcId="{B21F60AC-9954-7D40-A524-A65BB21C63B8}" destId="{2E5780D7-2C12-9944-B18D-D8816841405B}" srcOrd="1" destOrd="0" parTransId="{C9E32262-C553-AD45-AAF7-896398553924}" sibTransId="{27FCD62D-9C9B-A042-9CB9-C2ECB4C26B1F}"/>
    <dgm:cxn modelId="{5FBAC3DA-41A1-6440-95AA-0C0603969D2B}" srcId="{476A3749-DAE7-FF4F-9C41-EDDEC36B1903}" destId="{9ADE76F7-1644-C24E-89C7-D08B415E6285}" srcOrd="1" destOrd="0" parTransId="{A973F4EB-CD9E-254C-AD95-618CB34AE548}" sibTransId="{5946B00D-E25A-CC4E-B4F8-2ADAFE5E0197}"/>
    <dgm:cxn modelId="{04FE6BE3-ABEF-DA43-BBEC-6F7FEF6D85CE}" srcId="{EECD00EC-482F-8043-8F48-6AFC3320B09F}" destId="{4AD05720-D292-0E4C-B083-8A868414118A}" srcOrd="1" destOrd="0" parTransId="{6D3DF6DF-69B1-CC45-AE32-6833C91F5104}" sibTransId="{1B56B8CC-E244-2248-8AF4-90DD58009B55}"/>
    <dgm:cxn modelId="{E21B8DEE-176B-184E-83FF-4F531D1BA7E2}" srcId="{9ADE76F7-1644-C24E-89C7-D08B415E6285}" destId="{E2FF8494-123F-9B44-A8B2-E10E63B342AE}" srcOrd="1" destOrd="0" parTransId="{2A1908F7-A41F-CF4C-BFD5-61BEEF754235}" sibTransId="{C55973C3-6547-5748-AE70-3C9F1EACA798}"/>
    <dgm:cxn modelId="{AE75A2F3-4F00-E04B-84CC-E716ADFA85D1}" srcId="{B21F60AC-9954-7D40-A524-A65BB21C63B8}" destId="{672F429A-A1D6-C549-8B8C-730873497D88}" srcOrd="0" destOrd="0" parTransId="{C250A536-9C24-5542-8FBF-AB7FE3CDC31A}" sibTransId="{9FA3DB94-B0C0-344D-A70E-A830C22899F9}"/>
    <dgm:cxn modelId="{5616A4F7-2D28-BF43-866D-0DAAE2D3A051}" type="presOf" srcId="{476A3749-DAE7-FF4F-9C41-EDDEC36B1903}" destId="{29100E48-48A7-E94D-BAE1-1A096209B38D}" srcOrd="0" destOrd="0" presId="urn:microsoft.com/office/officeart/2005/8/layout/lProcess3"/>
    <dgm:cxn modelId="{5F26E1BB-DCF8-B049-BC60-28CFCDE6FC8B}" type="presParOf" srcId="{29100E48-48A7-E94D-BAE1-1A096209B38D}" destId="{E0D65365-5AB7-A940-BAA0-34EF2918CF81}" srcOrd="0" destOrd="0" presId="urn:microsoft.com/office/officeart/2005/8/layout/lProcess3"/>
    <dgm:cxn modelId="{0406DB88-01A8-3E41-80C8-141C035F9501}" type="presParOf" srcId="{E0D65365-5AB7-A940-BAA0-34EF2918CF81}" destId="{ADF9EAF7-F2EC-334F-80F8-7C2E468E0543}" srcOrd="0" destOrd="0" presId="urn:microsoft.com/office/officeart/2005/8/layout/lProcess3"/>
    <dgm:cxn modelId="{C99B236B-C6CE-CE43-99E0-22A3D60551AB}" type="presParOf" srcId="{E0D65365-5AB7-A940-BAA0-34EF2918CF81}" destId="{F0FEED3A-D949-584C-8AE1-796EAFB46303}" srcOrd="1" destOrd="0" presId="urn:microsoft.com/office/officeart/2005/8/layout/lProcess3"/>
    <dgm:cxn modelId="{658F9E9A-A755-1A41-871E-FC0A07CE0536}" type="presParOf" srcId="{E0D65365-5AB7-A940-BAA0-34EF2918CF81}" destId="{07CA0452-23D3-F146-A757-EF2EBC620321}" srcOrd="2" destOrd="0" presId="urn:microsoft.com/office/officeart/2005/8/layout/lProcess3"/>
    <dgm:cxn modelId="{3EA33560-ADA9-CB4B-B2DB-22E6951E736E}" type="presParOf" srcId="{E0D65365-5AB7-A940-BAA0-34EF2918CF81}" destId="{153D7D98-B68B-6E49-ABD1-AEEC1EEC1562}" srcOrd="3" destOrd="0" presId="urn:microsoft.com/office/officeart/2005/8/layout/lProcess3"/>
    <dgm:cxn modelId="{C74D1D31-AE13-B542-9239-B9DDC4769461}" type="presParOf" srcId="{E0D65365-5AB7-A940-BAA0-34EF2918CF81}" destId="{91BDC898-29C9-EF4D-990D-22ADC3CAA047}" srcOrd="4" destOrd="0" presId="urn:microsoft.com/office/officeart/2005/8/layout/lProcess3"/>
    <dgm:cxn modelId="{B93BED89-E550-F045-8611-822980522863}" type="presParOf" srcId="{E0D65365-5AB7-A940-BAA0-34EF2918CF81}" destId="{8C17D689-CD59-9F4C-AB7C-882E7189EFAA}" srcOrd="5" destOrd="0" presId="urn:microsoft.com/office/officeart/2005/8/layout/lProcess3"/>
    <dgm:cxn modelId="{05D1F412-D361-C443-8E14-D26F9530062C}" type="presParOf" srcId="{E0D65365-5AB7-A940-BAA0-34EF2918CF81}" destId="{A54A71B2-47C4-F545-94B3-1769953C3235}" srcOrd="6" destOrd="0" presId="urn:microsoft.com/office/officeart/2005/8/layout/lProcess3"/>
    <dgm:cxn modelId="{6605A0A7-9046-5942-B69D-DFB8ED83E0BD}" type="presParOf" srcId="{29100E48-48A7-E94D-BAE1-1A096209B38D}" destId="{D36B9221-7114-C54C-9415-BF798745E9AF}" srcOrd="1" destOrd="0" presId="urn:microsoft.com/office/officeart/2005/8/layout/lProcess3"/>
    <dgm:cxn modelId="{A09C7120-A161-D345-8351-2262443CE87C}" type="presParOf" srcId="{29100E48-48A7-E94D-BAE1-1A096209B38D}" destId="{25A5EC35-5504-A34D-AED9-5BBADEA41E51}" srcOrd="2" destOrd="0" presId="urn:microsoft.com/office/officeart/2005/8/layout/lProcess3"/>
    <dgm:cxn modelId="{89891010-FC89-EC46-BBEA-BC3D788A4176}" type="presParOf" srcId="{25A5EC35-5504-A34D-AED9-5BBADEA41E51}" destId="{A898340D-F814-1541-81DA-B989E6FE9BCA}" srcOrd="0" destOrd="0" presId="urn:microsoft.com/office/officeart/2005/8/layout/lProcess3"/>
    <dgm:cxn modelId="{DB3F0236-9112-0B4E-8A96-D8F77ED2C870}" type="presParOf" srcId="{25A5EC35-5504-A34D-AED9-5BBADEA41E51}" destId="{F96B54E3-6BF0-664E-8830-AE05F945BCF1}" srcOrd="1" destOrd="0" presId="urn:microsoft.com/office/officeart/2005/8/layout/lProcess3"/>
    <dgm:cxn modelId="{A2CE71C3-B0C7-EE40-A0D3-263299767DE3}" type="presParOf" srcId="{25A5EC35-5504-A34D-AED9-5BBADEA41E51}" destId="{C70ADB15-04CB-D247-898C-9DC2E6724044}" srcOrd="2" destOrd="0" presId="urn:microsoft.com/office/officeart/2005/8/layout/lProcess3"/>
    <dgm:cxn modelId="{87B75240-1EA4-D44D-A49A-A8EE8FC2E5B8}" type="presParOf" srcId="{25A5EC35-5504-A34D-AED9-5BBADEA41E51}" destId="{858D137D-1DB6-F44D-97A7-2C94BB4EC3BE}" srcOrd="3" destOrd="0" presId="urn:microsoft.com/office/officeart/2005/8/layout/lProcess3"/>
    <dgm:cxn modelId="{B5B72DD5-A0E5-2F4B-8542-F1604F217248}" type="presParOf" srcId="{25A5EC35-5504-A34D-AED9-5BBADEA41E51}" destId="{79AA1253-67A2-B04D-819A-E053CF89318D}" srcOrd="4" destOrd="0" presId="urn:microsoft.com/office/officeart/2005/8/layout/lProcess3"/>
    <dgm:cxn modelId="{45050085-76D8-C94F-801D-88F407B73A81}" type="presParOf" srcId="{29100E48-48A7-E94D-BAE1-1A096209B38D}" destId="{EF29CC15-12BD-0348-A401-BE5A1BF33563}" srcOrd="3" destOrd="0" presId="urn:microsoft.com/office/officeart/2005/8/layout/lProcess3"/>
    <dgm:cxn modelId="{FCF01EB2-2ACB-D841-9904-A08EAC2D3F66}" type="presParOf" srcId="{29100E48-48A7-E94D-BAE1-1A096209B38D}" destId="{A5F19B11-BB22-C24F-953D-ACD84744771E}" srcOrd="4" destOrd="0" presId="urn:microsoft.com/office/officeart/2005/8/layout/lProcess3"/>
    <dgm:cxn modelId="{7D06F8E2-28D7-DE48-9E4B-C3D952A413F5}" type="presParOf" srcId="{A5F19B11-BB22-C24F-953D-ACD84744771E}" destId="{DE6F9AF8-5755-DC49-B20E-0358CEB04FB8}" srcOrd="0" destOrd="0" presId="urn:microsoft.com/office/officeart/2005/8/layout/lProcess3"/>
    <dgm:cxn modelId="{528E3E77-5F33-1844-9294-DD2008E88B5D}" type="presParOf" srcId="{A5F19B11-BB22-C24F-953D-ACD84744771E}" destId="{CE287DF2-3FC6-EB45-97A9-57E4E48AD0A7}" srcOrd="1" destOrd="0" presId="urn:microsoft.com/office/officeart/2005/8/layout/lProcess3"/>
    <dgm:cxn modelId="{12BF936B-1D7A-CF47-8979-1722C66C43D5}" type="presParOf" srcId="{A5F19B11-BB22-C24F-953D-ACD84744771E}" destId="{B79EEEB5-ADDA-994E-AB3A-4B409F88533C}" srcOrd="2" destOrd="0" presId="urn:microsoft.com/office/officeart/2005/8/layout/lProcess3"/>
    <dgm:cxn modelId="{3FEC9C48-6977-5944-B5BB-43F6FDD07758}" type="presParOf" srcId="{A5F19B11-BB22-C24F-953D-ACD84744771E}" destId="{1B593B84-DFED-C940-9E87-FE7AD0AF7CF6}" srcOrd="3" destOrd="0" presId="urn:microsoft.com/office/officeart/2005/8/layout/lProcess3"/>
    <dgm:cxn modelId="{0B94716D-3CD3-B947-ABED-8CFC20823729}" type="presParOf" srcId="{A5F19B11-BB22-C24F-953D-ACD84744771E}" destId="{50B377D1-4562-3944-80A4-54573CF46632}" srcOrd="4" destOrd="0" presId="urn:microsoft.com/office/officeart/2005/8/layout/lProcess3"/>
    <dgm:cxn modelId="{F45C9B53-30B2-8F46-A6AC-6DA9AC505BBA}" type="presParOf" srcId="{A5F19B11-BB22-C24F-953D-ACD84744771E}" destId="{E6590330-6FC3-6C47-9FD1-5CE9C9E7D1A8}" srcOrd="5" destOrd="0" presId="urn:microsoft.com/office/officeart/2005/8/layout/lProcess3"/>
    <dgm:cxn modelId="{384A85C2-EF71-3440-B36F-139183586531}" type="presParOf" srcId="{A5F19B11-BB22-C24F-953D-ACD84744771E}" destId="{65C6000F-3158-9046-867A-F7689516D7CC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FD013C-3496-3840-8DA4-50827CED0055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AD1E28-0DA9-B141-A6DC-AA0269DA2DA7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SAFE</a:t>
          </a:r>
        </a:p>
      </dgm:t>
    </dgm:pt>
    <dgm:pt modelId="{A54861E8-8BAD-BC44-85B3-D913953E3688}" type="parTrans" cxnId="{B20265F1-1E36-CD4E-859F-0A4B7E27EDEF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53E0DC50-753F-C64A-A88A-96B7B51BE231}" type="sibTrans" cxnId="{B20265F1-1E36-CD4E-859F-0A4B7E27EDEF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C2438434-086D-3240-8580-663182B86DAA}">
      <dgm:prSet phldrT="[Text]"/>
      <dgm:spPr>
        <a:noFill/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Fastest and cheapest way to deploy capital to a new business</a:t>
          </a:r>
        </a:p>
      </dgm:t>
    </dgm:pt>
    <dgm:pt modelId="{28263882-8E4B-9548-914B-A32298623771}" type="parTrans" cxnId="{8618415F-730C-FB49-93CB-099A14961161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F0A881C0-DA2E-6044-9FAD-5F579D44F9CB}" type="sibTrans" cxnId="{8618415F-730C-FB49-93CB-099A14961161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95F69189-B868-5A42-AC1F-B378B12E76B6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Convertible Notes</a:t>
          </a:r>
        </a:p>
      </dgm:t>
    </dgm:pt>
    <dgm:pt modelId="{B47900CD-EF6C-8C43-88A0-47E7EB3AB865}" type="parTrans" cxnId="{5C5E5EBD-83FB-9B43-8C85-16D0B40C8C01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93D876D7-C260-754B-9F30-126F88841C58}" type="sibTrans" cxnId="{5C5E5EBD-83FB-9B43-8C85-16D0B40C8C01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F2FE4ADF-7D65-0841-AC4A-F9E61F6DF099}">
      <dgm:prSet phldrT="[Text]"/>
      <dgm:spPr>
        <a:noFill/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Converts to equity at pre-negotiated milestones</a:t>
          </a:r>
        </a:p>
      </dgm:t>
    </dgm:pt>
    <dgm:pt modelId="{BA74E594-875F-7542-B479-125F61047C41}" type="parTrans" cxnId="{DD493393-A071-6D4A-932F-23C307D5BAC2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EB3F7C15-C61B-4149-A800-EF0DC5762CBE}" type="sibTrans" cxnId="{DD493393-A071-6D4A-932F-23C307D5BAC2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60D7ED83-4412-1D44-B26E-B36923A52E89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Priced Equity</a:t>
          </a:r>
        </a:p>
      </dgm:t>
    </dgm:pt>
    <dgm:pt modelId="{1EF5F013-FA1F-3C4E-A7B9-710DDC1D19EC}" type="parTrans" cxnId="{B171862E-7917-3E42-BC82-7BB49628276F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9F05E289-2C98-7B46-8A35-C02F84895F8A}" type="sibTrans" cxnId="{B171862E-7917-3E42-BC82-7BB49628276F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786AA4CC-C5B2-F248-911B-A6D27B38FDCF}">
      <dgm:prSet phldrT="[Text]"/>
      <dgm:spPr>
        <a:noFill/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Buying equity and bargained-for protective provisions.</a:t>
          </a:r>
        </a:p>
      </dgm:t>
    </dgm:pt>
    <dgm:pt modelId="{09614AF3-A381-1C4A-97DE-FC28AEA210FF}" type="parTrans" cxnId="{DD0405D0-F037-DF4D-A680-F36A3EA95C02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AB23E06E-D3F0-F249-8B53-6E840A81203E}" type="sibTrans" cxnId="{DD0405D0-F037-DF4D-A680-F36A3EA95C02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83140E48-0069-3E47-B340-1CB45DA0EB45}">
      <dgm:prSet/>
      <dgm:spPr>
        <a:noFill/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Converts to equity at Priced Round</a:t>
          </a:r>
        </a:p>
      </dgm:t>
    </dgm:pt>
    <dgm:pt modelId="{5E45FD7D-E658-7D4B-A1E3-D15C5D6BC9F8}" type="parTrans" cxnId="{9BFA5247-0EFB-F34D-A71A-B8EABC5C1E36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4AFD486-99DE-E348-AB84-514A6FC95D1B}" type="sibTrans" cxnId="{9BFA5247-0EFB-F34D-A71A-B8EABC5C1E36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3FFEB1F2-F8D5-8541-B54F-DBECFD45B3ED}">
      <dgm:prSet/>
      <dgm:spPr>
        <a:noFill/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Appropriate for an entity with a limited operating history (Idea, Pre-Revenue)</a:t>
          </a:r>
        </a:p>
      </dgm:t>
    </dgm:pt>
    <dgm:pt modelId="{491B2B50-0370-674D-9629-C9B40A77DFB9}" type="parTrans" cxnId="{205EC442-B3BF-D444-8781-F8FB3050EF93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5649BBDE-F15B-004A-A82D-E3B0DD5231A5}" type="sibTrans" cxnId="{205EC442-B3BF-D444-8781-F8FB3050EF93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37FA477B-F93F-4948-BB87-ED5D506209F6}">
      <dgm:prSet/>
      <dgm:spPr>
        <a:noFill/>
      </dgm:spPr>
      <dgm:t>
        <a:bodyPr/>
        <a:lstStyle/>
        <a:p>
          <a:r>
            <a:rPr lang="en-US" b="1">
              <a:solidFill>
                <a:schemeClr val="bg2"/>
              </a:solidFill>
            </a:rPr>
            <a:t>Earns interest and may come with bargained-for protective provisions for the investor(s).</a:t>
          </a:r>
          <a:endParaRPr lang="en-US" b="1" dirty="0">
            <a:solidFill>
              <a:schemeClr val="bg2"/>
            </a:solidFill>
          </a:endParaRPr>
        </a:p>
      </dgm:t>
    </dgm:pt>
    <dgm:pt modelId="{917798B4-3EDF-2147-B29D-DF078381D541}" type="parTrans" cxnId="{942099BF-DDB7-714C-97F8-B270ED78D571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CB4D49A2-FC08-AB4B-B589-798D7126D2C2}" type="sibTrans" cxnId="{942099BF-DDB7-714C-97F8-B270ED78D571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99D8BFA7-4FA5-1D4C-B429-45CDB04A897E}">
      <dgm:prSet/>
      <dgm:spPr>
        <a:noFill/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Higher transaction costs and diligence is likely appropriate</a:t>
          </a:r>
        </a:p>
      </dgm:t>
    </dgm:pt>
    <dgm:pt modelId="{96944ED1-53F0-1C4D-B35E-FA1305E76318}" type="parTrans" cxnId="{1D764790-E0AA-3445-A6AC-92D6E0A1E134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8CA2A93C-DC38-D44D-8925-3A0E621267F4}" type="sibTrans" cxnId="{1D764790-E0AA-3445-A6AC-92D6E0A1E134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659DFA4D-94C3-1043-AF32-49F626EC14A2}">
      <dgm:prSet/>
      <dgm:spPr>
        <a:noFill/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Typically involves extensive technical and legal due diligence prior to investment.</a:t>
          </a:r>
        </a:p>
      </dgm:t>
    </dgm:pt>
    <dgm:pt modelId="{6CE0C916-BF2D-6F4A-869D-3AAE6D7D804E}" type="parTrans" cxnId="{DDC7B1D5-DE7E-7B4F-8C73-D59D76802E54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0415C53-AB4D-6848-A0BC-7F39279EFB46}" type="sibTrans" cxnId="{DDC7B1D5-DE7E-7B4F-8C73-D59D76802E54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95265F87-DDB0-0E43-AFD5-330EBCCB2B45}" type="pres">
      <dgm:prSet presAssocID="{D9FD013C-3496-3840-8DA4-50827CED0055}" presName="Name0" presStyleCnt="0">
        <dgm:presLayoutVars>
          <dgm:dir/>
          <dgm:animLvl val="lvl"/>
          <dgm:resizeHandles val="exact"/>
        </dgm:presLayoutVars>
      </dgm:prSet>
      <dgm:spPr/>
    </dgm:pt>
    <dgm:pt modelId="{410B8695-CC5A-B44F-B931-48D120BC6988}" type="pres">
      <dgm:prSet presAssocID="{41AD1E28-0DA9-B141-A6DC-AA0269DA2DA7}" presName="linNode" presStyleCnt="0"/>
      <dgm:spPr/>
    </dgm:pt>
    <dgm:pt modelId="{6965DF55-FC32-4046-9C2C-6C9B278A3DCE}" type="pres">
      <dgm:prSet presAssocID="{41AD1E28-0DA9-B141-A6DC-AA0269DA2DA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F68CA01-1664-7E47-BFEC-F9276DB3E4CE}" type="pres">
      <dgm:prSet presAssocID="{41AD1E28-0DA9-B141-A6DC-AA0269DA2DA7}" presName="descendantText" presStyleLbl="alignAccFollowNode1" presStyleIdx="0" presStyleCnt="3">
        <dgm:presLayoutVars>
          <dgm:bulletEnabled val="1"/>
        </dgm:presLayoutVars>
      </dgm:prSet>
      <dgm:spPr/>
    </dgm:pt>
    <dgm:pt modelId="{17B8846F-C8E0-C848-B67B-27458AFD58FF}" type="pres">
      <dgm:prSet presAssocID="{53E0DC50-753F-C64A-A88A-96B7B51BE231}" presName="sp" presStyleCnt="0"/>
      <dgm:spPr/>
    </dgm:pt>
    <dgm:pt modelId="{47B3D4DA-33DA-4048-90BD-40BC989D04C8}" type="pres">
      <dgm:prSet presAssocID="{95F69189-B868-5A42-AC1F-B378B12E76B6}" presName="linNode" presStyleCnt="0"/>
      <dgm:spPr/>
    </dgm:pt>
    <dgm:pt modelId="{5FB537DA-B343-8F49-8C7A-996D7601F844}" type="pres">
      <dgm:prSet presAssocID="{95F69189-B868-5A42-AC1F-B378B12E76B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2ED3A73-4E5C-5143-8370-9D36079FD03D}" type="pres">
      <dgm:prSet presAssocID="{95F69189-B868-5A42-AC1F-B378B12E76B6}" presName="descendantText" presStyleLbl="alignAccFollowNode1" presStyleIdx="1" presStyleCnt="3">
        <dgm:presLayoutVars>
          <dgm:bulletEnabled val="1"/>
        </dgm:presLayoutVars>
      </dgm:prSet>
      <dgm:spPr/>
    </dgm:pt>
    <dgm:pt modelId="{02297425-1F36-4D47-B0D2-20359AC4AED2}" type="pres">
      <dgm:prSet presAssocID="{93D876D7-C260-754B-9F30-126F88841C58}" presName="sp" presStyleCnt="0"/>
      <dgm:spPr/>
    </dgm:pt>
    <dgm:pt modelId="{1202395F-4741-774C-A1A5-C4636206CAAF}" type="pres">
      <dgm:prSet presAssocID="{60D7ED83-4412-1D44-B26E-B36923A52E89}" presName="linNode" presStyleCnt="0"/>
      <dgm:spPr/>
    </dgm:pt>
    <dgm:pt modelId="{520EC7AF-919C-0248-85C3-E575EDBF1EE7}" type="pres">
      <dgm:prSet presAssocID="{60D7ED83-4412-1D44-B26E-B36923A52E8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7EB7DFF-1157-B44E-8F75-D8FBD547CD9B}" type="pres">
      <dgm:prSet presAssocID="{60D7ED83-4412-1D44-B26E-B36923A52E8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215C21D-674D-C748-B914-9E65B4FC9626}" type="presOf" srcId="{37FA477B-F93F-4948-BB87-ED5D506209F6}" destId="{92ED3A73-4E5C-5143-8370-9D36079FD03D}" srcOrd="0" destOrd="1" presId="urn:microsoft.com/office/officeart/2005/8/layout/vList5"/>
    <dgm:cxn modelId="{9BC91D2C-710E-8F41-AF0D-C280CEA342C7}" type="presOf" srcId="{99D8BFA7-4FA5-1D4C-B429-45CDB04A897E}" destId="{92ED3A73-4E5C-5143-8370-9D36079FD03D}" srcOrd="0" destOrd="2" presId="urn:microsoft.com/office/officeart/2005/8/layout/vList5"/>
    <dgm:cxn modelId="{B171862E-7917-3E42-BC82-7BB49628276F}" srcId="{D9FD013C-3496-3840-8DA4-50827CED0055}" destId="{60D7ED83-4412-1D44-B26E-B36923A52E89}" srcOrd="2" destOrd="0" parTransId="{1EF5F013-FA1F-3C4E-A7B9-710DDC1D19EC}" sibTransId="{9F05E289-2C98-7B46-8A35-C02F84895F8A}"/>
    <dgm:cxn modelId="{57495035-CB57-AB40-A8DE-014FFB1402CD}" type="presOf" srcId="{3FFEB1F2-F8D5-8541-B54F-DBECFD45B3ED}" destId="{5F68CA01-1664-7E47-BFEC-F9276DB3E4CE}" srcOrd="0" destOrd="2" presId="urn:microsoft.com/office/officeart/2005/8/layout/vList5"/>
    <dgm:cxn modelId="{A34FCD3B-CE3E-4942-9629-20648AD559B6}" type="presOf" srcId="{95F69189-B868-5A42-AC1F-B378B12E76B6}" destId="{5FB537DA-B343-8F49-8C7A-996D7601F844}" srcOrd="0" destOrd="0" presId="urn:microsoft.com/office/officeart/2005/8/layout/vList5"/>
    <dgm:cxn modelId="{678E7B40-48EE-014A-B845-DCB7A2361EF3}" type="presOf" srcId="{D9FD013C-3496-3840-8DA4-50827CED0055}" destId="{95265F87-DDB0-0E43-AFD5-330EBCCB2B45}" srcOrd="0" destOrd="0" presId="urn:microsoft.com/office/officeart/2005/8/layout/vList5"/>
    <dgm:cxn modelId="{205EC442-B3BF-D444-8781-F8FB3050EF93}" srcId="{41AD1E28-0DA9-B141-A6DC-AA0269DA2DA7}" destId="{3FFEB1F2-F8D5-8541-B54F-DBECFD45B3ED}" srcOrd="2" destOrd="0" parTransId="{491B2B50-0370-674D-9629-C9B40A77DFB9}" sibTransId="{5649BBDE-F15B-004A-A82D-E3B0DD5231A5}"/>
    <dgm:cxn modelId="{9BFA5247-0EFB-F34D-A71A-B8EABC5C1E36}" srcId="{41AD1E28-0DA9-B141-A6DC-AA0269DA2DA7}" destId="{83140E48-0069-3E47-B340-1CB45DA0EB45}" srcOrd="1" destOrd="0" parTransId="{5E45FD7D-E658-7D4B-A1E3-D15C5D6BC9F8}" sibTransId="{24AFD486-99DE-E348-AB84-514A6FC95D1B}"/>
    <dgm:cxn modelId="{8618415F-730C-FB49-93CB-099A14961161}" srcId="{41AD1E28-0DA9-B141-A6DC-AA0269DA2DA7}" destId="{C2438434-086D-3240-8580-663182B86DAA}" srcOrd="0" destOrd="0" parTransId="{28263882-8E4B-9548-914B-A32298623771}" sibTransId="{F0A881C0-DA2E-6044-9FAD-5F579D44F9CB}"/>
    <dgm:cxn modelId="{D99BBC62-E26B-B241-AB17-F5FBEDCA17D3}" type="presOf" srcId="{F2FE4ADF-7D65-0841-AC4A-F9E61F6DF099}" destId="{92ED3A73-4E5C-5143-8370-9D36079FD03D}" srcOrd="0" destOrd="0" presId="urn:microsoft.com/office/officeart/2005/8/layout/vList5"/>
    <dgm:cxn modelId="{ED0DFB6C-24D7-1E43-93AE-42309566250B}" type="presOf" srcId="{41AD1E28-0DA9-B141-A6DC-AA0269DA2DA7}" destId="{6965DF55-FC32-4046-9C2C-6C9B278A3DCE}" srcOrd="0" destOrd="0" presId="urn:microsoft.com/office/officeart/2005/8/layout/vList5"/>
    <dgm:cxn modelId="{9CEC6D6E-39FA-5A41-B028-4253F404F9C7}" type="presOf" srcId="{C2438434-086D-3240-8580-663182B86DAA}" destId="{5F68CA01-1664-7E47-BFEC-F9276DB3E4CE}" srcOrd="0" destOrd="0" presId="urn:microsoft.com/office/officeart/2005/8/layout/vList5"/>
    <dgm:cxn modelId="{4DE39C81-0F92-CF4A-B54A-92A31839ACE0}" type="presOf" srcId="{659DFA4D-94C3-1043-AF32-49F626EC14A2}" destId="{F7EB7DFF-1157-B44E-8F75-D8FBD547CD9B}" srcOrd="0" destOrd="1" presId="urn:microsoft.com/office/officeart/2005/8/layout/vList5"/>
    <dgm:cxn modelId="{98A64F83-0B76-0448-AD24-25E7B051094D}" type="presOf" srcId="{786AA4CC-C5B2-F248-911B-A6D27B38FDCF}" destId="{F7EB7DFF-1157-B44E-8F75-D8FBD547CD9B}" srcOrd="0" destOrd="0" presId="urn:microsoft.com/office/officeart/2005/8/layout/vList5"/>
    <dgm:cxn modelId="{1D764790-E0AA-3445-A6AC-92D6E0A1E134}" srcId="{95F69189-B868-5A42-AC1F-B378B12E76B6}" destId="{99D8BFA7-4FA5-1D4C-B429-45CDB04A897E}" srcOrd="2" destOrd="0" parTransId="{96944ED1-53F0-1C4D-B35E-FA1305E76318}" sibTransId="{8CA2A93C-DC38-D44D-8925-3A0E621267F4}"/>
    <dgm:cxn modelId="{DD493393-A071-6D4A-932F-23C307D5BAC2}" srcId="{95F69189-B868-5A42-AC1F-B378B12E76B6}" destId="{F2FE4ADF-7D65-0841-AC4A-F9E61F6DF099}" srcOrd="0" destOrd="0" parTransId="{BA74E594-875F-7542-B479-125F61047C41}" sibTransId="{EB3F7C15-C61B-4149-A800-EF0DC5762CBE}"/>
    <dgm:cxn modelId="{A6AC6AA7-D77F-6241-99E7-674DFE5CB3D3}" type="presOf" srcId="{83140E48-0069-3E47-B340-1CB45DA0EB45}" destId="{5F68CA01-1664-7E47-BFEC-F9276DB3E4CE}" srcOrd="0" destOrd="1" presId="urn:microsoft.com/office/officeart/2005/8/layout/vList5"/>
    <dgm:cxn modelId="{5C5E5EBD-83FB-9B43-8C85-16D0B40C8C01}" srcId="{D9FD013C-3496-3840-8DA4-50827CED0055}" destId="{95F69189-B868-5A42-AC1F-B378B12E76B6}" srcOrd="1" destOrd="0" parTransId="{B47900CD-EF6C-8C43-88A0-47E7EB3AB865}" sibTransId="{93D876D7-C260-754B-9F30-126F88841C58}"/>
    <dgm:cxn modelId="{942099BF-DDB7-714C-97F8-B270ED78D571}" srcId="{95F69189-B868-5A42-AC1F-B378B12E76B6}" destId="{37FA477B-F93F-4948-BB87-ED5D506209F6}" srcOrd="1" destOrd="0" parTransId="{917798B4-3EDF-2147-B29D-DF078381D541}" sibTransId="{CB4D49A2-FC08-AB4B-B589-798D7126D2C2}"/>
    <dgm:cxn modelId="{6BEE6DC9-B754-504D-8B9A-C026D18F50C2}" type="presOf" srcId="{60D7ED83-4412-1D44-B26E-B36923A52E89}" destId="{520EC7AF-919C-0248-85C3-E575EDBF1EE7}" srcOrd="0" destOrd="0" presId="urn:microsoft.com/office/officeart/2005/8/layout/vList5"/>
    <dgm:cxn modelId="{DD0405D0-F037-DF4D-A680-F36A3EA95C02}" srcId="{60D7ED83-4412-1D44-B26E-B36923A52E89}" destId="{786AA4CC-C5B2-F248-911B-A6D27B38FDCF}" srcOrd="0" destOrd="0" parTransId="{09614AF3-A381-1C4A-97DE-FC28AEA210FF}" sibTransId="{AB23E06E-D3F0-F249-8B53-6E840A81203E}"/>
    <dgm:cxn modelId="{DDC7B1D5-DE7E-7B4F-8C73-D59D76802E54}" srcId="{60D7ED83-4412-1D44-B26E-B36923A52E89}" destId="{659DFA4D-94C3-1043-AF32-49F626EC14A2}" srcOrd="1" destOrd="0" parTransId="{6CE0C916-BF2D-6F4A-869D-3AAE6D7D804E}" sibTransId="{20415C53-AB4D-6848-A0BC-7F39279EFB46}"/>
    <dgm:cxn modelId="{B20265F1-1E36-CD4E-859F-0A4B7E27EDEF}" srcId="{D9FD013C-3496-3840-8DA4-50827CED0055}" destId="{41AD1E28-0DA9-B141-A6DC-AA0269DA2DA7}" srcOrd="0" destOrd="0" parTransId="{A54861E8-8BAD-BC44-85B3-D913953E3688}" sibTransId="{53E0DC50-753F-C64A-A88A-96B7B51BE231}"/>
    <dgm:cxn modelId="{2EDC1CBC-9860-5046-89A0-4735E83A2303}" type="presParOf" srcId="{95265F87-DDB0-0E43-AFD5-330EBCCB2B45}" destId="{410B8695-CC5A-B44F-B931-48D120BC6988}" srcOrd="0" destOrd="0" presId="urn:microsoft.com/office/officeart/2005/8/layout/vList5"/>
    <dgm:cxn modelId="{66860FA9-2CCB-2D41-AF21-8CB801E97BE2}" type="presParOf" srcId="{410B8695-CC5A-B44F-B931-48D120BC6988}" destId="{6965DF55-FC32-4046-9C2C-6C9B278A3DCE}" srcOrd="0" destOrd="0" presId="urn:microsoft.com/office/officeart/2005/8/layout/vList5"/>
    <dgm:cxn modelId="{FBE4E0FC-4091-E748-9C85-03445E99AF8B}" type="presParOf" srcId="{410B8695-CC5A-B44F-B931-48D120BC6988}" destId="{5F68CA01-1664-7E47-BFEC-F9276DB3E4CE}" srcOrd="1" destOrd="0" presId="urn:microsoft.com/office/officeart/2005/8/layout/vList5"/>
    <dgm:cxn modelId="{A6B9B167-EE18-AA4F-8875-7B12CD9B41AB}" type="presParOf" srcId="{95265F87-DDB0-0E43-AFD5-330EBCCB2B45}" destId="{17B8846F-C8E0-C848-B67B-27458AFD58FF}" srcOrd="1" destOrd="0" presId="urn:microsoft.com/office/officeart/2005/8/layout/vList5"/>
    <dgm:cxn modelId="{D9CE2EC8-EF45-D848-9CE7-3EB28C442934}" type="presParOf" srcId="{95265F87-DDB0-0E43-AFD5-330EBCCB2B45}" destId="{47B3D4DA-33DA-4048-90BD-40BC989D04C8}" srcOrd="2" destOrd="0" presId="urn:microsoft.com/office/officeart/2005/8/layout/vList5"/>
    <dgm:cxn modelId="{55713951-3E30-6541-B9C5-314DCF55000E}" type="presParOf" srcId="{47B3D4DA-33DA-4048-90BD-40BC989D04C8}" destId="{5FB537DA-B343-8F49-8C7A-996D7601F844}" srcOrd="0" destOrd="0" presId="urn:microsoft.com/office/officeart/2005/8/layout/vList5"/>
    <dgm:cxn modelId="{9E04107A-07FE-6148-8910-5A2406EEDC4D}" type="presParOf" srcId="{47B3D4DA-33DA-4048-90BD-40BC989D04C8}" destId="{92ED3A73-4E5C-5143-8370-9D36079FD03D}" srcOrd="1" destOrd="0" presId="urn:microsoft.com/office/officeart/2005/8/layout/vList5"/>
    <dgm:cxn modelId="{26CB167F-8FD3-F049-A61F-4A1775BC75B9}" type="presParOf" srcId="{95265F87-DDB0-0E43-AFD5-330EBCCB2B45}" destId="{02297425-1F36-4D47-B0D2-20359AC4AED2}" srcOrd="3" destOrd="0" presId="urn:microsoft.com/office/officeart/2005/8/layout/vList5"/>
    <dgm:cxn modelId="{001D1A2A-41B1-5146-9504-CE6BEC969968}" type="presParOf" srcId="{95265F87-DDB0-0E43-AFD5-330EBCCB2B45}" destId="{1202395F-4741-774C-A1A5-C4636206CAAF}" srcOrd="4" destOrd="0" presId="urn:microsoft.com/office/officeart/2005/8/layout/vList5"/>
    <dgm:cxn modelId="{D94EAAB0-04C1-C24C-B5C4-96D624A92332}" type="presParOf" srcId="{1202395F-4741-774C-A1A5-C4636206CAAF}" destId="{520EC7AF-919C-0248-85C3-E575EDBF1EE7}" srcOrd="0" destOrd="0" presId="urn:microsoft.com/office/officeart/2005/8/layout/vList5"/>
    <dgm:cxn modelId="{F7544569-CE8E-F348-8679-312817EB6272}" type="presParOf" srcId="{1202395F-4741-774C-A1A5-C4636206CAAF}" destId="{F7EB7DFF-1157-B44E-8F75-D8FBD547CD9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D9E684-50DC-CB49-A47F-65EDA0F3DD47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9D2A3E-6FFA-4C45-8CF6-70D139CD490A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Company Milestone</a:t>
          </a:r>
        </a:p>
      </dgm:t>
    </dgm:pt>
    <dgm:pt modelId="{B70DC110-DE3C-C447-ADEA-86A7E6527262}" type="parTrans" cxnId="{F1F9D670-D55B-FC4E-9FCD-C32E0B9388AD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EA45805F-5402-A540-99F1-C68495F58CD5}" type="sibTrans" cxnId="{F1F9D670-D55B-FC4E-9FCD-C32E0B9388AD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129DCAF9-F221-1240-AC9B-1E1E38E29C22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Idea / Concept</a:t>
          </a:r>
        </a:p>
      </dgm:t>
    </dgm:pt>
    <dgm:pt modelId="{93AD5B19-366F-BB4F-88C1-517A2D41CB43}" type="parTrans" cxnId="{D311216F-702C-4544-ACB0-6489DC4CEDA8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EA92663-A3C1-EB4F-9DD8-1D7784522C4C}" type="sibTrans" cxnId="{D311216F-702C-4544-ACB0-6489DC4CEDA8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BE0A843C-6FB4-7541-AE30-16C30FEB2DBD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Pre-Revenue / MVP</a:t>
          </a:r>
        </a:p>
      </dgm:t>
    </dgm:pt>
    <dgm:pt modelId="{231EBBD9-0F82-FE44-9B52-2D40C732B889}" type="parTrans" cxnId="{DEA14326-48CE-F34E-A399-293C4498F478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D1BC05DE-491A-354F-A0D9-C89394DCE0E6}" type="sibTrans" cxnId="{DEA14326-48CE-F34E-A399-293C4498F478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892E381A-A68D-5C40-84F6-BE25DF6C45FF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Investment Stage</a:t>
          </a:r>
        </a:p>
      </dgm:t>
    </dgm:pt>
    <dgm:pt modelId="{6D4BAD7F-9398-2E44-88BE-E0713D6C738E}" type="parTrans" cxnId="{1A906D9F-DB7B-5F47-9116-D4375A159D61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A098CFC-D6CF-394A-BE36-35E12686DCE4}" type="sibTrans" cxnId="{1A906D9F-DB7B-5F47-9116-D4375A159D61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93034017-8EDE-604F-B445-75FD008A10AC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Friends and Family</a:t>
          </a:r>
        </a:p>
      </dgm:t>
    </dgm:pt>
    <dgm:pt modelId="{E9798673-3C77-9243-9D00-83C681DCDC8C}" type="parTrans" cxnId="{24E4D5C2-06C5-7840-9D5C-FECD688AC490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0298D3EC-4AD5-AA42-93C3-25193C40E0FF}" type="sibTrans" cxnId="{24E4D5C2-06C5-7840-9D5C-FECD688AC490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14F36272-0E24-8545-8275-05EA425365CA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Investment Vehicle</a:t>
          </a:r>
        </a:p>
      </dgm:t>
    </dgm:pt>
    <dgm:pt modelId="{B4633A96-AE00-9E4C-B0C8-9F03CF4F7709}" type="parTrans" cxnId="{6347B0E0-59BE-E743-A348-48F301985E03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B6CA9EBD-1405-3C4E-A066-1A57C02D9DC0}" type="sibTrans" cxnId="{6347B0E0-59BE-E743-A348-48F301985E03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6B857E1B-4582-A646-BEE3-906D7B22C5D1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SAFE</a:t>
          </a:r>
        </a:p>
      </dgm:t>
    </dgm:pt>
    <dgm:pt modelId="{171232A5-372D-BE40-ADDD-8050FBA1B188}" type="parTrans" cxnId="{58838115-A71D-6C43-BDEA-A7797E26C6B0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C992AAD9-77B3-4F48-A5E5-67EAF2BC4129}" type="sibTrans" cxnId="{58838115-A71D-6C43-BDEA-A7797E26C6B0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162AE03-7AC6-3C44-B82A-3D2F069F7ABD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Convertible Notes</a:t>
          </a:r>
        </a:p>
      </dgm:t>
    </dgm:pt>
    <dgm:pt modelId="{6A45DDDB-594B-A645-A21E-8BDDF9B05762}" type="parTrans" cxnId="{C15DC2F9-17CE-8D43-BE58-22F6ABB73515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0313497D-7968-3048-B043-ADCD8955FEBE}" type="sibTrans" cxnId="{C15DC2F9-17CE-8D43-BE58-22F6ABB73515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800C516B-3718-A945-93E6-3AD679EDCFFD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Revenue</a:t>
          </a:r>
        </a:p>
      </dgm:t>
    </dgm:pt>
    <dgm:pt modelId="{DBA8BCBF-30AA-E846-9C8E-A09B0935E8E7}" type="parTrans" cxnId="{DCF6619A-CAA8-7242-AFC1-050C96F57620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8E2AC356-5A63-D14C-A5E7-AE7848D83391}" type="sibTrans" cxnId="{DCF6619A-CAA8-7242-AFC1-050C96F57620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64BA70F0-1335-4E40-A546-DBC62ED9B1D8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Scale</a:t>
          </a:r>
        </a:p>
      </dgm:t>
    </dgm:pt>
    <dgm:pt modelId="{D06E9E50-8D2B-DF44-9B4A-7BF30B3490B9}" type="parTrans" cxnId="{2D84D5E5-2DAA-6E45-9A92-C43FC23DCC78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7944F4FA-00E1-1E48-A003-18E794B2246F}" type="sibTrans" cxnId="{2D84D5E5-2DAA-6E45-9A92-C43FC23DCC78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BB8D88AB-A2D3-9E47-81EC-26044079D308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Pre-Seed</a:t>
          </a:r>
        </a:p>
      </dgm:t>
    </dgm:pt>
    <dgm:pt modelId="{9CB2EE0B-9A38-494B-82DD-25807051E45E}" type="parTrans" cxnId="{5A7114F0-2C88-4C43-8971-B9C29F977FF8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C6858D38-8539-D148-A6EE-30A8AF6ADAB1}" type="sibTrans" cxnId="{5A7114F0-2C88-4C43-8971-B9C29F977FF8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BCC1579E-566F-6D4D-BE9C-FF6FBE13076D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Seed</a:t>
          </a:r>
        </a:p>
      </dgm:t>
    </dgm:pt>
    <dgm:pt modelId="{AD15D18D-73FF-C540-8E7A-157D6F423207}" type="parTrans" cxnId="{7DFDB7B6-7677-F749-9A41-A5D54052CB8D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8128259E-3BAA-D445-AC93-08EFC4AA2D1C}" type="sibTrans" cxnId="{7DFDB7B6-7677-F749-9A41-A5D54052CB8D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ADF81C3-0A73-EE4E-AC32-BE250D5D5EC5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Series A, B, etc.</a:t>
          </a:r>
        </a:p>
      </dgm:t>
    </dgm:pt>
    <dgm:pt modelId="{92755DB4-3318-1D41-8CB3-352F90353740}" type="parTrans" cxnId="{FC7AE16B-F82C-254D-80A9-4DCC61EE29C6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E79DAD48-2426-4B4B-B8EA-D1BD4C0C6CFC}" type="sibTrans" cxnId="{FC7AE16B-F82C-254D-80A9-4DCC61EE29C6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2FB9E85F-0546-EC4F-80F1-D5DBF18EC313}">
      <dgm:prSet phldrT="[Text]"/>
      <dgm:spPr>
        <a:noFill/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US" b="1" dirty="0">
              <a:solidFill>
                <a:schemeClr val="bg2"/>
              </a:solidFill>
            </a:rPr>
            <a:t>Priced Equity</a:t>
          </a:r>
        </a:p>
      </dgm:t>
    </dgm:pt>
    <dgm:pt modelId="{D3691683-CF6C-614B-8860-414FC543E642}" type="parTrans" cxnId="{6D825C46-8A78-B940-9110-0A73FC1D2644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DF43679D-FD21-654C-838C-3147B11E9ABB}" type="sibTrans" cxnId="{6D825C46-8A78-B940-9110-0A73FC1D2644}">
      <dgm:prSet/>
      <dgm:spPr/>
      <dgm:t>
        <a:bodyPr/>
        <a:lstStyle/>
        <a:p>
          <a:endParaRPr lang="en-US" b="1">
            <a:solidFill>
              <a:schemeClr val="bg2"/>
            </a:solidFill>
          </a:endParaRPr>
        </a:p>
      </dgm:t>
    </dgm:pt>
    <dgm:pt modelId="{AAF7CB57-05B6-4242-BDA2-5CAD1410D99B}" type="pres">
      <dgm:prSet presAssocID="{64D9E684-50DC-CB49-A47F-65EDA0F3DD4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D67DE61-75C1-BF4C-981F-F40B6A9B4919}" type="pres">
      <dgm:prSet presAssocID="{7B9D2A3E-6FFA-4C45-8CF6-70D139CD490A}" presName="horFlow" presStyleCnt="0"/>
      <dgm:spPr/>
    </dgm:pt>
    <dgm:pt modelId="{E5DEB076-376F-DD47-80DF-0017FEDF9ED3}" type="pres">
      <dgm:prSet presAssocID="{7B9D2A3E-6FFA-4C45-8CF6-70D139CD490A}" presName="bigChev" presStyleLbl="node1" presStyleIdx="0" presStyleCnt="3"/>
      <dgm:spPr/>
    </dgm:pt>
    <dgm:pt modelId="{C0870CCD-9DE9-3044-ACA6-DC8CCEAF5298}" type="pres">
      <dgm:prSet presAssocID="{93AD5B19-366F-BB4F-88C1-517A2D41CB43}" presName="parTrans" presStyleCnt="0"/>
      <dgm:spPr/>
    </dgm:pt>
    <dgm:pt modelId="{C99F0EAB-2B65-4445-AEB4-A53ABEEA4FCF}" type="pres">
      <dgm:prSet presAssocID="{129DCAF9-F221-1240-AC9B-1E1E38E29C22}" presName="node" presStyleLbl="alignAccFollowNode1" presStyleIdx="0" presStyleCnt="11">
        <dgm:presLayoutVars>
          <dgm:bulletEnabled val="1"/>
        </dgm:presLayoutVars>
      </dgm:prSet>
      <dgm:spPr/>
    </dgm:pt>
    <dgm:pt modelId="{20FA85A1-E082-D847-A3A1-0DED12405AE1}" type="pres">
      <dgm:prSet presAssocID="{2EA92663-A3C1-EB4F-9DD8-1D7784522C4C}" presName="sibTrans" presStyleCnt="0"/>
      <dgm:spPr/>
    </dgm:pt>
    <dgm:pt modelId="{68901D03-CCCD-9D4C-821B-69C0DFF51D8B}" type="pres">
      <dgm:prSet presAssocID="{BE0A843C-6FB4-7541-AE30-16C30FEB2DBD}" presName="node" presStyleLbl="alignAccFollowNode1" presStyleIdx="1" presStyleCnt="11">
        <dgm:presLayoutVars>
          <dgm:bulletEnabled val="1"/>
        </dgm:presLayoutVars>
      </dgm:prSet>
      <dgm:spPr/>
    </dgm:pt>
    <dgm:pt modelId="{D7BBDE90-1520-7B41-A9EA-A8ECC53DD7C1}" type="pres">
      <dgm:prSet presAssocID="{D1BC05DE-491A-354F-A0D9-C89394DCE0E6}" presName="sibTrans" presStyleCnt="0"/>
      <dgm:spPr/>
    </dgm:pt>
    <dgm:pt modelId="{B9CC2CD5-98D9-6440-BBAC-9CA7771B0393}" type="pres">
      <dgm:prSet presAssocID="{800C516B-3718-A945-93E6-3AD679EDCFFD}" presName="node" presStyleLbl="alignAccFollowNode1" presStyleIdx="2" presStyleCnt="11">
        <dgm:presLayoutVars>
          <dgm:bulletEnabled val="1"/>
        </dgm:presLayoutVars>
      </dgm:prSet>
      <dgm:spPr/>
    </dgm:pt>
    <dgm:pt modelId="{5917486D-EBB8-9E4F-82A4-BC9C756D71FC}" type="pres">
      <dgm:prSet presAssocID="{8E2AC356-5A63-D14C-A5E7-AE7848D83391}" presName="sibTrans" presStyleCnt="0"/>
      <dgm:spPr/>
    </dgm:pt>
    <dgm:pt modelId="{5462BBDE-F076-8A44-B0EB-23E1E44AD1AB}" type="pres">
      <dgm:prSet presAssocID="{64BA70F0-1335-4E40-A546-DBC62ED9B1D8}" presName="node" presStyleLbl="alignAccFollowNode1" presStyleIdx="3" presStyleCnt="11">
        <dgm:presLayoutVars>
          <dgm:bulletEnabled val="1"/>
        </dgm:presLayoutVars>
      </dgm:prSet>
      <dgm:spPr/>
    </dgm:pt>
    <dgm:pt modelId="{9AC697CF-A750-914A-AAC2-059B78A9A392}" type="pres">
      <dgm:prSet presAssocID="{7B9D2A3E-6FFA-4C45-8CF6-70D139CD490A}" presName="vSp" presStyleCnt="0"/>
      <dgm:spPr/>
    </dgm:pt>
    <dgm:pt modelId="{E63EE8F6-9EBA-234F-8A2E-1F45A3E3DF3A}" type="pres">
      <dgm:prSet presAssocID="{892E381A-A68D-5C40-84F6-BE25DF6C45FF}" presName="horFlow" presStyleCnt="0"/>
      <dgm:spPr/>
    </dgm:pt>
    <dgm:pt modelId="{43843DE0-2B2A-2846-AFA7-1B6FD44D07C9}" type="pres">
      <dgm:prSet presAssocID="{892E381A-A68D-5C40-84F6-BE25DF6C45FF}" presName="bigChev" presStyleLbl="node1" presStyleIdx="1" presStyleCnt="3"/>
      <dgm:spPr/>
    </dgm:pt>
    <dgm:pt modelId="{F7E384ED-76C0-2248-B613-CEB66EE9D209}" type="pres">
      <dgm:prSet presAssocID="{E9798673-3C77-9243-9D00-83C681DCDC8C}" presName="parTrans" presStyleCnt="0"/>
      <dgm:spPr/>
    </dgm:pt>
    <dgm:pt modelId="{B753F7A3-189C-D843-B043-EDEDEE448DFB}" type="pres">
      <dgm:prSet presAssocID="{93034017-8EDE-604F-B445-75FD008A10AC}" presName="node" presStyleLbl="alignAccFollowNode1" presStyleIdx="4" presStyleCnt="11">
        <dgm:presLayoutVars>
          <dgm:bulletEnabled val="1"/>
        </dgm:presLayoutVars>
      </dgm:prSet>
      <dgm:spPr/>
    </dgm:pt>
    <dgm:pt modelId="{0B6C7B3D-086F-1548-951C-411D30A76206}" type="pres">
      <dgm:prSet presAssocID="{0298D3EC-4AD5-AA42-93C3-25193C40E0FF}" presName="sibTrans" presStyleCnt="0"/>
      <dgm:spPr/>
    </dgm:pt>
    <dgm:pt modelId="{888A7581-E5F6-E444-95E3-A8F0DD1F74D3}" type="pres">
      <dgm:prSet presAssocID="{BB8D88AB-A2D3-9E47-81EC-26044079D308}" presName="node" presStyleLbl="alignAccFollowNode1" presStyleIdx="5" presStyleCnt="11">
        <dgm:presLayoutVars>
          <dgm:bulletEnabled val="1"/>
        </dgm:presLayoutVars>
      </dgm:prSet>
      <dgm:spPr/>
    </dgm:pt>
    <dgm:pt modelId="{5AFA7BD7-3F31-0743-9C33-70D5BC3BA2DB}" type="pres">
      <dgm:prSet presAssocID="{C6858D38-8539-D148-A6EE-30A8AF6ADAB1}" presName="sibTrans" presStyleCnt="0"/>
      <dgm:spPr/>
    </dgm:pt>
    <dgm:pt modelId="{771811C6-D5B9-7548-80AE-90C61A5316C1}" type="pres">
      <dgm:prSet presAssocID="{BCC1579E-566F-6D4D-BE9C-FF6FBE13076D}" presName="node" presStyleLbl="alignAccFollowNode1" presStyleIdx="6" presStyleCnt="11">
        <dgm:presLayoutVars>
          <dgm:bulletEnabled val="1"/>
        </dgm:presLayoutVars>
      </dgm:prSet>
      <dgm:spPr/>
    </dgm:pt>
    <dgm:pt modelId="{61259A5C-B52B-A34D-9BCA-81222A4F7094}" type="pres">
      <dgm:prSet presAssocID="{8128259E-3BAA-D445-AC93-08EFC4AA2D1C}" presName="sibTrans" presStyleCnt="0"/>
      <dgm:spPr/>
    </dgm:pt>
    <dgm:pt modelId="{74FAEB2F-BBD9-F840-9C6A-BEB4AFD582E3}" type="pres">
      <dgm:prSet presAssocID="{2ADF81C3-0A73-EE4E-AC32-BE250D5D5EC5}" presName="node" presStyleLbl="alignAccFollowNode1" presStyleIdx="7" presStyleCnt="11">
        <dgm:presLayoutVars>
          <dgm:bulletEnabled val="1"/>
        </dgm:presLayoutVars>
      </dgm:prSet>
      <dgm:spPr/>
    </dgm:pt>
    <dgm:pt modelId="{C7B31B88-54A9-0A4D-A946-06B776BA4920}" type="pres">
      <dgm:prSet presAssocID="{892E381A-A68D-5C40-84F6-BE25DF6C45FF}" presName="vSp" presStyleCnt="0"/>
      <dgm:spPr/>
    </dgm:pt>
    <dgm:pt modelId="{68A8B5A1-8091-FA48-B5A5-50DB2F78BBC5}" type="pres">
      <dgm:prSet presAssocID="{14F36272-0E24-8545-8275-05EA425365CA}" presName="horFlow" presStyleCnt="0"/>
      <dgm:spPr/>
    </dgm:pt>
    <dgm:pt modelId="{9FA271C3-034F-6642-8077-F613EF69E679}" type="pres">
      <dgm:prSet presAssocID="{14F36272-0E24-8545-8275-05EA425365CA}" presName="bigChev" presStyleLbl="node1" presStyleIdx="2" presStyleCnt="3"/>
      <dgm:spPr/>
    </dgm:pt>
    <dgm:pt modelId="{92102C84-B19C-314F-BBBC-ECBDE51FB893}" type="pres">
      <dgm:prSet presAssocID="{171232A5-372D-BE40-ADDD-8050FBA1B188}" presName="parTrans" presStyleCnt="0"/>
      <dgm:spPr/>
    </dgm:pt>
    <dgm:pt modelId="{2340F1DA-3522-104E-B9F4-6F0C331E4E4C}" type="pres">
      <dgm:prSet presAssocID="{6B857E1B-4582-A646-BEE3-906D7B22C5D1}" presName="node" presStyleLbl="alignAccFollowNode1" presStyleIdx="8" presStyleCnt="11" custScaleX="106623">
        <dgm:presLayoutVars>
          <dgm:bulletEnabled val="1"/>
        </dgm:presLayoutVars>
      </dgm:prSet>
      <dgm:spPr/>
    </dgm:pt>
    <dgm:pt modelId="{79FEA649-339A-2D4F-AE37-B6F61A90DC84}" type="pres">
      <dgm:prSet presAssocID="{C992AAD9-77B3-4F48-A5E5-67EAF2BC4129}" presName="sibTrans" presStyleCnt="0"/>
      <dgm:spPr/>
    </dgm:pt>
    <dgm:pt modelId="{0716C1BB-6199-894A-AD08-B69CF8EB6431}" type="pres">
      <dgm:prSet presAssocID="{2162AE03-7AC6-3C44-B82A-3D2F069F7ABD}" presName="node" presStyleLbl="alignAccFollowNode1" presStyleIdx="9" presStyleCnt="11" custScaleX="182034">
        <dgm:presLayoutVars>
          <dgm:bulletEnabled val="1"/>
        </dgm:presLayoutVars>
      </dgm:prSet>
      <dgm:spPr/>
    </dgm:pt>
    <dgm:pt modelId="{C27C85A9-7CA3-7F45-9F1A-7986C74B57E8}" type="pres">
      <dgm:prSet presAssocID="{0313497D-7968-3048-B043-ADCD8955FEBE}" presName="sibTrans" presStyleCnt="0"/>
      <dgm:spPr/>
    </dgm:pt>
    <dgm:pt modelId="{603DC178-54AA-4A48-A5D3-3E92429B3359}" type="pres">
      <dgm:prSet presAssocID="{2FB9E85F-0546-EC4F-80F1-D5DBF18EC313}" presName="node" presStyleLbl="alignAccFollowNode1" presStyleIdx="10" presStyleCnt="11">
        <dgm:presLayoutVars>
          <dgm:bulletEnabled val="1"/>
        </dgm:presLayoutVars>
      </dgm:prSet>
      <dgm:spPr/>
    </dgm:pt>
  </dgm:ptLst>
  <dgm:cxnLst>
    <dgm:cxn modelId="{58838115-A71D-6C43-BDEA-A7797E26C6B0}" srcId="{14F36272-0E24-8545-8275-05EA425365CA}" destId="{6B857E1B-4582-A646-BEE3-906D7B22C5D1}" srcOrd="0" destOrd="0" parTransId="{171232A5-372D-BE40-ADDD-8050FBA1B188}" sibTransId="{C992AAD9-77B3-4F48-A5E5-67EAF2BC4129}"/>
    <dgm:cxn modelId="{DEA14326-48CE-F34E-A399-293C4498F478}" srcId="{7B9D2A3E-6FFA-4C45-8CF6-70D139CD490A}" destId="{BE0A843C-6FB4-7541-AE30-16C30FEB2DBD}" srcOrd="1" destOrd="0" parTransId="{231EBBD9-0F82-FE44-9B52-2D40C732B889}" sibTransId="{D1BC05DE-491A-354F-A0D9-C89394DCE0E6}"/>
    <dgm:cxn modelId="{6D825C46-8A78-B940-9110-0A73FC1D2644}" srcId="{14F36272-0E24-8545-8275-05EA425365CA}" destId="{2FB9E85F-0546-EC4F-80F1-D5DBF18EC313}" srcOrd="2" destOrd="0" parTransId="{D3691683-CF6C-614B-8860-414FC543E642}" sibTransId="{DF43679D-FD21-654C-838C-3147B11E9ABB}"/>
    <dgm:cxn modelId="{0922FB56-543E-7947-9F60-B0E7E831D358}" type="presOf" srcId="{2FB9E85F-0546-EC4F-80F1-D5DBF18EC313}" destId="{603DC178-54AA-4A48-A5D3-3E92429B3359}" srcOrd="0" destOrd="0" presId="urn:microsoft.com/office/officeart/2005/8/layout/lProcess3"/>
    <dgm:cxn modelId="{FD8A476B-2A37-8747-AEC4-1626F2C11486}" type="presOf" srcId="{BE0A843C-6FB4-7541-AE30-16C30FEB2DBD}" destId="{68901D03-CCCD-9D4C-821B-69C0DFF51D8B}" srcOrd="0" destOrd="0" presId="urn:microsoft.com/office/officeart/2005/8/layout/lProcess3"/>
    <dgm:cxn modelId="{FC7AE16B-F82C-254D-80A9-4DCC61EE29C6}" srcId="{892E381A-A68D-5C40-84F6-BE25DF6C45FF}" destId="{2ADF81C3-0A73-EE4E-AC32-BE250D5D5EC5}" srcOrd="3" destOrd="0" parTransId="{92755DB4-3318-1D41-8CB3-352F90353740}" sibTransId="{E79DAD48-2426-4B4B-B8EA-D1BD4C0C6CFC}"/>
    <dgm:cxn modelId="{F9E3A86D-39C0-D84D-AE7D-22BA62F5412D}" type="presOf" srcId="{6B857E1B-4582-A646-BEE3-906D7B22C5D1}" destId="{2340F1DA-3522-104E-B9F4-6F0C331E4E4C}" srcOrd="0" destOrd="0" presId="urn:microsoft.com/office/officeart/2005/8/layout/lProcess3"/>
    <dgm:cxn modelId="{D311216F-702C-4544-ACB0-6489DC4CEDA8}" srcId="{7B9D2A3E-6FFA-4C45-8CF6-70D139CD490A}" destId="{129DCAF9-F221-1240-AC9B-1E1E38E29C22}" srcOrd="0" destOrd="0" parTransId="{93AD5B19-366F-BB4F-88C1-517A2D41CB43}" sibTransId="{2EA92663-A3C1-EB4F-9DD8-1D7784522C4C}"/>
    <dgm:cxn modelId="{F1F9D670-D55B-FC4E-9FCD-C32E0B9388AD}" srcId="{64D9E684-50DC-CB49-A47F-65EDA0F3DD47}" destId="{7B9D2A3E-6FFA-4C45-8CF6-70D139CD490A}" srcOrd="0" destOrd="0" parTransId="{B70DC110-DE3C-C447-ADEA-86A7E6527262}" sibTransId="{EA45805F-5402-A540-99F1-C68495F58CD5}"/>
    <dgm:cxn modelId="{51412485-29B4-3B47-A31C-0F2E4A68E8F7}" type="presOf" srcId="{14F36272-0E24-8545-8275-05EA425365CA}" destId="{9FA271C3-034F-6642-8077-F613EF69E679}" srcOrd="0" destOrd="0" presId="urn:microsoft.com/office/officeart/2005/8/layout/lProcess3"/>
    <dgm:cxn modelId="{2F7C738B-8A43-E644-801B-CCB423942EE1}" type="presOf" srcId="{2ADF81C3-0A73-EE4E-AC32-BE250D5D5EC5}" destId="{74FAEB2F-BBD9-F840-9C6A-BEB4AFD582E3}" srcOrd="0" destOrd="0" presId="urn:microsoft.com/office/officeart/2005/8/layout/lProcess3"/>
    <dgm:cxn modelId="{4C4A8296-C1E6-6642-AB1B-012630D8EAAB}" type="presOf" srcId="{892E381A-A68D-5C40-84F6-BE25DF6C45FF}" destId="{43843DE0-2B2A-2846-AFA7-1B6FD44D07C9}" srcOrd="0" destOrd="0" presId="urn:microsoft.com/office/officeart/2005/8/layout/lProcess3"/>
    <dgm:cxn modelId="{DCF6619A-CAA8-7242-AFC1-050C96F57620}" srcId="{7B9D2A3E-6FFA-4C45-8CF6-70D139CD490A}" destId="{800C516B-3718-A945-93E6-3AD679EDCFFD}" srcOrd="2" destOrd="0" parTransId="{DBA8BCBF-30AA-E846-9C8E-A09B0935E8E7}" sibTransId="{8E2AC356-5A63-D14C-A5E7-AE7848D83391}"/>
    <dgm:cxn modelId="{1A906D9F-DB7B-5F47-9116-D4375A159D61}" srcId="{64D9E684-50DC-CB49-A47F-65EDA0F3DD47}" destId="{892E381A-A68D-5C40-84F6-BE25DF6C45FF}" srcOrd="1" destOrd="0" parTransId="{6D4BAD7F-9398-2E44-88BE-E0713D6C738E}" sibTransId="{2A098CFC-D6CF-394A-BE36-35E12686DCE4}"/>
    <dgm:cxn modelId="{83B2C4A1-9253-854C-A118-474B77BCA43E}" type="presOf" srcId="{BB8D88AB-A2D3-9E47-81EC-26044079D308}" destId="{888A7581-E5F6-E444-95E3-A8F0DD1F74D3}" srcOrd="0" destOrd="0" presId="urn:microsoft.com/office/officeart/2005/8/layout/lProcess3"/>
    <dgm:cxn modelId="{50238CA9-2F3C-DE4E-9285-B3E6B8DC30DF}" type="presOf" srcId="{7B9D2A3E-6FFA-4C45-8CF6-70D139CD490A}" destId="{E5DEB076-376F-DD47-80DF-0017FEDF9ED3}" srcOrd="0" destOrd="0" presId="urn:microsoft.com/office/officeart/2005/8/layout/lProcess3"/>
    <dgm:cxn modelId="{BCD4CEAD-1150-A64D-9EEA-F70473C46E1E}" type="presOf" srcId="{BCC1579E-566F-6D4D-BE9C-FF6FBE13076D}" destId="{771811C6-D5B9-7548-80AE-90C61A5316C1}" srcOrd="0" destOrd="0" presId="urn:microsoft.com/office/officeart/2005/8/layout/lProcess3"/>
    <dgm:cxn modelId="{7DFDB7B6-7677-F749-9A41-A5D54052CB8D}" srcId="{892E381A-A68D-5C40-84F6-BE25DF6C45FF}" destId="{BCC1579E-566F-6D4D-BE9C-FF6FBE13076D}" srcOrd="2" destOrd="0" parTransId="{AD15D18D-73FF-C540-8E7A-157D6F423207}" sibTransId="{8128259E-3BAA-D445-AC93-08EFC4AA2D1C}"/>
    <dgm:cxn modelId="{B9702CBC-DFEF-F642-8621-A83D620ED0E8}" type="presOf" srcId="{64BA70F0-1335-4E40-A546-DBC62ED9B1D8}" destId="{5462BBDE-F076-8A44-B0EB-23E1E44AD1AB}" srcOrd="0" destOrd="0" presId="urn:microsoft.com/office/officeart/2005/8/layout/lProcess3"/>
    <dgm:cxn modelId="{24E4D5C2-06C5-7840-9D5C-FECD688AC490}" srcId="{892E381A-A68D-5C40-84F6-BE25DF6C45FF}" destId="{93034017-8EDE-604F-B445-75FD008A10AC}" srcOrd="0" destOrd="0" parTransId="{E9798673-3C77-9243-9D00-83C681DCDC8C}" sibTransId="{0298D3EC-4AD5-AA42-93C3-25193C40E0FF}"/>
    <dgm:cxn modelId="{8C3BCCD2-4D36-7441-8D8E-6C136B07A140}" type="presOf" srcId="{129DCAF9-F221-1240-AC9B-1E1E38E29C22}" destId="{C99F0EAB-2B65-4445-AEB4-A53ABEEA4FCF}" srcOrd="0" destOrd="0" presId="urn:microsoft.com/office/officeart/2005/8/layout/lProcess3"/>
    <dgm:cxn modelId="{A21598D8-8CC8-2F47-B024-28DC1EE106F2}" type="presOf" srcId="{93034017-8EDE-604F-B445-75FD008A10AC}" destId="{B753F7A3-189C-D843-B043-EDEDEE448DFB}" srcOrd="0" destOrd="0" presId="urn:microsoft.com/office/officeart/2005/8/layout/lProcess3"/>
    <dgm:cxn modelId="{6347B0E0-59BE-E743-A348-48F301985E03}" srcId="{64D9E684-50DC-CB49-A47F-65EDA0F3DD47}" destId="{14F36272-0E24-8545-8275-05EA425365CA}" srcOrd="2" destOrd="0" parTransId="{B4633A96-AE00-9E4C-B0C8-9F03CF4F7709}" sibTransId="{B6CA9EBD-1405-3C4E-A066-1A57C02D9DC0}"/>
    <dgm:cxn modelId="{2D84D5E5-2DAA-6E45-9A92-C43FC23DCC78}" srcId="{7B9D2A3E-6FFA-4C45-8CF6-70D139CD490A}" destId="{64BA70F0-1335-4E40-A546-DBC62ED9B1D8}" srcOrd="3" destOrd="0" parTransId="{D06E9E50-8D2B-DF44-9B4A-7BF30B3490B9}" sibTransId="{7944F4FA-00E1-1E48-A003-18E794B2246F}"/>
    <dgm:cxn modelId="{7B70CFEB-6D7A-5446-B9D5-F4BB6C351301}" type="presOf" srcId="{800C516B-3718-A945-93E6-3AD679EDCFFD}" destId="{B9CC2CD5-98D9-6440-BBAC-9CA7771B0393}" srcOrd="0" destOrd="0" presId="urn:microsoft.com/office/officeart/2005/8/layout/lProcess3"/>
    <dgm:cxn modelId="{5A7114F0-2C88-4C43-8971-B9C29F977FF8}" srcId="{892E381A-A68D-5C40-84F6-BE25DF6C45FF}" destId="{BB8D88AB-A2D3-9E47-81EC-26044079D308}" srcOrd="1" destOrd="0" parTransId="{9CB2EE0B-9A38-494B-82DD-25807051E45E}" sibTransId="{C6858D38-8539-D148-A6EE-30A8AF6ADAB1}"/>
    <dgm:cxn modelId="{D9197EF8-0513-5941-BC38-3BBAD215A9E8}" type="presOf" srcId="{2162AE03-7AC6-3C44-B82A-3D2F069F7ABD}" destId="{0716C1BB-6199-894A-AD08-B69CF8EB6431}" srcOrd="0" destOrd="0" presId="urn:microsoft.com/office/officeart/2005/8/layout/lProcess3"/>
    <dgm:cxn modelId="{C15DC2F9-17CE-8D43-BE58-22F6ABB73515}" srcId="{14F36272-0E24-8545-8275-05EA425365CA}" destId="{2162AE03-7AC6-3C44-B82A-3D2F069F7ABD}" srcOrd="1" destOrd="0" parTransId="{6A45DDDB-594B-A645-A21E-8BDDF9B05762}" sibTransId="{0313497D-7968-3048-B043-ADCD8955FEBE}"/>
    <dgm:cxn modelId="{7DFDD4FB-5C29-AF4E-89E0-10B05279E7A6}" type="presOf" srcId="{64D9E684-50DC-CB49-A47F-65EDA0F3DD47}" destId="{AAF7CB57-05B6-4242-BDA2-5CAD1410D99B}" srcOrd="0" destOrd="0" presId="urn:microsoft.com/office/officeart/2005/8/layout/lProcess3"/>
    <dgm:cxn modelId="{874D59C5-44CC-9644-AAED-1D9185DF106F}" type="presParOf" srcId="{AAF7CB57-05B6-4242-BDA2-5CAD1410D99B}" destId="{BD67DE61-75C1-BF4C-981F-F40B6A9B4919}" srcOrd="0" destOrd="0" presId="urn:microsoft.com/office/officeart/2005/8/layout/lProcess3"/>
    <dgm:cxn modelId="{AC359B58-1331-4A42-BF17-15F1F7205600}" type="presParOf" srcId="{BD67DE61-75C1-BF4C-981F-F40B6A9B4919}" destId="{E5DEB076-376F-DD47-80DF-0017FEDF9ED3}" srcOrd="0" destOrd="0" presId="urn:microsoft.com/office/officeart/2005/8/layout/lProcess3"/>
    <dgm:cxn modelId="{A03F1702-7E14-0D44-A4B7-A7717CAFFDF5}" type="presParOf" srcId="{BD67DE61-75C1-BF4C-981F-F40B6A9B4919}" destId="{C0870CCD-9DE9-3044-ACA6-DC8CCEAF5298}" srcOrd="1" destOrd="0" presId="urn:microsoft.com/office/officeart/2005/8/layout/lProcess3"/>
    <dgm:cxn modelId="{AD06C568-79FC-AF43-B168-8F5FBAAB16D9}" type="presParOf" srcId="{BD67DE61-75C1-BF4C-981F-F40B6A9B4919}" destId="{C99F0EAB-2B65-4445-AEB4-A53ABEEA4FCF}" srcOrd="2" destOrd="0" presId="urn:microsoft.com/office/officeart/2005/8/layout/lProcess3"/>
    <dgm:cxn modelId="{3F457009-5597-D142-BDA6-920922999219}" type="presParOf" srcId="{BD67DE61-75C1-BF4C-981F-F40B6A9B4919}" destId="{20FA85A1-E082-D847-A3A1-0DED12405AE1}" srcOrd="3" destOrd="0" presId="urn:microsoft.com/office/officeart/2005/8/layout/lProcess3"/>
    <dgm:cxn modelId="{8ED230BD-ED35-AF41-AB7C-5F089E37C2D6}" type="presParOf" srcId="{BD67DE61-75C1-BF4C-981F-F40B6A9B4919}" destId="{68901D03-CCCD-9D4C-821B-69C0DFF51D8B}" srcOrd="4" destOrd="0" presId="urn:microsoft.com/office/officeart/2005/8/layout/lProcess3"/>
    <dgm:cxn modelId="{7F963435-4E3B-024E-9C6E-D559867B4E60}" type="presParOf" srcId="{BD67DE61-75C1-BF4C-981F-F40B6A9B4919}" destId="{D7BBDE90-1520-7B41-A9EA-A8ECC53DD7C1}" srcOrd="5" destOrd="0" presId="urn:microsoft.com/office/officeart/2005/8/layout/lProcess3"/>
    <dgm:cxn modelId="{B577F26A-63B0-8941-BABB-FA1863B87DCC}" type="presParOf" srcId="{BD67DE61-75C1-BF4C-981F-F40B6A9B4919}" destId="{B9CC2CD5-98D9-6440-BBAC-9CA7771B0393}" srcOrd="6" destOrd="0" presId="urn:microsoft.com/office/officeart/2005/8/layout/lProcess3"/>
    <dgm:cxn modelId="{99C27BD7-C09E-934B-98AA-1F7A0C32AE82}" type="presParOf" srcId="{BD67DE61-75C1-BF4C-981F-F40B6A9B4919}" destId="{5917486D-EBB8-9E4F-82A4-BC9C756D71FC}" srcOrd="7" destOrd="0" presId="urn:microsoft.com/office/officeart/2005/8/layout/lProcess3"/>
    <dgm:cxn modelId="{19D69CC9-B2E3-7C4F-B42F-030F78CA9F24}" type="presParOf" srcId="{BD67DE61-75C1-BF4C-981F-F40B6A9B4919}" destId="{5462BBDE-F076-8A44-B0EB-23E1E44AD1AB}" srcOrd="8" destOrd="0" presId="urn:microsoft.com/office/officeart/2005/8/layout/lProcess3"/>
    <dgm:cxn modelId="{5B0D8C58-DAD0-F14F-89BC-E3F935E34094}" type="presParOf" srcId="{AAF7CB57-05B6-4242-BDA2-5CAD1410D99B}" destId="{9AC697CF-A750-914A-AAC2-059B78A9A392}" srcOrd="1" destOrd="0" presId="urn:microsoft.com/office/officeart/2005/8/layout/lProcess3"/>
    <dgm:cxn modelId="{56ABB5D1-E80F-4945-8866-FFE048C49B1F}" type="presParOf" srcId="{AAF7CB57-05B6-4242-BDA2-5CAD1410D99B}" destId="{E63EE8F6-9EBA-234F-8A2E-1F45A3E3DF3A}" srcOrd="2" destOrd="0" presId="urn:microsoft.com/office/officeart/2005/8/layout/lProcess3"/>
    <dgm:cxn modelId="{616BE333-90A8-0C47-A18B-5A73A4D54A1A}" type="presParOf" srcId="{E63EE8F6-9EBA-234F-8A2E-1F45A3E3DF3A}" destId="{43843DE0-2B2A-2846-AFA7-1B6FD44D07C9}" srcOrd="0" destOrd="0" presId="urn:microsoft.com/office/officeart/2005/8/layout/lProcess3"/>
    <dgm:cxn modelId="{F0474CA2-FF0F-D14F-9BBF-5309E52CCABB}" type="presParOf" srcId="{E63EE8F6-9EBA-234F-8A2E-1F45A3E3DF3A}" destId="{F7E384ED-76C0-2248-B613-CEB66EE9D209}" srcOrd="1" destOrd="0" presId="urn:microsoft.com/office/officeart/2005/8/layout/lProcess3"/>
    <dgm:cxn modelId="{2E8DF279-EEB7-C444-8714-D290350998A5}" type="presParOf" srcId="{E63EE8F6-9EBA-234F-8A2E-1F45A3E3DF3A}" destId="{B753F7A3-189C-D843-B043-EDEDEE448DFB}" srcOrd="2" destOrd="0" presId="urn:microsoft.com/office/officeart/2005/8/layout/lProcess3"/>
    <dgm:cxn modelId="{510C57E9-89BB-D849-8BE8-2553EB51A870}" type="presParOf" srcId="{E63EE8F6-9EBA-234F-8A2E-1F45A3E3DF3A}" destId="{0B6C7B3D-086F-1548-951C-411D30A76206}" srcOrd="3" destOrd="0" presId="urn:microsoft.com/office/officeart/2005/8/layout/lProcess3"/>
    <dgm:cxn modelId="{2D9AC3C4-988F-9640-97BB-76699B3AAA44}" type="presParOf" srcId="{E63EE8F6-9EBA-234F-8A2E-1F45A3E3DF3A}" destId="{888A7581-E5F6-E444-95E3-A8F0DD1F74D3}" srcOrd="4" destOrd="0" presId="urn:microsoft.com/office/officeart/2005/8/layout/lProcess3"/>
    <dgm:cxn modelId="{B5BCEF11-F631-524E-B108-CD5E1E68CB14}" type="presParOf" srcId="{E63EE8F6-9EBA-234F-8A2E-1F45A3E3DF3A}" destId="{5AFA7BD7-3F31-0743-9C33-70D5BC3BA2DB}" srcOrd="5" destOrd="0" presId="urn:microsoft.com/office/officeart/2005/8/layout/lProcess3"/>
    <dgm:cxn modelId="{7858F481-2E3F-AD48-B5E5-8C544B4D7ED2}" type="presParOf" srcId="{E63EE8F6-9EBA-234F-8A2E-1F45A3E3DF3A}" destId="{771811C6-D5B9-7548-80AE-90C61A5316C1}" srcOrd="6" destOrd="0" presId="urn:microsoft.com/office/officeart/2005/8/layout/lProcess3"/>
    <dgm:cxn modelId="{BAE0D69C-8BB9-2B48-8DF3-7849238FB565}" type="presParOf" srcId="{E63EE8F6-9EBA-234F-8A2E-1F45A3E3DF3A}" destId="{61259A5C-B52B-A34D-9BCA-81222A4F7094}" srcOrd="7" destOrd="0" presId="urn:microsoft.com/office/officeart/2005/8/layout/lProcess3"/>
    <dgm:cxn modelId="{01A449E5-99B3-F245-B6BD-FB73C222A015}" type="presParOf" srcId="{E63EE8F6-9EBA-234F-8A2E-1F45A3E3DF3A}" destId="{74FAEB2F-BBD9-F840-9C6A-BEB4AFD582E3}" srcOrd="8" destOrd="0" presId="urn:microsoft.com/office/officeart/2005/8/layout/lProcess3"/>
    <dgm:cxn modelId="{39821EF3-C3C2-8F4B-8A7B-88E6F0C4DA81}" type="presParOf" srcId="{AAF7CB57-05B6-4242-BDA2-5CAD1410D99B}" destId="{C7B31B88-54A9-0A4D-A946-06B776BA4920}" srcOrd="3" destOrd="0" presId="urn:microsoft.com/office/officeart/2005/8/layout/lProcess3"/>
    <dgm:cxn modelId="{C22A9F17-21AE-4446-B594-CC4BB116F325}" type="presParOf" srcId="{AAF7CB57-05B6-4242-BDA2-5CAD1410D99B}" destId="{68A8B5A1-8091-FA48-B5A5-50DB2F78BBC5}" srcOrd="4" destOrd="0" presId="urn:microsoft.com/office/officeart/2005/8/layout/lProcess3"/>
    <dgm:cxn modelId="{292CDF1D-5F5E-3940-BC12-2E9240AB7723}" type="presParOf" srcId="{68A8B5A1-8091-FA48-B5A5-50DB2F78BBC5}" destId="{9FA271C3-034F-6642-8077-F613EF69E679}" srcOrd="0" destOrd="0" presId="urn:microsoft.com/office/officeart/2005/8/layout/lProcess3"/>
    <dgm:cxn modelId="{32BD3E45-6706-E741-886D-E7D57F61654F}" type="presParOf" srcId="{68A8B5A1-8091-FA48-B5A5-50DB2F78BBC5}" destId="{92102C84-B19C-314F-BBBC-ECBDE51FB893}" srcOrd="1" destOrd="0" presId="urn:microsoft.com/office/officeart/2005/8/layout/lProcess3"/>
    <dgm:cxn modelId="{A172E72F-0823-5F46-B0F5-00235DD24FA8}" type="presParOf" srcId="{68A8B5A1-8091-FA48-B5A5-50DB2F78BBC5}" destId="{2340F1DA-3522-104E-B9F4-6F0C331E4E4C}" srcOrd="2" destOrd="0" presId="urn:microsoft.com/office/officeart/2005/8/layout/lProcess3"/>
    <dgm:cxn modelId="{393E7CE9-5B69-6E48-A595-E838DB9AE85A}" type="presParOf" srcId="{68A8B5A1-8091-FA48-B5A5-50DB2F78BBC5}" destId="{79FEA649-339A-2D4F-AE37-B6F61A90DC84}" srcOrd="3" destOrd="0" presId="urn:microsoft.com/office/officeart/2005/8/layout/lProcess3"/>
    <dgm:cxn modelId="{30612BA6-C20B-B345-85EA-50927B856A49}" type="presParOf" srcId="{68A8B5A1-8091-FA48-B5A5-50DB2F78BBC5}" destId="{0716C1BB-6199-894A-AD08-B69CF8EB6431}" srcOrd="4" destOrd="0" presId="urn:microsoft.com/office/officeart/2005/8/layout/lProcess3"/>
    <dgm:cxn modelId="{6CC145B0-FDCE-AF4E-B365-4E2546EE24A8}" type="presParOf" srcId="{68A8B5A1-8091-FA48-B5A5-50DB2F78BBC5}" destId="{C27C85A9-7CA3-7F45-9F1A-7986C74B57E8}" srcOrd="5" destOrd="0" presId="urn:microsoft.com/office/officeart/2005/8/layout/lProcess3"/>
    <dgm:cxn modelId="{B0543801-8EB9-5045-9F5A-F7E3870EB9F9}" type="presParOf" srcId="{68A8B5A1-8091-FA48-B5A5-50DB2F78BBC5}" destId="{603DC178-54AA-4A48-A5D3-3E92429B3359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9EAF7-F2EC-334F-80F8-7C2E468E0543}">
      <dsp:nvSpPr>
        <dsp:cNvPr id="0" name=""/>
        <dsp:cNvSpPr/>
      </dsp:nvSpPr>
      <dsp:spPr>
        <a:xfrm>
          <a:off x="3373" y="496424"/>
          <a:ext cx="1730603" cy="692241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2"/>
              </a:solidFill>
            </a:rPr>
            <a:t>Concept / Idea</a:t>
          </a:r>
        </a:p>
      </dsp:txBody>
      <dsp:txXfrm>
        <a:off x="349494" y="496424"/>
        <a:ext cx="1038362" cy="692241"/>
      </dsp:txXfrm>
    </dsp:sp>
    <dsp:sp modelId="{07CA0452-23D3-F146-A757-EF2EBC620321}">
      <dsp:nvSpPr>
        <dsp:cNvPr id="0" name=""/>
        <dsp:cNvSpPr/>
      </dsp:nvSpPr>
      <dsp:spPr>
        <a:xfrm>
          <a:off x="1508998" y="555264"/>
          <a:ext cx="1436400" cy="57456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Self Funded</a:t>
          </a:r>
        </a:p>
      </dsp:txBody>
      <dsp:txXfrm>
        <a:off x="1796278" y="555264"/>
        <a:ext cx="861840" cy="574560"/>
      </dsp:txXfrm>
    </dsp:sp>
    <dsp:sp modelId="{91BDC898-29C9-EF4D-990D-22ADC3CAA047}">
      <dsp:nvSpPr>
        <dsp:cNvPr id="0" name=""/>
        <dsp:cNvSpPr/>
      </dsp:nvSpPr>
      <dsp:spPr>
        <a:xfrm>
          <a:off x="2744303" y="555264"/>
          <a:ext cx="1436400" cy="57456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Family</a:t>
          </a:r>
        </a:p>
      </dsp:txBody>
      <dsp:txXfrm>
        <a:off x="3031583" y="555264"/>
        <a:ext cx="861840" cy="574560"/>
      </dsp:txXfrm>
    </dsp:sp>
    <dsp:sp modelId="{A54A71B2-47C4-F545-94B3-1769953C3235}">
      <dsp:nvSpPr>
        <dsp:cNvPr id="0" name=""/>
        <dsp:cNvSpPr/>
      </dsp:nvSpPr>
      <dsp:spPr>
        <a:xfrm>
          <a:off x="3979607" y="555264"/>
          <a:ext cx="1436400" cy="57456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Friends</a:t>
          </a:r>
        </a:p>
      </dsp:txBody>
      <dsp:txXfrm>
        <a:off x="4266887" y="555264"/>
        <a:ext cx="861840" cy="574560"/>
      </dsp:txXfrm>
    </dsp:sp>
    <dsp:sp modelId="{A898340D-F814-1541-81DA-B989E6FE9BCA}">
      <dsp:nvSpPr>
        <dsp:cNvPr id="0" name=""/>
        <dsp:cNvSpPr/>
      </dsp:nvSpPr>
      <dsp:spPr>
        <a:xfrm>
          <a:off x="3373" y="1285579"/>
          <a:ext cx="1730603" cy="692241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2"/>
              </a:solidFill>
            </a:rPr>
            <a:t>Pre-revenue / MVP</a:t>
          </a:r>
        </a:p>
      </dsp:txBody>
      <dsp:txXfrm>
        <a:off x="349494" y="1285579"/>
        <a:ext cx="1038362" cy="692241"/>
      </dsp:txXfrm>
    </dsp:sp>
    <dsp:sp modelId="{C70ADB15-04CB-D247-898C-9DC2E6724044}">
      <dsp:nvSpPr>
        <dsp:cNvPr id="0" name=""/>
        <dsp:cNvSpPr/>
      </dsp:nvSpPr>
      <dsp:spPr>
        <a:xfrm>
          <a:off x="1508998" y="1344419"/>
          <a:ext cx="1436400" cy="57456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Individuals / Angels</a:t>
          </a:r>
        </a:p>
      </dsp:txBody>
      <dsp:txXfrm>
        <a:off x="1796278" y="1344419"/>
        <a:ext cx="861840" cy="574560"/>
      </dsp:txXfrm>
    </dsp:sp>
    <dsp:sp modelId="{79AA1253-67A2-B04D-819A-E053CF89318D}">
      <dsp:nvSpPr>
        <dsp:cNvPr id="0" name=""/>
        <dsp:cNvSpPr/>
      </dsp:nvSpPr>
      <dsp:spPr>
        <a:xfrm>
          <a:off x="2744303" y="1344419"/>
          <a:ext cx="1436400" cy="57456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Institutional Investors</a:t>
          </a:r>
        </a:p>
      </dsp:txBody>
      <dsp:txXfrm>
        <a:off x="3031583" y="1344419"/>
        <a:ext cx="861840" cy="574560"/>
      </dsp:txXfrm>
    </dsp:sp>
    <dsp:sp modelId="{DE6F9AF8-5755-DC49-B20E-0358CEB04FB8}">
      <dsp:nvSpPr>
        <dsp:cNvPr id="0" name=""/>
        <dsp:cNvSpPr/>
      </dsp:nvSpPr>
      <dsp:spPr>
        <a:xfrm>
          <a:off x="3373" y="2074734"/>
          <a:ext cx="1730603" cy="692241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2"/>
              </a:solidFill>
            </a:rPr>
            <a:t>Scale Up</a:t>
          </a:r>
        </a:p>
      </dsp:txBody>
      <dsp:txXfrm>
        <a:off x="349494" y="2074734"/>
        <a:ext cx="1038362" cy="692241"/>
      </dsp:txXfrm>
    </dsp:sp>
    <dsp:sp modelId="{B79EEEB5-ADDA-994E-AB3A-4B409F88533C}">
      <dsp:nvSpPr>
        <dsp:cNvPr id="0" name=""/>
        <dsp:cNvSpPr/>
      </dsp:nvSpPr>
      <dsp:spPr>
        <a:xfrm>
          <a:off x="1508998" y="2133574"/>
          <a:ext cx="1436400" cy="57456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Individuals / Angels</a:t>
          </a:r>
        </a:p>
      </dsp:txBody>
      <dsp:txXfrm>
        <a:off x="1796278" y="2133574"/>
        <a:ext cx="861840" cy="574560"/>
      </dsp:txXfrm>
    </dsp:sp>
    <dsp:sp modelId="{50B377D1-4562-3944-80A4-54573CF46632}">
      <dsp:nvSpPr>
        <dsp:cNvPr id="0" name=""/>
        <dsp:cNvSpPr/>
      </dsp:nvSpPr>
      <dsp:spPr>
        <a:xfrm>
          <a:off x="2744303" y="2133574"/>
          <a:ext cx="1436400" cy="57456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Institutional Investors</a:t>
          </a:r>
        </a:p>
      </dsp:txBody>
      <dsp:txXfrm>
        <a:off x="3031583" y="2133574"/>
        <a:ext cx="861840" cy="574560"/>
      </dsp:txXfrm>
    </dsp:sp>
    <dsp:sp modelId="{65C6000F-3158-9046-867A-F7689516D7CC}">
      <dsp:nvSpPr>
        <dsp:cNvPr id="0" name=""/>
        <dsp:cNvSpPr/>
      </dsp:nvSpPr>
      <dsp:spPr>
        <a:xfrm>
          <a:off x="3979607" y="2133574"/>
          <a:ext cx="1436400" cy="574560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Institutional Lenders</a:t>
          </a:r>
        </a:p>
      </dsp:txBody>
      <dsp:txXfrm>
        <a:off x="4266887" y="2133574"/>
        <a:ext cx="861840" cy="574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8CA01-1664-7E47-BFEC-F9276DB3E4CE}">
      <dsp:nvSpPr>
        <dsp:cNvPr id="0" name=""/>
        <dsp:cNvSpPr/>
      </dsp:nvSpPr>
      <dsp:spPr>
        <a:xfrm rot="5400000">
          <a:off x="2507280" y="-853778"/>
          <a:ext cx="832783" cy="2751691"/>
        </a:xfrm>
        <a:prstGeom prst="round2SameRect">
          <a:avLst/>
        </a:prstGeom>
        <a:noFill/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 dirty="0">
              <a:solidFill>
                <a:schemeClr val="bg2"/>
              </a:solidFill>
            </a:rPr>
            <a:t>Fastest and cheapest way to deploy capital to a new business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 dirty="0">
              <a:solidFill>
                <a:schemeClr val="bg2"/>
              </a:solidFill>
            </a:rPr>
            <a:t>Converts to equity at Priced Round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 dirty="0">
              <a:solidFill>
                <a:schemeClr val="bg2"/>
              </a:solidFill>
            </a:rPr>
            <a:t>Appropriate for an entity with a limited operating history (Idea, Pre-Revenue)</a:t>
          </a:r>
        </a:p>
      </dsp:txBody>
      <dsp:txXfrm rot="-5400000">
        <a:off x="1547827" y="146328"/>
        <a:ext cx="2711038" cy="751477"/>
      </dsp:txXfrm>
    </dsp:sp>
    <dsp:sp modelId="{6965DF55-FC32-4046-9C2C-6C9B278A3DCE}">
      <dsp:nvSpPr>
        <dsp:cNvPr id="0" name=""/>
        <dsp:cNvSpPr/>
      </dsp:nvSpPr>
      <dsp:spPr>
        <a:xfrm>
          <a:off x="0" y="1577"/>
          <a:ext cx="1547826" cy="1040979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2"/>
              </a:solidFill>
            </a:rPr>
            <a:t>SAFE</a:t>
          </a:r>
        </a:p>
      </dsp:txBody>
      <dsp:txXfrm>
        <a:off x="50816" y="52393"/>
        <a:ext cx="1446194" cy="939347"/>
      </dsp:txXfrm>
    </dsp:sp>
    <dsp:sp modelId="{92ED3A73-4E5C-5143-8370-9D36079FD03D}">
      <dsp:nvSpPr>
        <dsp:cNvPr id="0" name=""/>
        <dsp:cNvSpPr/>
      </dsp:nvSpPr>
      <dsp:spPr>
        <a:xfrm rot="5400000">
          <a:off x="2507280" y="239249"/>
          <a:ext cx="832783" cy="2751691"/>
        </a:xfrm>
        <a:prstGeom prst="round2SameRect">
          <a:avLst/>
        </a:prstGeom>
        <a:noFill/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 dirty="0">
              <a:solidFill>
                <a:schemeClr val="bg2"/>
              </a:solidFill>
            </a:rPr>
            <a:t>Converts to equity at pre-negotiated milestones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>
              <a:solidFill>
                <a:schemeClr val="bg2"/>
              </a:solidFill>
            </a:rPr>
            <a:t>Earns interest and may come with bargained-for protective provisions for the investor(s).</a:t>
          </a:r>
          <a:endParaRPr lang="en-US" sz="800" b="1" kern="1200" dirty="0">
            <a:solidFill>
              <a:schemeClr val="bg2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 dirty="0">
              <a:solidFill>
                <a:schemeClr val="bg2"/>
              </a:solidFill>
            </a:rPr>
            <a:t>Higher transaction costs and diligence is likely appropriate</a:t>
          </a:r>
        </a:p>
      </dsp:txBody>
      <dsp:txXfrm rot="-5400000">
        <a:off x="1547827" y="1239356"/>
        <a:ext cx="2711038" cy="751477"/>
      </dsp:txXfrm>
    </dsp:sp>
    <dsp:sp modelId="{5FB537DA-B343-8F49-8C7A-996D7601F844}">
      <dsp:nvSpPr>
        <dsp:cNvPr id="0" name=""/>
        <dsp:cNvSpPr/>
      </dsp:nvSpPr>
      <dsp:spPr>
        <a:xfrm>
          <a:off x="0" y="1094605"/>
          <a:ext cx="1547826" cy="1040979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2"/>
              </a:solidFill>
            </a:rPr>
            <a:t>Convertible Notes</a:t>
          </a:r>
        </a:p>
      </dsp:txBody>
      <dsp:txXfrm>
        <a:off x="50816" y="1145421"/>
        <a:ext cx="1446194" cy="939347"/>
      </dsp:txXfrm>
    </dsp:sp>
    <dsp:sp modelId="{F7EB7DFF-1157-B44E-8F75-D8FBD547CD9B}">
      <dsp:nvSpPr>
        <dsp:cNvPr id="0" name=""/>
        <dsp:cNvSpPr/>
      </dsp:nvSpPr>
      <dsp:spPr>
        <a:xfrm rot="5400000">
          <a:off x="2507280" y="1332277"/>
          <a:ext cx="832783" cy="2751691"/>
        </a:xfrm>
        <a:prstGeom prst="round2SameRect">
          <a:avLst/>
        </a:prstGeom>
        <a:noFill/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 dirty="0">
              <a:solidFill>
                <a:schemeClr val="bg2"/>
              </a:solidFill>
            </a:rPr>
            <a:t>Buying equity and bargained-for protective provisions.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 dirty="0">
              <a:solidFill>
                <a:schemeClr val="bg2"/>
              </a:solidFill>
            </a:rPr>
            <a:t>Typically involves extensive technical and legal due diligence prior to investment.</a:t>
          </a:r>
        </a:p>
      </dsp:txBody>
      <dsp:txXfrm rot="-5400000">
        <a:off x="1547827" y="2332384"/>
        <a:ext cx="2711038" cy="751477"/>
      </dsp:txXfrm>
    </dsp:sp>
    <dsp:sp modelId="{520EC7AF-919C-0248-85C3-E575EDBF1EE7}">
      <dsp:nvSpPr>
        <dsp:cNvPr id="0" name=""/>
        <dsp:cNvSpPr/>
      </dsp:nvSpPr>
      <dsp:spPr>
        <a:xfrm>
          <a:off x="0" y="2187633"/>
          <a:ext cx="1547826" cy="1040979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2"/>
              </a:solidFill>
            </a:rPr>
            <a:t>Priced Equity</a:t>
          </a:r>
        </a:p>
      </dsp:txBody>
      <dsp:txXfrm>
        <a:off x="50816" y="2238449"/>
        <a:ext cx="1446194" cy="9393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DEB076-376F-DD47-80DF-0017FEDF9ED3}">
      <dsp:nvSpPr>
        <dsp:cNvPr id="0" name=""/>
        <dsp:cNvSpPr/>
      </dsp:nvSpPr>
      <dsp:spPr>
        <a:xfrm>
          <a:off x="449" y="555719"/>
          <a:ext cx="1286826" cy="514730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Company Milestone</a:t>
          </a:r>
        </a:p>
      </dsp:txBody>
      <dsp:txXfrm>
        <a:off x="257814" y="555719"/>
        <a:ext cx="772096" cy="514730"/>
      </dsp:txXfrm>
    </dsp:sp>
    <dsp:sp modelId="{C99F0EAB-2B65-4445-AEB4-A53ABEEA4FCF}">
      <dsp:nvSpPr>
        <dsp:cNvPr id="0" name=""/>
        <dsp:cNvSpPr/>
      </dsp:nvSpPr>
      <dsp:spPr>
        <a:xfrm>
          <a:off x="1119988" y="599471"/>
          <a:ext cx="1068066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Idea / Concept</a:t>
          </a:r>
        </a:p>
      </dsp:txBody>
      <dsp:txXfrm>
        <a:off x="1333601" y="599471"/>
        <a:ext cx="640840" cy="427226"/>
      </dsp:txXfrm>
    </dsp:sp>
    <dsp:sp modelId="{68901D03-CCCD-9D4C-821B-69C0DFF51D8B}">
      <dsp:nvSpPr>
        <dsp:cNvPr id="0" name=""/>
        <dsp:cNvSpPr/>
      </dsp:nvSpPr>
      <dsp:spPr>
        <a:xfrm>
          <a:off x="2038525" y="599471"/>
          <a:ext cx="1068066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Pre-Revenue / MVP</a:t>
          </a:r>
        </a:p>
      </dsp:txBody>
      <dsp:txXfrm>
        <a:off x="2252138" y="599471"/>
        <a:ext cx="640840" cy="427226"/>
      </dsp:txXfrm>
    </dsp:sp>
    <dsp:sp modelId="{B9CC2CD5-98D9-6440-BBAC-9CA7771B0393}">
      <dsp:nvSpPr>
        <dsp:cNvPr id="0" name=""/>
        <dsp:cNvSpPr/>
      </dsp:nvSpPr>
      <dsp:spPr>
        <a:xfrm>
          <a:off x="2957062" y="599471"/>
          <a:ext cx="1068066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Revenue</a:t>
          </a:r>
        </a:p>
      </dsp:txBody>
      <dsp:txXfrm>
        <a:off x="3170675" y="599471"/>
        <a:ext cx="640840" cy="427226"/>
      </dsp:txXfrm>
    </dsp:sp>
    <dsp:sp modelId="{5462BBDE-F076-8A44-B0EB-23E1E44AD1AB}">
      <dsp:nvSpPr>
        <dsp:cNvPr id="0" name=""/>
        <dsp:cNvSpPr/>
      </dsp:nvSpPr>
      <dsp:spPr>
        <a:xfrm>
          <a:off x="3875599" y="599471"/>
          <a:ext cx="1068066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Scale</a:t>
          </a:r>
        </a:p>
      </dsp:txBody>
      <dsp:txXfrm>
        <a:off x="4089212" y="599471"/>
        <a:ext cx="640840" cy="427226"/>
      </dsp:txXfrm>
    </dsp:sp>
    <dsp:sp modelId="{43843DE0-2B2A-2846-AFA7-1B6FD44D07C9}">
      <dsp:nvSpPr>
        <dsp:cNvPr id="0" name=""/>
        <dsp:cNvSpPr/>
      </dsp:nvSpPr>
      <dsp:spPr>
        <a:xfrm>
          <a:off x="449" y="1142512"/>
          <a:ext cx="1286826" cy="514730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Investment Stage</a:t>
          </a:r>
        </a:p>
      </dsp:txBody>
      <dsp:txXfrm>
        <a:off x="257814" y="1142512"/>
        <a:ext cx="772096" cy="514730"/>
      </dsp:txXfrm>
    </dsp:sp>
    <dsp:sp modelId="{B753F7A3-189C-D843-B043-EDEDEE448DFB}">
      <dsp:nvSpPr>
        <dsp:cNvPr id="0" name=""/>
        <dsp:cNvSpPr/>
      </dsp:nvSpPr>
      <dsp:spPr>
        <a:xfrm>
          <a:off x="1119988" y="1186264"/>
          <a:ext cx="1068066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Friends and Family</a:t>
          </a:r>
        </a:p>
      </dsp:txBody>
      <dsp:txXfrm>
        <a:off x="1333601" y="1186264"/>
        <a:ext cx="640840" cy="427226"/>
      </dsp:txXfrm>
    </dsp:sp>
    <dsp:sp modelId="{888A7581-E5F6-E444-95E3-A8F0DD1F74D3}">
      <dsp:nvSpPr>
        <dsp:cNvPr id="0" name=""/>
        <dsp:cNvSpPr/>
      </dsp:nvSpPr>
      <dsp:spPr>
        <a:xfrm>
          <a:off x="2038525" y="1186264"/>
          <a:ext cx="1068066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Pre-Seed</a:t>
          </a:r>
        </a:p>
      </dsp:txBody>
      <dsp:txXfrm>
        <a:off x="2252138" y="1186264"/>
        <a:ext cx="640840" cy="427226"/>
      </dsp:txXfrm>
    </dsp:sp>
    <dsp:sp modelId="{771811C6-D5B9-7548-80AE-90C61A5316C1}">
      <dsp:nvSpPr>
        <dsp:cNvPr id="0" name=""/>
        <dsp:cNvSpPr/>
      </dsp:nvSpPr>
      <dsp:spPr>
        <a:xfrm>
          <a:off x="2957062" y="1186264"/>
          <a:ext cx="1068066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Seed</a:t>
          </a:r>
        </a:p>
      </dsp:txBody>
      <dsp:txXfrm>
        <a:off x="3170675" y="1186264"/>
        <a:ext cx="640840" cy="427226"/>
      </dsp:txXfrm>
    </dsp:sp>
    <dsp:sp modelId="{74FAEB2F-BBD9-F840-9C6A-BEB4AFD582E3}">
      <dsp:nvSpPr>
        <dsp:cNvPr id="0" name=""/>
        <dsp:cNvSpPr/>
      </dsp:nvSpPr>
      <dsp:spPr>
        <a:xfrm>
          <a:off x="3875599" y="1186264"/>
          <a:ext cx="1068066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Series A, B, etc.</a:t>
          </a:r>
        </a:p>
      </dsp:txBody>
      <dsp:txXfrm>
        <a:off x="4089212" y="1186264"/>
        <a:ext cx="640840" cy="427226"/>
      </dsp:txXfrm>
    </dsp:sp>
    <dsp:sp modelId="{9FA271C3-034F-6642-8077-F613EF69E679}">
      <dsp:nvSpPr>
        <dsp:cNvPr id="0" name=""/>
        <dsp:cNvSpPr/>
      </dsp:nvSpPr>
      <dsp:spPr>
        <a:xfrm>
          <a:off x="449" y="1729305"/>
          <a:ext cx="1286826" cy="514730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/>
              </a:solidFill>
            </a:rPr>
            <a:t>Investment Vehicle</a:t>
          </a:r>
        </a:p>
      </dsp:txBody>
      <dsp:txXfrm>
        <a:off x="257814" y="1729305"/>
        <a:ext cx="772096" cy="514730"/>
      </dsp:txXfrm>
    </dsp:sp>
    <dsp:sp modelId="{2340F1DA-3522-104E-B9F4-6F0C331E4E4C}">
      <dsp:nvSpPr>
        <dsp:cNvPr id="0" name=""/>
        <dsp:cNvSpPr/>
      </dsp:nvSpPr>
      <dsp:spPr>
        <a:xfrm>
          <a:off x="1119988" y="1773057"/>
          <a:ext cx="1138804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SAFE</a:t>
          </a:r>
        </a:p>
      </dsp:txBody>
      <dsp:txXfrm>
        <a:off x="1333601" y="1773057"/>
        <a:ext cx="711578" cy="427226"/>
      </dsp:txXfrm>
    </dsp:sp>
    <dsp:sp modelId="{0716C1BB-6199-894A-AD08-B69CF8EB6431}">
      <dsp:nvSpPr>
        <dsp:cNvPr id="0" name=""/>
        <dsp:cNvSpPr/>
      </dsp:nvSpPr>
      <dsp:spPr>
        <a:xfrm>
          <a:off x="2109263" y="1773057"/>
          <a:ext cx="1944243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Convertible Notes</a:t>
          </a:r>
        </a:p>
      </dsp:txBody>
      <dsp:txXfrm>
        <a:off x="2322876" y="1773057"/>
        <a:ext cx="1517017" cy="427226"/>
      </dsp:txXfrm>
    </dsp:sp>
    <dsp:sp modelId="{603DC178-54AA-4A48-A5D3-3E92429B3359}">
      <dsp:nvSpPr>
        <dsp:cNvPr id="0" name=""/>
        <dsp:cNvSpPr/>
      </dsp:nvSpPr>
      <dsp:spPr>
        <a:xfrm>
          <a:off x="3903977" y="1773057"/>
          <a:ext cx="1068066" cy="427226"/>
        </a:xfrm>
        <a:prstGeom prst="chevron">
          <a:avLst/>
        </a:prstGeom>
        <a:noFill/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bg2"/>
              </a:solidFill>
            </a:rPr>
            <a:t>Priced Equity</a:t>
          </a:r>
        </a:p>
      </dsp:txBody>
      <dsp:txXfrm>
        <a:off x="4117590" y="1773057"/>
        <a:ext cx="640840" cy="427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eef4964bbb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eef4964bbb_0_2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eef4964bbb_0_2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580aaeef61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580aaeef61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660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eef4964bbb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eef4964bbb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eef4964bbb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eef4964bbb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580aaeef61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580aaeef61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580aaeef61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580aaeef61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ef4964bbb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ef4964bbb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6222b792a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6222b792a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222b792a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6222b792a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689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222b792a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6222b792a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eef4964bbb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eef4964bbb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ef4964bbb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ef4964bbb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222b792a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6222b792a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144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ef4964bbb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eef4964bbb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ef4964bbb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ef4964bbb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ef4964bbb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eef4964bbb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7134" y="4143375"/>
            <a:ext cx="1111394" cy="858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74973" y="3902160"/>
            <a:ext cx="1423553" cy="1100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74973" y="3902160"/>
            <a:ext cx="1423553" cy="1100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6778487" y="476923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6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048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9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8" name="Google Shape;168;p3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3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3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0" name="Google Shape;180;p34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5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6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6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7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95" name="Google Shape;195;p3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8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8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38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1" name="Google Shape;201;p3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9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9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207" name="Google Shape;207;p3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40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1" name="Google Shape;211;p4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Confidential - Do Not Distribute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90BB0B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2"/>
          <p:cNvSpPr txBox="1"/>
          <p:nvPr/>
        </p:nvSpPr>
        <p:spPr>
          <a:xfrm>
            <a:off x="0" y="1545980"/>
            <a:ext cx="9144000" cy="2130600"/>
          </a:xfrm>
          <a:prstGeom prst="rect">
            <a:avLst/>
          </a:prstGeom>
          <a:solidFill>
            <a:srgbClr val="90BB0B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"/>
              <a:buNone/>
            </a:pPr>
            <a:r>
              <a:rPr lang="en-US" sz="2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COLAB Conference 2023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"/>
              <a:buNone/>
            </a:pPr>
            <a:r>
              <a:rPr lang="en-US" sz="2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Raising Capital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"/>
              <a:buNone/>
            </a:pPr>
            <a:endParaRPr lang="en-US" sz="7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"/>
              <a:buNone/>
            </a:pPr>
            <a:r>
              <a:rPr lang="en-US" sz="7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September 2023</a:t>
            </a:r>
            <a:endParaRPr sz="7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</a:pPr>
            <a:endParaRPr sz="7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550A20-BBF6-FD96-443F-1958870DA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05" y="4322763"/>
            <a:ext cx="1117600" cy="444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F2796-B970-E793-5E00-346566E7263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8950" y="4858129"/>
            <a:ext cx="3086100" cy="273900"/>
          </a:xfrm>
        </p:spPr>
        <p:txBody>
          <a:bodyPr/>
          <a:lstStyle/>
          <a:p>
            <a:r>
              <a:rPr lang="en-US" dirty="0"/>
              <a:t>Confidential - Do Not Distribute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title"/>
          </p:nvPr>
        </p:nvSpPr>
        <p:spPr>
          <a:xfrm>
            <a:off x="253875" y="738731"/>
            <a:ext cx="87189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Investment Stages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52"/>
          <p:cNvSpPr txBox="1"/>
          <p:nvPr/>
        </p:nvSpPr>
        <p:spPr>
          <a:xfrm>
            <a:off x="4153309" y="2571754"/>
            <a:ext cx="23619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15240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8" name="Google Shape;298;p52"/>
          <p:cNvPicPr preferRelativeResize="0"/>
          <p:nvPr/>
        </p:nvPicPr>
        <p:blipFill rotWithShape="1">
          <a:blip r:embed="rId3">
            <a:alphaModFix/>
          </a:blip>
          <a:srcRect l="16665" r="16672"/>
          <a:stretch/>
        </p:blipFill>
        <p:spPr>
          <a:xfrm>
            <a:off x="5698200" y="1697700"/>
            <a:ext cx="3443932" cy="34432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2BB2333-C9B9-5BA0-3815-80A535E7E0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673797"/>
              </p:ext>
            </p:extLst>
          </p:nvPr>
        </p:nvGraphicFramePr>
        <p:xfrm>
          <a:off x="361766" y="2019460"/>
          <a:ext cx="4972493" cy="2799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4CE51F4-B5BA-0C72-F5AD-6A8AEC33EACE}"/>
              </a:ext>
            </a:extLst>
          </p:cNvPr>
          <p:cNvSpPr txBox="1"/>
          <p:nvPr/>
        </p:nvSpPr>
        <p:spPr>
          <a:xfrm>
            <a:off x="2133714" y="2019460"/>
            <a:ext cx="16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General Stages</a:t>
            </a:r>
          </a:p>
        </p:txBody>
      </p:sp>
    </p:spTree>
    <p:extLst>
      <p:ext uri="{BB962C8B-B14F-4D97-AF65-F5344CB8AC3E}">
        <p14:creationId xmlns:p14="http://schemas.microsoft.com/office/powerpoint/2010/main" val="615600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title"/>
          </p:nvPr>
        </p:nvSpPr>
        <p:spPr>
          <a:xfrm>
            <a:off x="368175" y="738731"/>
            <a:ext cx="87189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Use of Funds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50"/>
          <p:cNvSpPr txBox="1">
            <a:spLocks noGrp="1"/>
          </p:cNvSpPr>
          <p:nvPr>
            <p:ph type="body" idx="1"/>
          </p:nvPr>
        </p:nvSpPr>
        <p:spPr>
          <a:xfrm>
            <a:off x="425975" y="1976225"/>
            <a:ext cx="4796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Growth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Brand Building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Market Share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Team Building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Products / Production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Inventory for Products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endParaRPr sz="1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8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2" name="Google Shape;282;p50"/>
          <p:cNvPicPr preferRelativeResize="0"/>
          <p:nvPr/>
        </p:nvPicPr>
        <p:blipFill rotWithShape="1">
          <a:blip r:embed="rId3">
            <a:alphaModFix/>
          </a:blip>
          <a:srcRect l="14942" r="14935"/>
          <a:stretch/>
        </p:blipFill>
        <p:spPr>
          <a:xfrm>
            <a:off x="5221950" y="1707188"/>
            <a:ext cx="3922048" cy="343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1"/>
          <p:cNvSpPr txBox="1">
            <a:spLocks noGrp="1"/>
          </p:cNvSpPr>
          <p:nvPr>
            <p:ph type="title"/>
          </p:nvPr>
        </p:nvSpPr>
        <p:spPr>
          <a:xfrm>
            <a:off x="353925" y="554044"/>
            <a:ext cx="6166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Pitch / Fund Raising Prep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51"/>
          <p:cNvSpPr txBox="1">
            <a:spLocks noGrp="1"/>
          </p:cNvSpPr>
          <p:nvPr>
            <p:ph type="body" idx="1"/>
          </p:nvPr>
        </p:nvSpPr>
        <p:spPr>
          <a:xfrm>
            <a:off x="471900" y="1919081"/>
            <a:ext cx="44727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n">
                <a:solidFill>
                  <a:srgbClr val="90BB0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rgbClr val="90BB0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endParaRPr sz="1400">
              <a:solidFill>
                <a:srgbClr val="90BB0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9" name="Google Shape;289;p51"/>
          <p:cNvPicPr preferRelativeResize="0"/>
          <p:nvPr/>
        </p:nvPicPr>
        <p:blipFill rotWithShape="1">
          <a:blip r:embed="rId3">
            <a:alphaModFix/>
          </a:blip>
          <a:srcRect l="16644" r="16644"/>
          <a:stretch/>
        </p:blipFill>
        <p:spPr>
          <a:xfrm>
            <a:off x="5698200" y="1697700"/>
            <a:ext cx="3443932" cy="34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1"/>
          <p:cNvSpPr txBox="1"/>
          <p:nvPr/>
        </p:nvSpPr>
        <p:spPr>
          <a:xfrm>
            <a:off x="471900" y="1919081"/>
            <a:ext cx="47046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Montserrat" pitchFamily="2" charset="77"/>
                <a:ea typeface="Roboto"/>
                <a:cs typeface="Roboto"/>
                <a:sym typeface="Roboto"/>
              </a:rPr>
              <a:t>Prepare before funds are needed</a:t>
            </a:r>
          </a:p>
          <a:p>
            <a:pPr marL="285750" lvl="3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Montserrat" pitchFamily="2" charset="77"/>
                <a:ea typeface="Roboto"/>
                <a:cs typeface="Roboto"/>
                <a:sym typeface="Roboto"/>
              </a:rPr>
              <a:t>Brand Story / Why</a:t>
            </a:r>
          </a:p>
          <a:p>
            <a:pPr marL="285750" lvl="3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Montserrat" pitchFamily="2" charset="77"/>
                <a:ea typeface="Roboto"/>
                <a:cs typeface="Roboto"/>
                <a:sym typeface="Roboto"/>
              </a:rPr>
              <a:t>Founder Story / Who</a:t>
            </a:r>
          </a:p>
          <a:p>
            <a:pPr marL="285750" lvl="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Montserrat" pitchFamily="2" charset="77"/>
                <a:ea typeface="Roboto"/>
                <a:cs typeface="Roboto"/>
                <a:sym typeface="Roboto"/>
              </a:rPr>
              <a:t>Product / IP</a:t>
            </a:r>
          </a:p>
          <a:p>
            <a:pPr marL="285750" lvl="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Montserrat" pitchFamily="2" charset="77"/>
                <a:ea typeface="Roboto"/>
                <a:cs typeface="Roboto"/>
                <a:sym typeface="Roboto"/>
              </a:rPr>
              <a:t>Market </a:t>
            </a:r>
          </a:p>
          <a:p>
            <a:pPr marL="285750" lvl="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Montserrat" pitchFamily="2" charset="77"/>
                <a:ea typeface="Roboto"/>
                <a:cs typeface="Roboto"/>
                <a:sym typeface="Roboto"/>
              </a:rPr>
              <a:t>Fit</a:t>
            </a:r>
          </a:p>
          <a:p>
            <a:pPr marL="285750" lvl="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Montserrat" pitchFamily="2" charset="77"/>
                <a:ea typeface="Roboto"/>
                <a:cs typeface="Roboto"/>
                <a:sym typeface="Roboto"/>
              </a:rPr>
              <a:t>Team</a:t>
            </a:r>
          </a:p>
          <a:p>
            <a:pPr marL="285750" lvl="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Montserrat" pitchFamily="2" charset="77"/>
                <a:ea typeface="Roboto"/>
                <a:cs typeface="Roboto"/>
                <a:sym typeface="Roboto"/>
              </a:rPr>
              <a:t>Metrics / Projections</a:t>
            </a:r>
          </a:p>
          <a:p>
            <a:pPr marL="285750" lvl="2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3"/>
          <p:cNvSpPr txBox="1">
            <a:spLocks noGrp="1"/>
          </p:cNvSpPr>
          <p:nvPr>
            <p:ph type="title"/>
          </p:nvPr>
        </p:nvSpPr>
        <p:spPr>
          <a:xfrm>
            <a:off x="253875" y="738731"/>
            <a:ext cx="87189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Advisors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53"/>
          <p:cNvSpPr txBox="1"/>
          <p:nvPr/>
        </p:nvSpPr>
        <p:spPr>
          <a:xfrm>
            <a:off x="4153309" y="2571754"/>
            <a:ext cx="23619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15240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6" name="Google Shape;306;p53"/>
          <p:cNvPicPr preferRelativeResize="0"/>
          <p:nvPr/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5698200" y="1697700"/>
            <a:ext cx="3443932" cy="34441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7;p52">
            <a:extLst>
              <a:ext uri="{FF2B5EF4-FFF2-40B4-BE49-F238E27FC236}">
                <a16:creationId xmlns:a16="http://schemas.microsoft.com/office/drawing/2014/main" id="{17879179-149F-E3C6-BE74-40109217FFFD}"/>
              </a:ext>
            </a:extLst>
          </p:cNvPr>
          <p:cNvSpPr txBox="1"/>
          <p:nvPr/>
        </p:nvSpPr>
        <p:spPr>
          <a:xfrm>
            <a:off x="447503" y="1948843"/>
            <a:ext cx="4698655" cy="290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Help to fill in gaps on the team or limited founder experience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" b="1" dirty="0">
              <a:latin typeface="Montserrat" pitchFamily="2" charset="77"/>
              <a:ea typeface="Roboto"/>
              <a:cs typeface="Roboto"/>
              <a:sym typeface="Roboto"/>
            </a:endParaRP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Market or Subject Matter Expertise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Related Experience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Complementary Experience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”How things are made….”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Advise vs Work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" b="1" dirty="0">
              <a:latin typeface="Montserrat" pitchFamily="2" charset="77"/>
              <a:ea typeface="Roboto"/>
              <a:cs typeface="Roboto"/>
              <a:sym typeface="Roboto"/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" b="1" dirty="0">
              <a:latin typeface="Montserrat" pitchFamily="2" charset="77"/>
              <a:ea typeface="Roboto"/>
              <a:cs typeface="Roboto"/>
              <a:sym typeface="Roboto"/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dirty="0">
              <a:latin typeface="Montserrat" pitchFamily="2" charset="77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title"/>
          </p:nvPr>
        </p:nvSpPr>
        <p:spPr>
          <a:xfrm>
            <a:off x="253875" y="738731"/>
            <a:ext cx="87189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Contact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52"/>
          <p:cNvSpPr txBox="1"/>
          <p:nvPr/>
        </p:nvSpPr>
        <p:spPr>
          <a:xfrm>
            <a:off x="4153309" y="2571754"/>
            <a:ext cx="23619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15240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52"/>
          <p:cNvSpPr txBox="1"/>
          <p:nvPr/>
        </p:nvSpPr>
        <p:spPr>
          <a:xfrm>
            <a:off x="447503" y="1948843"/>
            <a:ext cx="4698655" cy="290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Jim Chi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b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</a:b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Cascade Management Consulting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" b="1" dirty="0">
              <a:latin typeface="Montserrat" pitchFamily="2" charset="77"/>
              <a:ea typeface="Roboto"/>
              <a:cs typeface="Roboto"/>
              <a:sym typeface="Roboto"/>
            </a:endParaRP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Product Management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Sustainability Strategies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Global Sourcing and Supply Chain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Go to Market Strategies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" b="1" dirty="0">
                <a:latin typeface="Montserrat" pitchFamily="2" charset="77"/>
                <a:ea typeface="Roboto"/>
                <a:cs typeface="Roboto"/>
                <a:sym typeface="Roboto"/>
              </a:rPr>
              <a:t>International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" b="1" dirty="0">
              <a:latin typeface="Montserrat" pitchFamily="2" charset="77"/>
              <a:ea typeface="Roboto"/>
              <a:cs typeface="Roboto"/>
              <a:sym typeface="Roboto"/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dirty="0">
              <a:latin typeface="Montserrat" pitchFamily="2" charset="77"/>
              <a:ea typeface="Roboto"/>
              <a:cs typeface="Roboto"/>
              <a:sym typeface="Roboto"/>
            </a:endParaRPr>
          </a:p>
        </p:txBody>
      </p:sp>
      <p:pic>
        <p:nvPicPr>
          <p:cNvPr id="298" name="Google Shape;298;p52"/>
          <p:cNvPicPr preferRelativeResize="0"/>
          <p:nvPr/>
        </p:nvPicPr>
        <p:blipFill rotWithShape="1">
          <a:blip r:embed="rId3">
            <a:alphaModFix/>
          </a:blip>
          <a:srcRect l="16665" r="16672"/>
          <a:stretch/>
        </p:blipFill>
        <p:spPr>
          <a:xfrm>
            <a:off x="5698200" y="1697700"/>
            <a:ext cx="3443932" cy="344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3"/>
          <p:cNvSpPr txBox="1">
            <a:spLocks noGrp="1"/>
          </p:cNvSpPr>
          <p:nvPr>
            <p:ph type="title"/>
          </p:nvPr>
        </p:nvSpPr>
        <p:spPr>
          <a:xfrm>
            <a:off x="253875" y="738731"/>
            <a:ext cx="87189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INVESTMENT COMMITTEE: PRIORITIES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43"/>
          <p:cNvSpPr/>
          <p:nvPr/>
        </p:nvSpPr>
        <p:spPr>
          <a:xfrm>
            <a:off x="333239" y="1782366"/>
            <a:ext cx="2538900" cy="3337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43"/>
          <p:cNvSpPr/>
          <p:nvPr/>
        </p:nvSpPr>
        <p:spPr>
          <a:xfrm>
            <a:off x="3157421" y="1782366"/>
            <a:ext cx="2538900" cy="3337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3"/>
          <p:cNvSpPr txBox="1"/>
          <p:nvPr/>
        </p:nvSpPr>
        <p:spPr>
          <a:xfrm>
            <a:off x="416391" y="1915870"/>
            <a:ext cx="2361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90BB0B"/>
                </a:solidFill>
                <a:latin typeface="Montserrat"/>
                <a:ea typeface="Montserrat"/>
                <a:cs typeface="Montserrat"/>
                <a:sym typeface="Montserrat"/>
              </a:rPr>
              <a:t>INVESTMENT OPPORTUNITIES</a:t>
            </a:r>
            <a:endParaRPr sz="1100" b="1">
              <a:solidFill>
                <a:srgbClr val="90BB0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43"/>
          <p:cNvSpPr txBox="1"/>
          <p:nvPr/>
        </p:nvSpPr>
        <p:spPr>
          <a:xfrm>
            <a:off x="3400866" y="1895138"/>
            <a:ext cx="1807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90BB0B"/>
                </a:solidFill>
                <a:latin typeface="Montserrat"/>
                <a:ea typeface="Montserrat"/>
                <a:cs typeface="Montserrat"/>
                <a:sym typeface="Montserrat"/>
              </a:rPr>
              <a:t>MEMBER </a:t>
            </a:r>
            <a:r>
              <a:rPr lang="en" sz="1400" b="1">
                <a:solidFill>
                  <a:srgbClr val="90BB0B"/>
                </a:solidFill>
                <a:latin typeface="Montserrat"/>
                <a:ea typeface="Montserrat"/>
                <a:cs typeface="Montserrat"/>
                <a:sym typeface="Montserrat"/>
              </a:rPr>
              <a:t>EDUCATION</a:t>
            </a:r>
            <a:endParaRPr sz="1100">
              <a:solidFill>
                <a:srgbClr val="90BB0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43"/>
          <p:cNvSpPr txBox="1"/>
          <p:nvPr/>
        </p:nvSpPr>
        <p:spPr>
          <a:xfrm>
            <a:off x="5960664" y="1896328"/>
            <a:ext cx="1905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90BB0B"/>
                </a:solidFill>
                <a:latin typeface="Montserrat"/>
                <a:ea typeface="Montserrat"/>
                <a:cs typeface="Montserrat"/>
                <a:sym typeface="Montserrat"/>
              </a:rPr>
              <a:t>MEMBER ENGAGEMENT</a:t>
            </a:r>
            <a:endParaRPr sz="1100">
              <a:solidFill>
                <a:srgbClr val="90BB0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43"/>
          <p:cNvSpPr txBox="1"/>
          <p:nvPr/>
        </p:nvSpPr>
        <p:spPr>
          <a:xfrm>
            <a:off x="438685" y="2648464"/>
            <a:ext cx="2361900" cy="22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EVALUATE AND SELECT TOP OPPORTUNITIES IN THE SPORTS INDUSTRY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59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endParaRPr sz="1100" b="1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MEMBER INTRODUCTIONS TO NETWORK OF ANGEL GROUPS, INVESTMENT FIRMS, AND VC’S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CURATED EARLY STAGE COMPANIES SOURCED FROM NETWORK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43"/>
          <p:cNvSpPr txBox="1"/>
          <p:nvPr/>
        </p:nvSpPr>
        <p:spPr>
          <a:xfrm>
            <a:off x="3422794" y="2609363"/>
            <a:ext cx="2228400" cy="26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LEARNING THROUGH SELF PACED INVESTMENT EDUCATIONAL RESOURCES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ANGEL ASSOCIATIONS - ACA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AFFILIATE VC ORGANIZATIONS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PEER MEMBER LEARNING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INDUSTRY EXPERT PRESENTATIONS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10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43"/>
          <p:cNvSpPr txBox="1"/>
          <p:nvPr/>
        </p:nvSpPr>
        <p:spPr>
          <a:xfrm>
            <a:off x="5961234" y="2609354"/>
            <a:ext cx="2361900" cy="1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PROVIDE PLATFORM TO BIPOC / WOMEN FOUNDERS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59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endParaRPr sz="1100" b="1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MENTORSHIP AND ADVISORY RESOURCES FOR FOUNDERS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59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endParaRPr sz="1100" b="1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OPPORTUNITIES AS MENTORS AND ADVISORS</a:t>
            </a:r>
            <a:endParaRPr sz="1100" b="1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4"/>
          <p:cNvSpPr txBox="1">
            <a:spLocks noGrp="1"/>
          </p:cNvSpPr>
          <p:nvPr>
            <p:ph type="title"/>
          </p:nvPr>
        </p:nvSpPr>
        <p:spPr>
          <a:xfrm>
            <a:off x="253875" y="738731"/>
            <a:ext cx="87189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INVESTMENT COMMITTEE: 2023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54"/>
          <p:cNvSpPr txBox="1"/>
          <p:nvPr/>
        </p:nvSpPr>
        <p:spPr>
          <a:xfrm>
            <a:off x="4153309" y="2571754"/>
            <a:ext cx="23619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15240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54"/>
          <p:cNvSpPr txBox="1"/>
          <p:nvPr/>
        </p:nvSpPr>
        <p:spPr>
          <a:xfrm>
            <a:off x="253875" y="2153900"/>
            <a:ext cx="4479300" cy="21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Roboto"/>
                <a:ea typeface="Roboto"/>
                <a:cs typeface="Roboto"/>
                <a:sym typeface="Roboto"/>
              </a:rPr>
              <a:t>Portfolio Companies</a:t>
            </a:r>
            <a:endParaRPr sz="25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oboto"/>
                <a:ea typeface="Roboto"/>
                <a:cs typeface="Roboto"/>
                <a:sym typeface="Roboto"/>
              </a:rPr>
              <a:t>$100K Invested AND 4 Members</a:t>
            </a:r>
            <a:endParaRPr sz="17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4" name="Google Shape;314;p54"/>
          <p:cNvPicPr preferRelativeResize="0"/>
          <p:nvPr/>
        </p:nvPicPr>
        <p:blipFill rotWithShape="1">
          <a:blip r:embed="rId3">
            <a:alphaModFix/>
          </a:blip>
          <a:srcRect l="21284" r="21284"/>
          <a:stretch/>
        </p:blipFill>
        <p:spPr>
          <a:xfrm>
            <a:off x="5225100" y="1709681"/>
            <a:ext cx="3918899" cy="3435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"/>
          <p:cNvSpPr txBox="1">
            <a:spLocks noGrp="1"/>
          </p:cNvSpPr>
          <p:nvPr>
            <p:ph type="title"/>
          </p:nvPr>
        </p:nvSpPr>
        <p:spPr>
          <a:xfrm>
            <a:off x="468713" y="510131"/>
            <a:ext cx="8216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Raising Capital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44"/>
          <p:cNvSpPr txBox="1">
            <a:spLocks noGrp="1"/>
          </p:cNvSpPr>
          <p:nvPr>
            <p:ph type="body" idx="1"/>
          </p:nvPr>
        </p:nvSpPr>
        <p:spPr>
          <a:xfrm>
            <a:off x="481688" y="1765800"/>
            <a:ext cx="5008200" cy="3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indent="-285750">
              <a:lnSpc>
                <a:spcPct val="100000"/>
              </a:lnSpc>
              <a:spcBef>
                <a:spcPts val="1000"/>
              </a:spcBef>
              <a:buClr>
                <a:schemeClr val="dk2"/>
              </a:buClr>
              <a:buSzPts val="1400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Need for Funds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Company Stage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Funding Sources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Strategic Money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Types of Fund Raises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Use of Funds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Pitch Prep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Advisors </a:t>
            </a:r>
          </a:p>
          <a:p>
            <a:pPr marL="1397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endParaRPr sz="14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9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30FEB4-6686-FF7F-FF4D-C97819684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60" y="1657396"/>
            <a:ext cx="2819340" cy="3486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55980-708E-414E-9D99-BAD35810E405}"/>
              </a:ext>
            </a:extLst>
          </p:cNvPr>
          <p:cNvSpPr txBox="1"/>
          <p:nvPr/>
        </p:nvSpPr>
        <p:spPr>
          <a:xfrm>
            <a:off x="468713" y="4835723"/>
            <a:ext cx="39869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* Not financial advise.  Consult your accounting / finance / legal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26813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"/>
          <p:cNvSpPr txBox="1">
            <a:spLocks noGrp="1"/>
          </p:cNvSpPr>
          <p:nvPr>
            <p:ph type="title"/>
          </p:nvPr>
        </p:nvSpPr>
        <p:spPr>
          <a:xfrm>
            <a:off x="468713" y="510131"/>
            <a:ext cx="8216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Funding Needs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44"/>
          <p:cNvSpPr txBox="1">
            <a:spLocks noGrp="1"/>
          </p:cNvSpPr>
          <p:nvPr>
            <p:ph type="body" idx="1"/>
          </p:nvPr>
        </p:nvSpPr>
        <p:spPr>
          <a:xfrm>
            <a:off x="481688" y="1765800"/>
            <a:ext cx="5008200" cy="3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Marketing and brand building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Launch or campaign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Hiring key team members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 &amp; D / Innovation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Production / Inventory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Growth of company 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endParaRPr lang="en" sz="14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endParaRPr sz="12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9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0" name="Google Shape;240;p44"/>
          <p:cNvPicPr preferRelativeResize="0"/>
          <p:nvPr/>
        </p:nvPicPr>
        <p:blipFill rotWithShape="1">
          <a:blip r:embed="rId3">
            <a:alphaModFix/>
          </a:blip>
          <a:srcRect l="16644" r="16644"/>
          <a:stretch/>
        </p:blipFill>
        <p:spPr>
          <a:xfrm>
            <a:off x="5698200" y="1697700"/>
            <a:ext cx="3443932" cy="34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5"/>
          <p:cNvSpPr txBox="1">
            <a:spLocks noGrp="1"/>
          </p:cNvSpPr>
          <p:nvPr>
            <p:ph type="title"/>
          </p:nvPr>
        </p:nvSpPr>
        <p:spPr>
          <a:xfrm>
            <a:off x="468713" y="510131"/>
            <a:ext cx="8216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Company Stage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45"/>
          <p:cNvSpPr txBox="1">
            <a:spLocks noGrp="1"/>
          </p:cNvSpPr>
          <p:nvPr>
            <p:ph type="body" idx="1"/>
          </p:nvPr>
        </p:nvSpPr>
        <p:spPr>
          <a:xfrm>
            <a:off x="108738" y="1794725"/>
            <a:ext cx="5008200" cy="3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Continued growth and expansion beyond the resources accessible to the founder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Utilized available means and need additional resources</a:t>
            </a:r>
          </a:p>
          <a:p>
            <a:pPr lvl="2">
              <a:spcBef>
                <a:spcPts val="800"/>
              </a:spcBef>
              <a:buClr>
                <a:schemeClr val="dk2"/>
              </a:buClr>
              <a:buFont typeface="Wingdings" pitchFamily="2" charset="2"/>
              <a:buChar char="q"/>
            </a:pPr>
            <a:r>
              <a:rPr lang="en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Personal or Self Funded</a:t>
            </a:r>
          </a:p>
          <a:p>
            <a:pPr lvl="2">
              <a:spcBef>
                <a:spcPts val="800"/>
              </a:spcBef>
              <a:buClr>
                <a:schemeClr val="dk2"/>
              </a:buClr>
              <a:buFont typeface="Wingdings" pitchFamily="2" charset="2"/>
              <a:buChar char="q"/>
            </a:pPr>
            <a:r>
              <a:rPr lang="en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Friends and Family</a:t>
            </a:r>
          </a:p>
          <a:p>
            <a:pPr lvl="2">
              <a:spcBef>
                <a:spcPts val="800"/>
              </a:spcBef>
              <a:buClr>
                <a:schemeClr val="dk2"/>
              </a:buClr>
              <a:buFont typeface="Wingdings" pitchFamily="2" charset="2"/>
              <a:buChar char="q"/>
            </a:pPr>
            <a:r>
              <a:rPr lang="en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Individual Investors / Angels</a:t>
            </a:r>
          </a:p>
          <a:p>
            <a:pPr lvl="2">
              <a:spcBef>
                <a:spcPts val="800"/>
              </a:spcBef>
              <a:buClr>
                <a:schemeClr val="dk2"/>
              </a:buClr>
              <a:buFont typeface="Wingdings" pitchFamily="2" charset="2"/>
              <a:buChar char="q"/>
            </a:pPr>
            <a:r>
              <a:rPr lang="en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Venture Funds</a:t>
            </a:r>
          </a:p>
          <a:p>
            <a:pPr lvl="2">
              <a:spcBef>
                <a:spcPts val="800"/>
              </a:spcBef>
              <a:buClr>
                <a:schemeClr val="dk2"/>
              </a:buClr>
              <a:buFont typeface="Wingdings" pitchFamily="2" charset="2"/>
              <a:buChar char="q"/>
            </a:pPr>
            <a:r>
              <a:rPr lang="en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Institutional Lenders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9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" name="Google Shape;247;p45"/>
          <p:cNvPicPr preferRelativeResize="0"/>
          <p:nvPr/>
        </p:nvPicPr>
        <p:blipFill rotWithShape="1">
          <a:blip r:embed="rId3">
            <a:alphaModFix/>
          </a:blip>
          <a:srcRect l="14942" r="14935"/>
          <a:stretch/>
        </p:blipFill>
        <p:spPr>
          <a:xfrm>
            <a:off x="5221950" y="1707188"/>
            <a:ext cx="3922048" cy="343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6"/>
          <p:cNvSpPr txBox="1">
            <a:spLocks noGrp="1"/>
          </p:cNvSpPr>
          <p:nvPr>
            <p:ph type="title"/>
          </p:nvPr>
        </p:nvSpPr>
        <p:spPr>
          <a:xfrm>
            <a:off x="468713" y="510131"/>
            <a:ext cx="8216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Funding Sources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3" name="Google Shape;253;p46"/>
          <p:cNvPicPr preferRelativeResize="0"/>
          <p:nvPr/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5698200" y="1697700"/>
            <a:ext cx="3443932" cy="344411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6"/>
          <p:cNvSpPr txBox="1">
            <a:spLocks noGrp="1"/>
          </p:cNvSpPr>
          <p:nvPr>
            <p:ph type="body" idx="1"/>
          </p:nvPr>
        </p:nvSpPr>
        <p:spPr>
          <a:xfrm>
            <a:off x="514350" y="1883569"/>
            <a:ext cx="4995600" cy="3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indent="-285750">
              <a:lnSpc>
                <a:spcPct val="150000"/>
              </a:lnSpc>
              <a:spcBef>
                <a:spcPts val="400"/>
              </a:spcBef>
              <a:buClr>
                <a:schemeClr val="dk2"/>
              </a:buClr>
              <a:buSzPts val="1400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Individuals and Family Offices</a:t>
            </a:r>
          </a:p>
          <a:p>
            <a:pPr marL="425450" indent="-285750">
              <a:lnSpc>
                <a:spcPct val="150000"/>
              </a:lnSpc>
              <a:spcBef>
                <a:spcPts val="400"/>
              </a:spcBef>
              <a:buClr>
                <a:schemeClr val="dk2"/>
              </a:buClr>
              <a:buSzPts val="1400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Venture Funds</a:t>
            </a:r>
          </a:p>
          <a:p>
            <a:pPr marL="425450" indent="-285750">
              <a:lnSpc>
                <a:spcPct val="150000"/>
              </a:lnSpc>
              <a:spcBef>
                <a:spcPts val="400"/>
              </a:spcBef>
              <a:buClr>
                <a:schemeClr val="dk2"/>
              </a:buClr>
              <a:buSzPts val="1400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Impact Funds</a:t>
            </a:r>
          </a:p>
          <a:p>
            <a:pPr marL="425450" indent="-285750">
              <a:lnSpc>
                <a:spcPct val="150000"/>
              </a:lnSpc>
              <a:spcBef>
                <a:spcPts val="400"/>
              </a:spcBef>
              <a:buClr>
                <a:schemeClr val="dk2"/>
              </a:buClr>
              <a:buSzPts val="1400"/>
            </a:pPr>
            <a:r>
              <a:rPr lang="en-US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Government Economic Development</a:t>
            </a:r>
          </a:p>
          <a:p>
            <a:pPr marL="882650" lvl="1" indent="-285750">
              <a:lnSpc>
                <a:spcPct val="150000"/>
              </a:lnSpc>
              <a:spcBef>
                <a:spcPts val="400"/>
              </a:spcBef>
              <a:buClr>
                <a:schemeClr val="dk2"/>
              </a:buClr>
            </a:pPr>
            <a:r>
              <a:rPr lang="en-US" sz="10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Local Government</a:t>
            </a:r>
          </a:p>
          <a:p>
            <a:pPr marL="882650" lvl="1" indent="-285750">
              <a:lnSpc>
                <a:spcPct val="150000"/>
              </a:lnSpc>
              <a:spcBef>
                <a:spcPts val="400"/>
              </a:spcBef>
              <a:buClr>
                <a:schemeClr val="dk2"/>
              </a:buClr>
            </a:pPr>
            <a:r>
              <a:rPr lang="en-US" sz="10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State Agencies</a:t>
            </a:r>
          </a:p>
          <a:p>
            <a:pPr marL="882650" lvl="1" indent="-285750">
              <a:lnSpc>
                <a:spcPct val="150000"/>
              </a:lnSpc>
              <a:spcBef>
                <a:spcPts val="400"/>
              </a:spcBef>
              <a:buClr>
                <a:schemeClr val="dk2"/>
              </a:buClr>
            </a:pPr>
            <a:r>
              <a:rPr lang="en-US" sz="10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Federal Agencies</a:t>
            </a:r>
            <a:endParaRPr sz="14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"/>
          <p:cNvSpPr txBox="1">
            <a:spLocks noGrp="1"/>
          </p:cNvSpPr>
          <p:nvPr>
            <p:ph type="title"/>
          </p:nvPr>
        </p:nvSpPr>
        <p:spPr>
          <a:xfrm>
            <a:off x="468713" y="510131"/>
            <a:ext cx="8216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Funding Sources and Stages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D01521-EC90-FC58-F038-AEBB475B60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626266"/>
              </p:ext>
            </p:extLst>
          </p:nvPr>
        </p:nvGraphicFramePr>
        <p:xfrm>
          <a:off x="481688" y="1765800"/>
          <a:ext cx="5419382" cy="326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D30FEB4-6686-FF7F-FF4D-C978196847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60" y="1657396"/>
            <a:ext cx="2819340" cy="34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7"/>
          <p:cNvSpPr txBox="1">
            <a:spLocks noGrp="1"/>
          </p:cNvSpPr>
          <p:nvPr>
            <p:ph type="title"/>
          </p:nvPr>
        </p:nvSpPr>
        <p:spPr>
          <a:xfrm>
            <a:off x="468713" y="510131"/>
            <a:ext cx="8216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Strategic Money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0" name="Google Shape;260;p47"/>
          <p:cNvPicPr preferRelativeResize="0"/>
          <p:nvPr/>
        </p:nvPicPr>
        <p:blipFill rotWithShape="1">
          <a:blip r:embed="rId3">
            <a:alphaModFix/>
          </a:blip>
          <a:srcRect l="16665" r="16672"/>
          <a:stretch/>
        </p:blipFill>
        <p:spPr>
          <a:xfrm>
            <a:off x="5698200" y="1697700"/>
            <a:ext cx="3443932" cy="344327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7"/>
          <p:cNvSpPr txBox="1">
            <a:spLocks noGrp="1"/>
          </p:cNvSpPr>
          <p:nvPr>
            <p:ph type="body" idx="1"/>
          </p:nvPr>
        </p:nvSpPr>
        <p:spPr>
          <a:xfrm>
            <a:off x="457200" y="1826419"/>
            <a:ext cx="4742700" cy="3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indent="-285750">
              <a:spcBef>
                <a:spcPts val="1600"/>
              </a:spcBef>
              <a:buClr>
                <a:schemeClr val="dk2"/>
              </a:buClr>
              <a:buSzPts val="1400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Investors who contribute expertise or market knowledge</a:t>
            </a:r>
          </a:p>
          <a:p>
            <a:pPr marL="425450" indent="-285750">
              <a:spcBef>
                <a:spcPts val="1600"/>
              </a:spcBef>
              <a:buClr>
                <a:schemeClr val="dk2"/>
              </a:buClr>
              <a:buSzPts val="1400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Network of the investor</a:t>
            </a:r>
          </a:p>
          <a:p>
            <a:pPr marL="425450" indent="-285750">
              <a:spcBef>
                <a:spcPts val="1600"/>
              </a:spcBef>
              <a:buClr>
                <a:schemeClr val="dk2"/>
              </a:buClr>
              <a:buSzPts val="1400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High value level beyond strictly investment dollars</a:t>
            </a:r>
          </a:p>
          <a:p>
            <a:pPr marL="425450" indent="-285750">
              <a:spcBef>
                <a:spcPts val="1600"/>
              </a:spcBef>
              <a:buClr>
                <a:schemeClr val="dk2"/>
              </a:buClr>
              <a:buSzPts val="1400"/>
            </a:pPr>
            <a:r>
              <a:rPr lang="en" sz="14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Balance of access to funds along with access to expertise / network</a:t>
            </a:r>
          </a:p>
          <a:p>
            <a:pPr marL="425450" indent="-285750">
              <a:spcBef>
                <a:spcPts val="1600"/>
              </a:spcBef>
              <a:buClr>
                <a:schemeClr val="dk2"/>
              </a:buClr>
              <a:buSzPts val="1400"/>
            </a:pPr>
            <a:endParaRPr lang="en" sz="14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25450" indent="-285750">
              <a:spcBef>
                <a:spcPts val="1600"/>
              </a:spcBef>
              <a:buClr>
                <a:schemeClr val="dk2"/>
              </a:buClr>
              <a:buSzPts val="1400"/>
            </a:pPr>
            <a:endParaRPr sz="14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title"/>
          </p:nvPr>
        </p:nvSpPr>
        <p:spPr>
          <a:xfrm>
            <a:off x="468713" y="510131"/>
            <a:ext cx="8216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Funding / Investment Vehicles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7" name="Google Shape;267;p48"/>
          <p:cNvPicPr preferRelativeResize="0"/>
          <p:nvPr/>
        </p:nvPicPr>
        <p:blipFill rotWithShape="1">
          <a:blip r:embed="rId3">
            <a:alphaModFix/>
          </a:blip>
          <a:srcRect l="16671" r="16671"/>
          <a:stretch/>
        </p:blipFill>
        <p:spPr>
          <a:xfrm>
            <a:off x="5698200" y="1697700"/>
            <a:ext cx="3443932" cy="344359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8"/>
          <p:cNvSpPr txBox="1">
            <a:spLocks noGrp="1"/>
          </p:cNvSpPr>
          <p:nvPr>
            <p:ph type="body" idx="1"/>
          </p:nvPr>
        </p:nvSpPr>
        <p:spPr>
          <a:xfrm>
            <a:off x="514350" y="1769269"/>
            <a:ext cx="4834500" cy="3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23850" indent="-171450">
              <a:lnSpc>
                <a:spcPct val="100000"/>
              </a:lnSpc>
              <a:spcBef>
                <a:spcPts val="1600"/>
              </a:spcBef>
              <a:buClr>
                <a:schemeClr val="dk2"/>
              </a:buClr>
              <a:buSzPts val="1200"/>
            </a:pPr>
            <a:r>
              <a:rPr lang="en-US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Idea / Concept Stage</a:t>
            </a:r>
            <a:endParaRPr sz="12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</a:pPr>
            <a:r>
              <a:rPr lang="en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SAFE</a:t>
            </a:r>
          </a:p>
          <a:p>
            <a: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</a:pPr>
            <a:r>
              <a:rPr lang="en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Convertible Notes</a:t>
            </a:r>
          </a:p>
          <a:p>
            <a: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</a:pPr>
            <a:r>
              <a:rPr lang="en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”Handshake Agreements”</a:t>
            </a:r>
            <a:br>
              <a:rPr lang="en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n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Pre-Revenue / MVP / Revenue</a:t>
            </a:r>
          </a:p>
          <a:p>
            <a:pPr lvl="1" indent="-30480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200"/>
              <a:buFont typeface="Courier New" panose="02070309020205020404" pitchFamily="49" charset="0"/>
              <a:buChar char="o"/>
            </a:pPr>
            <a:r>
              <a:rPr lang="en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SAFE</a:t>
            </a:r>
          </a:p>
          <a:p>
            <a:pPr lvl="1" indent="-30480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200"/>
              <a:buFont typeface="Courier New" panose="02070309020205020404" pitchFamily="49" charset="0"/>
              <a:buChar char="o"/>
            </a:pPr>
            <a:r>
              <a:rPr lang="en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Convertible Notes</a:t>
            </a:r>
          </a:p>
          <a:p>
            <a:pPr lvl="1" indent="-30480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200"/>
              <a:buFont typeface="Courier New" panose="02070309020205020404" pitchFamily="49" charset="0"/>
              <a:buChar char="o"/>
            </a:pPr>
            <a:r>
              <a:rPr lang="en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Priced Equity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endParaRPr lang="en" sz="12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n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Scaling</a:t>
            </a:r>
            <a:endParaRPr sz="12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</a:pPr>
            <a:r>
              <a:rPr lang="en-US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Convertible Notes</a:t>
            </a:r>
            <a:endParaRPr sz="12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</a:pPr>
            <a:r>
              <a:rPr lang="en-US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Priced Equity</a:t>
            </a:r>
            <a:endParaRPr sz="12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 txBox="1">
            <a:spLocks noGrp="1"/>
          </p:cNvSpPr>
          <p:nvPr>
            <p:ph type="title"/>
          </p:nvPr>
        </p:nvSpPr>
        <p:spPr>
          <a:xfrm>
            <a:off x="368175" y="738731"/>
            <a:ext cx="87189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Investment Vehicles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5" name="Google Shape;275;p49"/>
          <p:cNvPicPr preferRelativeResize="0"/>
          <p:nvPr/>
        </p:nvPicPr>
        <p:blipFill rotWithShape="1">
          <a:blip r:embed="rId3">
            <a:alphaModFix/>
          </a:blip>
          <a:srcRect l="21284" r="21284"/>
          <a:stretch/>
        </p:blipFill>
        <p:spPr>
          <a:xfrm>
            <a:off x="5225100" y="1709680"/>
            <a:ext cx="3918899" cy="34351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67338AD-A25B-AF32-8C0C-1E773FAA02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3025716"/>
              </p:ext>
            </p:extLst>
          </p:nvPr>
        </p:nvGraphicFramePr>
        <p:xfrm>
          <a:off x="428107" y="1812180"/>
          <a:ext cx="4299518" cy="3230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823FBC6-A908-A904-EC7E-7F98EBBBA1FC}"/>
              </a:ext>
            </a:extLst>
          </p:cNvPr>
          <p:cNvSpPr txBox="1"/>
          <p:nvPr/>
        </p:nvSpPr>
        <p:spPr>
          <a:xfrm>
            <a:off x="4019045" y="4934648"/>
            <a:ext cx="11464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* Source:  White Summers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527</Words>
  <Application>Microsoft Macintosh PowerPoint</Application>
  <PresentationFormat>On-screen Show (16:9)</PresentationFormat>
  <Paragraphs>170</Paragraphs>
  <Slides>16</Slides>
  <Notes>16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Roboto</vt:lpstr>
      <vt:lpstr>Montserrat</vt:lpstr>
      <vt:lpstr>Calibri</vt:lpstr>
      <vt:lpstr>Wingdings</vt:lpstr>
      <vt:lpstr>Noto Sans Symbols</vt:lpstr>
      <vt:lpstr>Poppins</vt:lpstr>
      <vt:lpstr>Courier New</vt:lpstr>
      <vt:lpstr>Verdana</vt:lpstr>
      <vt:lpstr>Simple Light</vt:lpstr>
      <vt:lpstr>Office Theme</vt:lpstr>
      <vt:lpstr>Material</vt:lpstr>
      <vt:lpstr>PowerPoint Presentation</vt:lpstr>
      <vt:lpstr>Raising Capital</vt:lpstr>
      <vt:lpstr>Funding Needs</vt:lpstr>
      <vt:lpstr>Company Stage</vt:lpstr>
      <vt:lpstr>Funding Sources</vt:lpstr>
      <vt:lpstr>Funding Sources and Stages</vt:lpstr>
      <vt:lpstr>Strategic Money</vt:lpstr>
      <vt:lpstr>Funding / Investment Vehicles</vt:lpstr>
      <vt:lpstr>Investment Vehicles</vt:lpstr>
      <vt:lpstr>Investment Stages</vt:lpstr>
      <vt:lpstr>Use of Funds</vt:lpstr>
      <vt:lpstr>Pitch / Fund Raising Prep</vt:lpstr>
      <vt:lpstr>Advisors</vt:lpstr>
      <vt:lpstr>Contact</vt:lpstr>
      <vt:lpstr>INVESTMENT COMMITTEE: PRIORITIES</vt:lpstr>
      <vt:lpstr>INVESTMENT COMMITTEE: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Jim Chi</cp:lastModifiedBy>
  <cp:revision>27</cp:revision>
  <dcterms:modified xsi:type="dcterms:W3CDTF">2023-09-18T16:14:39Z</dcterms:modified>
</cp:coreProperties>
</file>