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Impact" panose="020B0806030902050204" pitchFamily="34" charset="0"/>
      <p:regular r:id="rId39"/>
    </p:embeddedFont>
    <p:embeddedFont>
      <p:font typeface="Roboto" panose="02000000000000000000" pitchFamily="2" charset="0"/>
      <p:regular r:id="rId40"/>
      <p:bold r:id="rId41"/>
      <p:italic r:id="rId42"/>
      <p:boldItalic r:id="rId43"/>
    </p:embeddedFont>
    <p:embeddedFont>
      <p:font typeface="Sigmar One"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56"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fa04a2f5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fa04a2f5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ae2ff44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cae2ff4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cae2ff4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cae2ff4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caf5075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caf507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caf50754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caf5075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caf50754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caf507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bae3d7fe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bae3d7f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caf50754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caf50754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a09248d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a09248d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ae9565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cae9565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b94abae10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b94abae10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ae95653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cae95653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cae95653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cae95653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cae95653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cae95653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25b6cae7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25b6cae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cae95653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cae95653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cae95653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cae95653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bae3d7f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bae3d7f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babb8ce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babb8ce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24ff770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624ff770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25b6cae7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25b6cae7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8ebf6d3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c8ebf6d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25b6cae7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25b6cae7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a09248d1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a09248d1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bae3d7fe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bae3d7fe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25b6cae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25b6cae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bae3d7fe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bae3d7fe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24ff7700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24ff770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28f2baa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28f2baa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c8ebf6d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c8ebf6d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c8ebf6d3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c8ebf6d3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c8ebf6d3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c8ebf6d3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9d1f125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c9d1f12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c9d1f125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c9d1f125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fa04a2f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fa04a2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willhenson@drhenson.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2371725" y="630225"/>
            <a:ext cx="6331500" cy="311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Emotional Intelligence</a:t>
            </a:r>
            <a:endParaRPr/>
          </a:p>
          <a:p>
            <a:pPr marL="0" lvl="0" indent="0" algn="l" rtl="0">
              <a:spcBef>
                <a:spcPts val="0"/>
              </a:spcBef>
              <a:spcAft>
                <a:spcPts val="0"/>
              </a:spcAft>
              <a:buNone/>
            </a:pPr>
            <a:r>
              <a:rPr lang="en" sz="2400"/>
              <a:t>For Lifestyle Apparel Brands</a:t>
            </a:r>
            <a:endParaRPr sz="2400"/>
          </a:p>
          <a:p>
            <a:pPr marL="0" lvl="0" indent="0" algn="l" rtl="0">
              <a:spcBef>
                <a:spcPts val="0"/>
              </a:spcBef>
              <a:spcAft>
                <a:spcPts val="0"/>
              </a:spcAft>
              <a:buNone/>
            </a:pPr>
            <a:r>
              <a:rPr lang="en" sz="2400"/>
              <a:t>COLAB Conference 2022</a:t>
            </a:r>
            <a:endParaRPr sz="2400"/>
          </a:p>
        </p:txBody>
      </p:sp>
      <p:sp>
        <p:nvSpPr>
          <p:cNvPr id="86" name="Google Shape;86;p13"/>
          <p:cNvSpPr txBox="1">
            <a:spLocks noGrp="1"/>
          </p:cNvSpPr>
          <p:nvPr>
            <p:ph type="subTitle" idx="1"/>
          </p:nvPr>
        </p:nvSpPr>
        <p:spPr>
          <a:xfrm>
            <a:off x="2390275" y="3792675"/>
            <a:ext cx="6331500" cy="6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Will Henson Psy.d</a:t>
            </a:r>
            <a:endParaRPr/>
          </a:p>
        </p:txBody>
      </p:sp>
      <p:pic>
        <p:nvPicPr>
          <p:cNvPr id="87" name="Google Shape;87;p13"/>
          <p:cNvPicPr preferRelativeResize="0"/>
          <p:nvPr/>
        </p:nvPicPr>
        <p:blipFill>
          <a:blip r:embed="rId3">
            <a:alphaModFix/>
          </a:blip>
          <a:stretch>
            <a:fillRect/>
          </a:stretch>
        </p:blipFill>
        <p:spPr>
          <a:xfrm>
            <a:off x="5606326" y="3554799"/>
            <a:ext cx="4694253" cy="23227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 Awareness - What is it?</a:t>
            </a:r>
            <a:endParaRPr/>
          </a:p>
        </p:txBody>
      </p:sp>
      <p:sp>
        <p:nvSpPr>
          <p:cNvPr id="140" name="Google Shape;140;p22"/>
          <p:cNvSpPr txBox="1"/>
          <p:nvPr/>
        </p:nvSpPr>
        <p:spPr>
          <a:xfrm>
            <a:off x="393800" y="1281400"/>
            <a:ext cx="5055000" cy="34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Some Descriptors: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Freud described this as an “</a:t>
            </a:r>
            <a:r>
              <a:rPr lang="en" b="1">
                <a:latin typeface="Roboto"/>
                <a:ea typeface="Roboto"/>
                <a:cs typeface="Roboto"/>
                <a:sym typeface="Roboto"/>
              </a:rPr>
              <a:t>evenly hovering attention</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“Such attention takes in whatever passes through it’s awareness with impartiality, as an interested yet unreactive witness.” (Daniel Goleman 1995)</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It is a “neural mode that maintains self-reflectiveness amidst turbulent emotions.” (Ibid, 1995)</a:t>
            </a:r>
            <a:endParaRPr>
              <a:latin typeface="Roboto"/>
              <a:ea typeface="Roboto"/>
              <a:cs typeface="Roboto"/>
              <a:sym typeface="Roboto"/>
            </a:endParaRPr>
          </a:p>
          <a:p>
            <a:pPr marL="0" lvl="0" indent="0" algn="l" rtl="0">
              <a:spcBef>
                <a:spcPts val="0"/>
              </a:spcBef>
              <a:spcAft>
                <a:spcPts val="0"/>
              </a:spcAft>
              <a:buNone/>
            </a:pPr>
            <a:br>
              <a:rPr lang="en">
                <a:latin typeface="Roboto"/>
                <a:ea typeface="Roboto"/>
                <a:cs typeface="Roboto"/>
                <a:sym typeface="Roboto"/>
              </a:rPr>
            </a:br>
            <a:r>
              <a:rPr lang="en">
                <a:latin typeface="Roboto"/>
                <a:ea typeface="Roboto"/>
                <a:cs typeface="Roboto"/>
                <a:sym typeface="Roboto"/>
              </a:rPr>
              <a:t>A slight stepping back from experience in a parallel system of consciousness that is “meta” - hovering aside the main flow of thought and emotion that is </a:t>
            </a:r>
            <a:r>
              <a:rPr lang="en" b="1">
                <a:latin typeface="Roboto"/>
                <a:ea typeface="Roboto"/>
                <a:cs typeface="Roboto"/>
                <a:sym typeface="Roboto"/>
              </a:rPr>
              <a:t>non-reactive</a:t>
            </a:r>
            <a:r>
              <a:rPr lang="en">
                <a:latin typeface="Roboto"/>
                <a:ea typeface="Roboto"/>
                <a:cs typeface="Roboto"/>
                <a:sym typeface="Roboto"/>
              </a:rPr>
              <a:t> and </a:t>
            </a:r>
            <a:r>
              <a:rPr lang="en" b="1">
                <a:latin typeface="Roboto"/>
                <a:ea typeface="Roboto"/>
                <a:cs typeface="Roboto"/>
                <a:sym typeface="Roboto"/>
              </a:rPr>
              <a:t>non-judgemental.</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141" name="Google Shape;141;p22"/>
          <p:cNvPicPr preferRelativeResize="0"/>
          <p:nvPr/>
        </p:nvPicPr>
        <p:blipFill>
          <a:blip r:embed="rId3">
            <a:alphaModFix/>
          </a:blip>
          <a:stretch>
            <a:fillRect/>
          </a:stretch>
        </p:blipFill>
        <p:spPr>
          <a:xfrm>
            <a:off x="5552750" y="2004700"/>
            <a:ext cx="3165275" cy="177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Self-Awareness</a:t>
            </a:r>
            <a:endParaRPr/>
          </a:p>
        </p:txBody>
      </p:sp>
      <p:sp>
        <p:nvSpPr>
          <p:cNvPr id="147" name="Google Shape;147;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latin typeface="Arial"/>
                <a:ea typeface="Arial"/>
                <a:cs typeface="Arial"/>
                <a:sym typeface="Arial"/>
              </a:rPr>
              <a:t>Low EI </a:t>
            </a:r>
            <a:r>
              <a:rPr lang="en" sz="1400">
                <a:solidFill>
                  <a:srgbClr val="000000"/>
                </a:solidFill>
                <a:latin typeface="Arial"/>
                <a:ea typeface="Arial"/>
                <a:cs typeface="Arial"/>
                <a:sym typeface="Arial"/>
              </a:rPr>
              <a:t>people interpret critical feedback as </a:t>
            </a:r>
            <a:r>
              <a:rPr lang="en" sz="1400" u="sng">
                <a:solidFill>
                  <a:srgbClr val="000000"/>
                </a:solidFill>
                <a:latin typeface="Arial"/>
                <a:ea typeface="Arial"/>
                <a:cs typeface="Arial"/>
                <a:sym typeface="Arial"/>
              </a:rPr>
              <a:t>failure </a:t>
            </a:r>
            <a:r>
              <a:rPr lang="en" sz="1400">
                <a:solidFill>
                  <a:srgbClr val="000000"/>
                </a:solidFill>
                <a:latin typeface="Arial"/>
                <a:ea typeface="Arial"/>
                <a:cs typeface="Arial"/>
                <a:sym typeface="Arial"/>
              </a:rPr>
              <a:t>or </a:t>
            </a:r>
            <a:r>
              <a:rPr lang="en" sz="1400" u="sng">
                <a:solidFill>
                  <a:srgbClr val="000000"/>
                </a:solidFill>
                <a:latin typeface="Arial"/>
                <a:ea typeface="Arial"/>
                <a:cs typeface="Arial"/>
                <a:sym typeface="Arial"/>
              </a:rPr>
              <a:t>threat.</a:t>
            </a:r>
            <a:r>
              <a:rPr lang="en" sz="1400">
                <a:solidFill>
                  <a:srgbClr val="000000"/>
                </a:solidFill>
                <a:latin typeface="Arial"/>
                <a:ea typeface="Arial"/>
                <a:cs typeface="Arial"/>
                <a:sym typeface="Arial"/>
              </a:rPr>
              <a:t>   Self-aware people do not. Self-aware people have self-confidence: they know their strengths and accept their weaknesses.  They can take </a:t>
            </a:r>
            <a:r>
              <a:rPr lang="en" sz="1400" u="sng">
                <a:solidFill>
                  <a:srgbClr val="000000"/>
                </a:solidFill>
                <a:latin typeface="Arial"/>
                <a:ea typeface="Arial"/>
                <a:cs typeface="Arial"/>
                <a:sym typeface="Arial"/>
              </a:rPr>
              <a:t>feedback</a:t>
            </a:r>
            <a:r>
              <a:rPr lang="en" sz="1400">
                <a:solidFill>
                  <a:srgbClr val="000000"/>
                </a:solidFill>
                <a:latin typeface="Arial"/>
                <a:ea typeface="Arial"/>
                <a:cs typeface="Arial"/>
                <a:sym typeface="Arial"/>
              </a:rPr>
              <a:t> (a critical component of learning EI).</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Self Awareness is probably the root of all EI : because if you are not aware of your internal world, you can’t tune into the quality of your own thinking and feeling – </a:t>
            </a:r>
            <a:r>
              <a:rPr lang="en" sz="1400" b="1">
                <a:solidFill>
                  <a:srgbClr val="000000"/>
                </a:solidFill>
                <a:latin typeface="Arial"/>
                <a:ea typeface="Arial"/>
                <a:cs typeface="Arial"/>
                <a:sym typeface="Arial"/>
              </a:rPr>
              <a:t>you run on </a:t>
            </a:r>
            <a:r>
              <a:rPr lang="en" sz="1400" b="1" i="1">
                <a:solidFill>
                  <a:srgbClr val="000000"/>
                </a:solidFill>
                <a:latin typeface="Arial"/>
                <a:ea typeface="Arial"/>
                <a:cs typeface="Arial"/>
                <a:sym typeface="Arial"/>
              </a:rPr>
              <a:t>reactivity and habit.</a:t>
            </a: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 </a:t>
            </a:r>
            <a:r>
              <a:rPr lang="en" sz="1400" b="1">
                <a:solidFill>
                  <a:srgbClr val="000000"/>
                </a:solidFill>
                <a:latin typeface="Arial"/>
                <a:ea typeface="Arial"/>
                <a:cs typeface="Arial"/>
                <a:sym typeface="Arial"/>
              </a:rPr>
              <a:t>Metacognition</a:t>
            </a:r>
            <a:r>
              <a:rPr lang="en" sz="1400">
                <a:solidFill>
                  <a:srgbClr val="000000"/>
                </a:solidFill>
                <a:latin typeface="Arial"/>
                <a:ea typeface="Arial"/>
                <a:cs typeface="Arial"/>
                <a:sym typeface="Arial"/>
              </a:rPr>
              <a:t> = being able to </a:t>
            </a:r>
            <a:r>
              <a:rPr lang="en" sz="1400" u="sng">
                <a:solidFill>
                  <a:srgbClr val="000000"/>
                </a:solidFill>
                <a:latin typeface="Arial"/>
                <a:ea typeface="Arial"/>
                <a:cs typeface="Arial"/>
                <a:sym typeface="Arial"/>
              </a:rPr>
              <a:t>think</a:t>
            </a:r>
            <a:r>
              <a:rPr lang="en" sz="1400">
                <a:solidFill>
                  <a:srgbClr val="000000"/>
                </a:solidFill>
                <a:latin typeface="Arial"/>
                <a:ea typeface="Arial"/>
                <a:cs typeface="Arial"/>
                <a:sym typeface="Arial"/>
              </a:rPr>
              <a:t> about your </a:t>
            </a:r>
            <a:r>
              <a:rPr lang="en" sz="1400" u="sng">
                <a:solidFill>
                  <a:srgbClr val="000000"/>
                </a:solidFill>
                <a:latin typeface="Arial"/>
                <a:ea typeface="Arial"/>
                <a:cs typeface="Arial"/>
                <a:sym typeface="Arial"/>
              </a:rPr>
              <a:t>thinking</a:t>
            </a:r>
            <a:r>
              <a:rPr lang="en" sz="1400">
                <a:solidFill>
                  <a:srgbClr val="000000"/>
                </a:solidFill>
                <a:latin typeface="Arial"/>
                <a:ea typeface="Arial"/>
                <a:cs typeface="Arial"/>
                <a:sym typeface="Arial"/>
              </a:rPr>
              <a:t> (whoa right?)</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(a)</a:t>
            </a:r>
            <a:r>
              <a:rPr lang="en" sz="1400">
                <a:solidFill>
                  <a:srgbClr val="000000"/>
                </a:solidFill>
                <a:latin typeface="Times New Roman"/>
                <a:ea typeface="Times New Roman"/>
                <a:cs typeface="Times New Roman"/>
                <a:sym typeface="Times New Roman"/>
              </a:rPr>
              <a:t>  </a:t>
            </a:r>
            <a:r>
              <a:rPr lang="en" sz="1400">
                <a:solidFill>
                  <a:srgbClr val="000000"/>
                </a:solidFill>
                <a:latin typeface="Arial"/>
                <a:ea typeface="Arial"/>
                <a:cs typeface="Arial"/>
                <a:sym typeface="Arial"/>
              </a:rPr>
              <a:t>Assessing accuracy of your thoughts</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(b)</a:t>
            </a:r>
            <a:r>
              <a:rPr lang="en" sz="1400">
                <a:solidFill>
                  <a:srgbClr val="000000"/>
                </a:solidFill>
                <a:latin typeface="Times New Roman"/>
                <a:ea typeface="Times New Roman"/>
                <a:cs typeface="Times New Roman"/>
                <a:sym typeface="Times New Roman"/>
              </a:rPr>
              <a:t>  </a:t>
            </a:r>
            <a:r>
              <a:rPr lang="en" sz="1400">
                <a:solidFill>
                  <a:srgbClr val="000000"/>
                </a:solidFill>
                <a:latin typeface="Arial"/>
                <a:ea typeface="Arial"/>
                <a:cs typeface="Arial"/>
                <a:sym typeface="Arial"/>
              </a:rPr>
              <a:t>Understanding and analyzing your emotions</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(c)</a:t>
            </a:r>
            <a:r>
              <a:rPr lang="en" sz="1400">
                <a:solidFill>
                  <a:srgbClr val="000000"/>
                </a:solidFill>
                <a:latin typeface="Times New Roman"/>
                <a:ea typeface="Times New Roman"/>
                <a:cs typeface="Times New Roman"/>
                <a:sym typeface="Times New Roman"/>
              </a:rPr>
              <a:t>  </a:t>
            </a:r>
            <a:r>
              <a:rPr lang="en" sz="1400">
                <a:solidFill>
                  <a:srgbClr val="000000"/>
                </a:solidFill>
                <a:latin typeface="Arial"/>
                <a:ea typeface="Arial"/>
                <a:cs typeface="Arial"/>
                <a:sym typeface="Arial"/>
              </a:rPr>
              <a:t>Managing the direction of your attention</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 sz="1400">
                <a:solidFill>
                  <a:srgbClr val="000000"/>
                </a:solidFill>
                <a:latin typeface="Arial"/>
                <a:ea typeface="Arial"/>
                <a:cs typeface="Arial"/>
                <a:sym typeface="Arial"/>
              </a:rPr>
              <a:t>(d)</a:t>
            </a:r>
            <a:r>
              <a:rPr lang="en" sz="1400">
                <a:solidFill>
                  <a:srgbClr val="000000"/>
                </a:solidFill>
                <a:latin typeface="Times New Roman"/>
                <a:ea typeface="Times New Roman"/>
                <a:cs typeface="Times New Roman"/>
                <a:sym typeface="Times New Roman"/>
              </a:rPr>
              <a:t>  </a:t>
            </a:r>
            <a:r>
              <a:rPr lang="en" sz="1400">
                <a:solidFill>
                  <a:srgbClr val="000000"/>
                </a:solidFill>
                <a:latin typeface="Arial"/>
                <a:ea typeface="Arial"/>
                <a:cs typeface="Arial"/>
                <a:sym typeface="Arial"/>
              </a:rPr>
              <a:t>Noticing and managing physical reactions</a:t>
            </a:r>
            <a:endParaRPr sz="1400">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Increase Self-Awareness</a:t>
            </a:r>
            <a:endParaRPr/>
          </a:p>
        </p:txBody>
      </p:sp>
      <p:sp>
        <p:nvSpPr>
          <p:cNvPr id="153" name="Google Shape;153;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Don’t be a whimp.   Take a look at what is going on in your head.  </a:t>
            </a:r>
            <a:endParaRPr/>
          </a:p>
          <a:p>
            <a:pPr marL="457200" lvl="0" indent="-342900" algn="l" rtl="0">
              <a:spcBef>
                <a:spcPts val="0"/>
              </a:spcBef>
              <a:spcAft>
                <a:spcPts val="0"/>
              </a:spcAft>
              <a:buSzPts val="1800"/>
              <a:buAutoNum type="arabicPeriod"/>
            </a:pPr>
            <a:r>
              <a:rPr lang="en"/>
              <a:t>Don’t be self-critical - It will impede your ability to examine your own faults, decisions, weaknesses and will trigger defensiveness.   </a:t>
            </a:r>
            <a:endParaRPr/>
          </a:p>
          <a:p>
            <a:pPr marL="457200" lvl="0" indent="-342900" algn="l" rtl="0">
              <a:spcBef>
                <a:spcPts val="0"/>
              </a:spcBef>
              <a:spcAft>
                <a:spcPts val="0"/>
              </a:spcAft>
              <a:buSzPts val="1800"/>
              <a:buAutoNum type="arabicPeriod"/>
            </a:pPr>
            <a:r>
              <a:rPr lang="en"/>
              <a:t>Replace self-criticism with </a:t>
            </a:r>
            <a:r>
              <a:rPr lang="en" i="1"/>
              <a:t>curiosity.</a:t>
            </a:r>
            <a:r>
              <a:rPr lang="en"/>
              <a:t> Be really curious and ask yourself a lot of questions about your own internal process.   Asking questions is more important than getting the answers right away. </a:t>
            </a:r>
            <a:endParaRPr/>
          </a:p>
          <a:p>
            <a:pPr marL="457200" lvl="0" indent="-342900" algn="l" rtl="0">
              <a:spcBef>
                <a:spcPts val="0"/>
              </a:spcBef>
              <a:spcAft>
                <a:spcPts val="0"/>
              </a:spcAft>
              <a:buSzPts val="1800"/>
              <a:buAutoNum type="arabicPeriod"/>
            </a:pPr>
            <a:r>
              <a:rPr lang="en"/>
              <a:t>Ask someone you trust to give you honest feedback.</a:t>
            </a:r>
            <a:endParaRPr/>
          </a:p>
          <a:p>
            <a:pPr marL="457200" lvl="0" indent="-342900" algn="l" rtl="0">
              <a:spcBef>
                <a:spcPts val="0"/>
              </a:spcBef>
              <a:spcAft>
                <a:spcPts val="0"/>
              </a:spcAft>
              <a:buSzPts val="1800"/>
              <a:buAutoNum type="arabicPeriod"/>
            </a:pPr>
            <a:r>
              <a:rPr lang="en"/>
              <a:t>Train in the ability to self-regulate (next section).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Self-Regulation</a:t>
            </a:r>
            <a:endParaRPr/>
          </a:p>
        </p:txBody>
      </p:sp>
      <p:sp>
        <p:nvSpPr>
          <p:cNvPr id="159" name="Google Shape;159;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Self-Regulation</a:t>
            </a:r>
            <a:r>
              <a:rPr lang="en"/>
              <a:t> is the ability to be able to control internal processes: It is not just the regulation of emotion but four components.</a:t>
            </a:r>
            <a:endParaRPr/>
          </a:p>
          <a:p>
            <a:pPr marL="457200" lvl="0" indent="-342900" algn="l" rtl="0">
              <a:spcBef>
                <a:spcPts val="1600"/>
              </a:spcBef>
              <a:spcAft>
                <a:spcPts val="0"/>
              </a:spcAft>
              <a:buSzPts val="1800"/>
              <a:buAutoNum type="arabicPeriod"/>
            </a:pPr>
            <a:r>
              <a:rPr lang="en"/>
              <a:t>Thoughts</a:t>
            </a:r>
            <a:endParaRPr/>
          </a:p>
          <a:p>
            <a:pPr marL="457200" lvl="0" indent="-342900" algn="l" rtl="0">
              <a:spcBef>
                <a:spcPts val="0"/>
              </a:spcBef>
              <a:spcAft>
                <a:spcPts val="0"/>
              </a:spcAft>
              <a:buSzPts val="1800"/>
              <a:buAutoNum type="arabicPeriod"/>
            </a:pPr>
            <a:r>
              <a:rPr lang="en"/>
              <a:t>Emotion &amp; Mood</a:t>
            </a:r>
            <a:endParaRPr/>
          </a:p>
          <a:p>
            <a:pPr marL="457200" lvl="0" indent="-342900" algn="l" rtl="0">
              <a:spcBef>
                <a:spcPts val="0"/>
              </a:spcBef>
              <a:spcAft>
                <a:spcPts val="0"/>
              </a:spcAft>
              <a:buSzPts val="1800"/>
              <a:buAutoNum type="arabicPeriod"/>
            </a:pPr>
            <a:r>
              <a:rPr lang="en"/>
              <a:t>Attention</a:t>
            </a:r>
            <a:endParaRPr/>
          </a:p>
          <a:p>
            <a:pPr marL="457200" lvl="0" indent="-342900" algn="l" rtl="0">
              <a:spcBef>
                <a:spcPts val="0"/>
              </a:spcBef>
              <a:spcAft>
                <a:spcPts val="0"/>
              </a:spcAft>
              <a:buSzPts val="1800"/>
              <a:buAutoNum type="arabicPeriod"/>
            </a:pPr>
            <a:r>
              <a:rPr lang="en"/>
              <a:t>Physical Sensations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Self-Regulation : Thought</a:t>
            </a:r>
            <a:endParaRPr/>
          </a:p>
        </p:txBody>
      </p:sp>
      <p:sp>
        <p:nvSpPr>
          <p:cNvPr id="165" name="Google Shape;165;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Cognitive Errors &amp; Defensive Mechanisms</a:t>
            </a:r>
            <a:endParaRPr b="1"/>
          </a:p>
          <a:p>
            <a:pPr marL="0" lvl="0" indent="0" algn="l" rtl="0">
              <a:spcBef>
                <a:spcPts val="1600"/>
              </a:spcBef>
              <a:spcAft>
                <a:spcPts val="0"/>
              </a:spcAft>
              <a:buNone/>
            </a:pPr>
            <a:r>
              <a:rPr lang="en"/>
              <a:t>These are automatic negative thoughts, assumptions and beliefs that are reflexive and do not go through scrutiny.  They are cognitive shortcuts.  Often they are defensive in nature (i.e. designed to make you feel better).</a:t>
            </a:r>
            <a:endParaRPr/>
          </a:p>
          <a:p>
            <a:pPr marL="0" lvl="0" indent="0" algn="l" rtl="0">
              <a:spcBef>
                <a:spcPts val="1600"/>
              </a:spcBef>
              <a:spcAft>
                <a:spcPts val="0"/>
              </a:spcAft>
              <a:buNone/>
            </a:pPr>
            <a:r>
              <a:rPr lang="en"/>
              <a:t>You must learn these and stop using them!</a:t>
            </a:r>
            <a:endParaRPr/>
          </a:p>
          <a:p>
            <a:pPr marL="0" lvl="0" indent="0" algn="l" rtl="0">
              <a:spcBef>
                <a:spcPts val="1600"/>
              </a:spcBef>
              <a:spcAft>
                <a:spcPts val="1600"/>
              </a:spcAft>
              <a:buNone/>
            </a:pPr>
            <a:r>
              <a:rPr lang="en"/>
              <a:t>To get better: </a:t>
            </a:r>
            <a:r>
              <a:rPr lang="en" b="1">
                <a:latin typeface="Impact"/>
                <a:ea typeface="Impact"/>
                <a:cs typeface="Impact"/>
                <a:sym typeface="Impact"/>
              </a:rPr>
              <a:t>Catch Yourself Using Thinking Errors</a:t>
            </a:r>
            <a:endParaRPr b="1">
              <a:latin typeface="Impact"/>
              <a:ea typeface="Impact"/>
              <a:cs typeface="Impact"/>
              <a:sym typeface="Impac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Cognitive (i.e. Thinking) Errors</a:t>
            </a:r>
            <a:endParaRPr/>
          </a:p>
        </p:txBody>
      </p:sp>
      <p:sp>
        <p:nvSpPr>
          <p:cNvPr id="171" name="Google Shape;171;p27"/>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Blaming: </a:t>
            </a:r>
            <a:r>
              <a:rPr lang="en"/>
              <a:t>Putting fault somewhere else.  “It’s not my fault sales are bad.  It’s the economy.”</a:t>
            </a:r>
            <a:endParaRPr/>
          </a:p>
          <a:p>
            <a:pPr marL="0" lvl="0" indent="0" algn="l" rtl="0">
              <a:spcBef>
                <a:spcPts val="1600"/>
              </a:spcBef>
              <a:spcAft>
                <a:spcPts val="0"/>
              </a:spcAft>
              <a:buNone/>
            </a:pPr>
            <a:r>
              <a:rPr lang="en" b="1"/>
              <a:t>Minimization:</a:t>
            </a:r>
            <a:r>
              <a:rPr lang="en"/>
              <a:t> Minimizing painful reality. “It’s not so bad we lost that client.”</a:t>
            </a:r>
            <a:endParaRPr/>
          </a:p>
          <a:p>
            <a:pPr marL="0" lvl="0" indent="0" algn="l" rtl="0">
              <a:spcBef>
                <a:spcPts val="1600"/>
              </a:spcBef>
              <a:spcAft>
                <a:spcPts val="0"/>
              </a:spcAft>
              <a:buNone/>
            </a:pPr>
            <a:r>
              <a:rPr lang="en" b="1"/>
              <a:t>Denial: </a:t>
            </a:r>
            <a:r>
              <a:rPr lang="en"/>
              <a:t>Avoiding painful reality. “I didn’t screw up.”</a:t>
            </a:r>
            <a:endParaRPr/>
          </a:p>
          <a:p>
            <a:pPr marL="0" lvl="0" indent="0" algn="l" rtl="0">
              <a:spcBef>
                <a:spcPts val="1600"/>
              </a:spcBef>
              <a:spcAft>
                <a:spcPts val="0"/>
              </a:spcAft>
              <a:buNone/>
            </a:pPr>
            <a:r>
              <a:rPr lang="en" b="1"/>
              <a:t>Catastrophizing: </a:t>
            </a:r>
            <a:r>
              <a:rPr lang="en"/>
              <a:t>Making things worse. “Inventory is too high, we are going out of business for sure!”</a:t>
            </a:r>
            <a:endParaRPr/>
          </a:p>
          <a:p>
            <a:pPr marL="0" lvl="0" indent="0" algn="l" rtl="0">
              <a:spcBef>
                <a:spcPts val="1600"/>
              </a:spcBef>
              <a:spcAft>
                <a:spcPts val="0"/>
              </a:spcAft>
              <a:buNone/>
            </a:pPr>
            <a:endParaRPr b="1"/>
          </a:p>
          <a:p>
            <a:pPr marL="0" lvl="0" indent="0" algn="l" rtl="0">
              <a:spcBef>
                <a:spcPts val="1600"/>
              </a:spcBef>
              <a:spcAft>
                <a:spcPts val="0"/>
              </a:spcAft>
              <a:buNone/>
            </a:pPr>
            <a:endParaRPr b="1"/>
          </a:p>
          <a:p>
            <a:pPr marL="0" lvl="0" indent="0" algn="l" rtl="0">
              <a:spcBef>
                <a:spcPts val="1600"/>
              </a:spcBef>
              <a:spcAft>
                <a:spcPts val="1600"/>
              </a:spcAft>
              <a:buNone/>
            </a:pPr>
            <a:endParaRPr/>
          </a:p>
        </p:txBody>
      </p:sp>
      <p:sp>
        <p:nvSpPr>
          <p:cNvPr id="172" name="Google Shape;172;p27"/>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Black and White Thinking: </a:t>
            </a:r>
            <a:r>
              <a:rPr lang="en"/>
              <a:t>All or nothing.  “Debt is bad.  We can’t have one cent of debt.”</a:t>
            </a:r>
            <a:endParaRPr/>
          </a:p>
          <a:p>
            <a:pPr marL="0" lvl="0" indent="0" algn="l" rtl="0">
              <a:spcBef>
                <a:spcPts val="1600"/>
              </a:spcBef>
              <a:spcAft>
                <a:spcPts val="0"/>
              </a:spcAft>
              <a:buNone/>
            </a:pPr>
            <a:r>
              <a:rPr lang="en" b="1"/>
              <a:t>Rationalization: </a:t>
            </a:r>
            <a:r>
              <a:rPr lang="en"/>
              <a:t>Making sense out of a mistake. “That order was going to be late anyway. Its not my fault I didn’t work fast enough.”</a:t>
            </a:r>
            <a:endParaRPr/>
          </a:p>
          <a:p>
            <a:pPr marL="0" lvl="0" indent="0" algn="l" rtl="0">
              <a:spcBef>
                <a:spcPts val="1600"/>
              </a:spcBef>
              <a:spcAft>
                <a:spcPts val="1600"/>
              </a:spcAft>
              <a:buNone/>
            </a:pPr>
            <a:r>
              <a:rPr lang="en" b="1"/>
              <a:t>Results Oriented Thinking:</a:t>
            </a:r>
            <a:r>
              <a:rPr lang="en"/>
              <a:t> Analysing an action based on past results instead of the quality of the decision.  “Last time we took a risk on a new product we lost money.”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Decision-Making</a:t>
            </a:r>
            <a:endParaRPr/>
          </a:p>
        </p:txBody>
      </p:sp>
      <p:sp>
        <p:nvSpPr>
          <p:cNvPr id="178" name="Google Shape;178;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rPr>
              <a:t>Decision-making</a:t>
            </a:r>
            <a:r>
              <a:rPr lang="en" sz="1400">
                <a:solidFill>
                  <a:srgbClr val="000000"/>
                </a:solidFill>
              </a:rPr>
              <a:t> is often an unconscious process, made through pattern recognition* and emotional tagging, and is distorted through self-interest, emotional attachment, or misleading memories.  When managers learn systematic ways to recognize sources of bias – or “red flag” conditions they can design safeguards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(a) Introduce more analysis</a:t>
            </a:r>
            <a:endParaRPr sz="1400">
              <a:solidFill>
                <a:srgbClr val="000000"/>
              </a:solidFill>
            </a:endParaRPr>
          </a:p>
          <a:p>
            <a:pPr marL="0" lvl="0" indent="0" algn="l" rtl="0">
              <a:spcBef>
                <a:spcPts val="0"/>
              </a:spcBef>
              <a:spcAft>
                <a:spcPts val="0"/>
              </a:spcAft>
              <a:buNone/>
            </a:pPr>
            <a:r>
              <a:rPr lang="en" sz="1400">
                <a:solidFill>
                  <a:srgbClr val="000000"/>
                </a:solidFill>
              </a:rPr>
              <a:t> (b) greater debate and, </a:t>
            </a:r>
            <a:endParaRPr sz="1400">
              <a:solidFill>
                <a:srgbClr val="000000"/>
              </a:solidFill>
            </a:endParaRPr>
          </a:p>
          <a:p>
            <a:pPr marL="0" lvl="0" indent="0" algn="l" rtl="0">
              <a:spcBef>
                <a:spcPts val="0"/>
              </a:spcBef>
              <a:spcAft>
                <a:spcPts val="0"/>
              </a:spcAft>
              <a:buNone/>
            </a:pPr>
            <a:r>
              <a:rPr lang="en" sz="1400">
                <a:solidFill>
                  <a:srgbClr val="000000"/>
                </a:solidFill>
              </a:rPr>
              <a:t>(c) Stronger governance</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b="1">
                <a:solidFill>
                  <a:srgbClr val="000000"/>
                </a:solidFill>
              </a:rPr>
              <a:t>*</a:t>
            </a:r>
            <a:r>
              <a:rPr lang="en" sz="1200" b="1">
                <a:solidFill>
                  <a:srgbClr val="000000"/>
                </a:solidFill>
              </a:rPr>
              <a:t>Pattern Recognition </a:t>
            </a:r>
            <a:r>
              <a:rPr lang="en" sz="1200">
                <a:solidFill>
                  <a:srgbClr val="000000"/>
                </a:solidFill>
              </a:rPr>
              <a:t>: Involves 30 different parts of the brain but we make assumptions based on prior experiences but it can mislead us in unfamiliar situations, causing us to think we understand things we don’t.</a:t>
            </a:r>
            <a:endParaRPr sz="12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Resilience</a:t>
            </a:r>
            <a:endParaRPr/>
          </a:p>
        </p:txBody>
      </p:sp>
      <p:sp>
        <p:nvSpPr>
          <p:cNvPr id="184" name="Google Shape;184;p29"/>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Resilience</a:t>
            </a:r>
            <a:r>
              <a:rPr lang="en"/>
              <a:t> is defined by psychologists as an </a:t>
            </a:r>
            <a:r>
              <a:rPr lang="en" u="sng"/>
              <a:t>adaptive response </a:t>
            </a:r>
            <a:r>
              <a:rPr lang="en"/>
              <a:t>in the face of a stressor.   </a:t>
            </a:r>
            <a:endParaRPr/>
          </a:p>
          <a:p>
            <a:pPr marL="0" lvl="0" indent="0" algn="l" rtl="0">
              <a:spcBef>
                <a:spcPts val="1600"/>
              </a:spcBef>
              <a:spcAft>
                <a:spcPts val="0"/>
              </a:spcAft>
              <a:buNone/>
            </a:pPr>
            <a:r>
              <a:rPr lang="en"/>
              <a:t>Resilience isn’t just personal toughness, or “picking yourself up by the bootstraps.”  Resilience requires relationships and support to be developed properly.</a:t>
            </a:r>
            <a:endParaRPr/>
          </a:p>
          <a:p>
            <a:pPr marL="0" lvl="0" indent="0" algn="l" rtl="0">
              <a:spcBef>
                <a:spcPts val="1600"/>
              </a:spcBef>
              <a:spcAft>
                <a:spcPts val="0"/>
              </a:spcAft>
              <a:buNone/>
            </a:pPr>
            <a:r>
              <a:rPr lang="en"/>
              <a:t>Building resilience in your leadership and organization (from top to bottom) requires an organizational culture that fosters relationships, skill and community (this creates repeated positive interactions)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85" name="Google Shape;185;p29"/>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Impact"/>
                <a:ea typeface="Impact"/>
                <a:cs typeface="Impact"/>
                <a:sym typeface="Impact"/>
              </a:rPr>
              <a:t>RESILIENT PEOPLE HAVE THESE THREE QUALITIES</a:t>
            </a:r>
            <a:endParaRPr sz="1800" b="1">
              <a:latin typeface="Impact"/>
              <a:ea typeface="Impact"/>
              <a:cs typeface="Impact"/>
              <a:sym typeface="Impact"/>
            </a:endParaRPr>
          </a:p>
          <a:p>
            <a:pPr marL="457200" lvl="0" indent="-342900" algn="l" rtl="0">
              <a:spcBef>
                <a:spcPts val="1600"/>
              </a:spcBef>
              <a:spcAft>
                <a:spcPts val="0"/>
              </a:spcAft>
              <a:buSzPts val="1800"/>
              <a:buAutoNum type="arabicPeriod"/>
            </a:pPr>
            <a:r>
              <a:rPr lang="en" sz="1800"/>
              <a:t>They cooly accept the reality of circumstances that are happening to them.</a:t>
            </a:r>
            <a:endParaRPr sz="1800"/>
          </a:p>
          <a:p>
            <a:pPr marL="457200" lvl="0" indent="-342900" algn="l" rtl="0">
              <a:spcBef>
                <a:spcPts val="0"/>
              </a:spcBef>
              <a:spcAft>
                <a:spcPts val="0"/>
              </a:spcAft>
              <a:buSzPts val="1800"/>
              <a:buAutoNum type="arabicPeriod"/>
            </a:pPr>
            <a:r>
              <a:rPr lang="en" sz="1800"/>
              <a:t>They making meaning out of their situation.</a:t>
            </a:r>
            <a:endParaRPr sz="1800"/>
          </a:p>
          <a:p>
            <a:pPr marL="457200" lvl="0" indent="-342900" algn="l" rtl="0">
              <a:spcBef>
                <a:spcPts val="0"/>
              </a:spcBef>
              <a:spcAft>
                <a:spcPts val="0"/>
              </a:spcAft>
              <a:buSzPts val="1800"/>
              <a:buAutoNum type="arabicPeriod"/>
            </a:pPr>
            <a:r>
              <a:rPr lang="en" sz="1800"/>
              <a:t>They are experts at improvising.</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3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Sigmar One"/>
                <a:ea typeface="Sigmar One"/>
                <a:cs typeface="Sigmar One"/>
                <a:sym typeface="Sigmar One"/>
              </a:rPr>
              <a:t>Resilience is a LEARNED behavior</a:t>
            </a:r>
            <a:endParaRPr sz="3000" b="1">
              <a:solidFill>
                <a:schemeClr val="dk1"/>
              </a:solidFill>
              <a:latin typeface="Sigmar One"/>
              <a:ea typeface="Sigmar One"/>
              <a:cs typeface="Sigmar One"/>
              <a:sym typeface="Sigmar One"/>
            </a:endParaRPr>
          </a:p>
          <a:p>
            <a:pPr marL="0" lvl="0" indent="0" algn="l" rtl="0">
              <a:spcBef>
                <a:spcPts val="1600"/>
              </a:spcBef>
              <a:spcAft>
                <a:spcPts val="1600"/>
              </a:spcAft>
              <a:buNone/>
            </a:pPr>
            <a:r>
              <a:rPr lang="en" sz="3000" b="1">
                <a:solidFill>
                  <a:schemeClr val="dk1"/>
                </a:solidFill>
                <a:latin typeface="Sigmar One"/>
                <a:ea typeface="Sigmar One"/>
                <a:cs typeface="Sigmar One"/>
                <a:sym typeface="Sigmar One"/>
              </a:rPr>
              <a:t>It must be practiced.</a:t>
            </a:r>
            <a:endParaRPr sz="3000" b="1">
              <a:solidFill>
                <a:schemeClr val="dk1"/>
              </a:solidFill>
              <a:latin typeface="Sigmar One"/>
              <a:ea typeface="Sigmar One"/>
              <a:cs typeface="Sigmar One"/>
              <a:sym typeface="Sigmar One"/>
            </a:endParaRPr>
          </a:p>
        </p:txBody>
      </p:sp>
      <p:sp>
        <p:nvSpPr>
          <p:cNvPr id="192" name="Google Shape;192;p30"/>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3" name="Google Shape;193;p30"/>
          <p:cNvPicPr preferRelativeResize="0"/>
          <p:nvPr/>
        </p:nvPicPr>
        <p:blipFill>
          <a:blip r:embed="rId3">
            <a:alphaModFix/>
          </a:blip>
          <a:stretch>
            <a:fillRect/>
          </a:stretch>
        </p:blipFill>
        <p:spPr>
          <a:xfrm>
            <a:off x="3778425" y="1281525"/>
            <a:ext cx="5365574" cy="3470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Regulating Emotion</a:t>
            </a:r>
            <a:endParaRPr/>
          </a:p>
        </p:txBody>
      </p:sp>
      <p:sp>
        <p:nvSpPr>
          <p:cNvPr id="199" name="Google Shape;199;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Emotions are sign posts, they are reactive and automatic. </a:t>
            </a:r>
            <a:r>
              <a:rPr lang="en" b="1" u="sng"/>
              <a:t>Feelings are not facts</a:t>
            </a:r>
            <a:r>
              <a:rPr lang="en" b="1"/>
              <a:t>.</a:t>
            </a:r>
            <a:endParaRPr b="1"/>
          </a:p>
          <a:p>
            <a:pPr marL="0" lvl="0" indent="0" algn="l" rtl="0">
              <a:spcBef>
                <a:spcPts val="1600"/>
              </a:spcBef>
              <a:spcAft>
                <a:spcPts val="0"/>
              </a:spcAft>
              <a:buNone/>
            </a:pPr>
            <a:r>
              <a:rPr lang="en"/>
              <a:t>Emotions are a result of thoughts (often automatic ones).  The thought process regulates emotional response.</a:t>
            </a:r>
            <a:endParaRPr/>
          </a:p>
          <a:p>
            <a:pPr marL="0" lvl="0" indent="0" algn="l" rtl="0">
              <a:spcBef>
                <a:spcPts val="1600"/>
              </a:spcBef>
              <a:spcAft>
                <a:spcPts val="0"/>
              </a:spcAft>
              <a:buNone/>
            </a:pPr>
            <a:r>
              <a:rPr lang="en"/>
              <a:t>Watch for autonomic arousal (Physical response)</a:t>
            </a:r>
            <a:endParaRPr/>
          </a:p>
          <a:p>
            <a:pPr marL="0" lvl="0" indent="0" algn="l" rtl="0">
              <a:spcBef>
                <a:spcPts val="1600"/>
              </a:spcBef>
              <a:spcAft>
                <a:spcPts val="0"/>
              </a:spcAft>
              <a:buNone/>
            </a:pPr>
            <a:r>
              <a:rPr lang="en"/>
              <a:t>Don’t be afraid of emotion, </a:t>
            </a:r>
            <a:r>
              <a:rPr lang="en" b="1" u="sng"/>
              <a:t>lean into them</a:t>
            </a:r>
            <a:r>
              <a:rPr lang="en" b="1"/>
              <a:t> </a:t>
            </a:r>
            <a:r>
              <a:rPr lang="en"/>
              <a:t>instead of run from them.  Watch them, chase them instead of letting them chase you.</a:t>
            </a:r>
            <a:endParaRPr/>
          </a:p>
          <a:p>
            <a:pPr marL="0" lvl="0" indent="0" algn="l" rtl="0">
              <a:spcBef>
                <a:spcPts val="1600"/>
              </a:spcBef>
              <a:spcAft>
                <a:spcPts val="0"/>
              </a:spcAft>
              <a:buNone/>
            </a:pPr>
            <a:r>
              <a:rPr lang="en"/>
              <a:t>To get better: </a:t>
            </a:r>
            <a:r>
              <a:rPr lang="en" sz="2400">
                <a:latin typeface="Impact"/>
                <a:ea typeface="Impact"/>
                <a:cs typeface="Impact"/>
                <a:sym typeface="Impact"/>
              </a:rPr>
              <a:t>Practice tolerating the experience.</a:t>
            </a:r>
            <a:endParaRPr sz="2400">
              <a:latin typeface="Impact"/>
              <a:ea typeface="Impact"/>
              <a:cs typeface="Impact"/>
              <a:sym typeface="Impact"/>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Today’s Learning Objectives</a:t>
            </a:r>
            <a:endParaRPr/>
          </a:p>
        </p:txBody>
      </p:sp>
      <p:sp>
        <p:nvSpPr>
          <p:cNvPr id="93" name="Google Shape;93;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What is “</a:t>
            </a:r>
            <a:r>
              <a:rPr lang="en" sz="2400" i="1"/>
              <a:t>Emotional Intelligence</a:t>
            </a:r>
            <a:r>
              <a:rPr lang="en" sz="2400"/>
              <a:t>” and why is it important to business success?</a:t>
            </a:r>
            <a:endParaRPr sz="2400"/>
          </a:p>
          <a:p>
            <a:pPr marL="457200" lvl="0" indent="-381000" algn="l" rtl="0">
              <a:spcBef>
                <a:spcPts val="0"/>
              </a:spcBef>
              <a:spcAft>
                <a:spcPts val="0"/>
              </a:spcAft>
              <a:buSzPts val="2400"/>
              <a:buChar char="●"/>
            </a:pPr>
            <a:r>
              <a:rPr lang="en" sz="2400"/>
              <a:t>What are the components of emotional intelligence</a:t>
            </a:r>
            <a:endParaRPr sz="2400"/>
          </a:p>
          <a:p>
            <a:pPr marL="457200" lvl="0" indent="-381000" algn="l" rtl="0">
              <a:spcBef>
                <a:spcPts val="0"/>
              </a:spcBef>
              <a:spcAft>
                <a:spcPts val="0"/>
              </a:spcAft>
              <a:buSzPts val="2400"/>
              <a:buChar char="●"/>
            </a:pPr>
            <a:r>
              <a:rPr lang="en" sz="2400"/>
              <a:t>How do you develop Emotional Intelligence in ways that lead to increased performance for yourself, your employees and your company</a:t>
            </a:r>
            <a:endParaRPr sz="2400"/>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Mood</a:t>
            </a:r>
            <a:endParaRPr/>
          </a:p>
        </p:txBody>
      </p:sp>
      <p:sp>
        <p:nvSpPr>
          <p:cNvPr id="205" name="Google Shape;205;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leader’s mood is the most important part of an organization.  It sets off a chain reaction in other people.  Mood is a result of self-regulation.</a:t>
            </a:r>
            <a:endParaRPr/>
          </a:p>
          <a:p>
            <a:pPr marL="457200" lvl="0" indent="-342900" algn="l" rtl="0">
              <a:spcBef>
                <a:spcPts val="1600"/>
              </a:spcBef>
              <a:spcAft>
                <a:spcPts val="0"/>
              </a:spcAft>
              <a:buSzPts val="1800"/>
              <a:buChar char="●"/>
            </a:pPr>
            <a:r>
              <a:rPr lang="en"/>
              <a:t>Leader mood is more than a “game face.”  A leader’s style is extremely influential in the organization and is </a:t>
            </a:r>
            <a:r>
              <a:rPr lang="en" i="1"/>
              <a:t>highly contagious.</a:t>
            </a:r>
            <a:r>
              <a:rPr lang="en"/>
              <a:t> </a:t>
            </a:r>
            <a:endParaRPr/>
          </a:p>
          <a:p>
            <a:pPr marL="457200" lvl="0" indent="-342900" algn="l" rtl="0">
              <a:spcBef>
                <a:spcPts val="0"/>
              </a:spcBef>
              <a:spcAft>
                <a:spcPts val="0"/>
              </a:spcAft>
              <a:buSzPts val="1800"/>
              <a:buChar char="●"/>
            </a:pPr>
            <a:r>
              <a:rPr lang="en"/>
              <a:t>Research indicates that when a leader displays a positive mood and attitude subordinates view everything in a more positive light</a:t>
            </a:r>
            <a:endParaRPr/>
          </a:p>
          <a:p>
            <a:pPr marL="457200" lvl="0" indent="-342900" algn="l" rtl="0">
              <a:spcBef>
                <a:spcPts val="0"/>
              </a:spcBef>
              <a:spcAft>
                <a:spcPts val="0"/>
              </a:spcAft>
              <a:buSzPts val="1800"/>
              <a:buChar char="●"/>
            </a:pPr>
            <a:r>
              <a:rPr lang="en"/>
              <a:t>Upbeat environments foster mental effeicenty, creativity and decision making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Self-Regulation: Attention</a:t>
            </a:r>
            <a:endParaRPr/>
          </a:p>
        </p:txBody>
      </p:sp>
      <p:sp>
        <p:nvSpPr>
          <p:cNvPr id="211" name="Google Shape;211;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of self-regulation is where you direct your attention.  What do you pay attention do and what do you miss?  Don’t spend all your time attending to the negative. (Humans have a hard-wired negative bias in attention.)  </a:t>
            </a:r>
            <a:endParaRPr/>
          </a:p>
          <a:p>
            <a:pPr marL="0" lvl="0" indent="0" algn="l" rtl="0">
              <a:spcBef>
                <a:spcPts val="1600"/>
              </a:spcBef>
              <a:spcAft>
                <a:spcPts val="0"/>
              </a:spcAft>
              <a:buNone/>
            </a:pPr>
            <a:r>
              <a:rPr lang="en" i="1"/>
              <a:t>PAY ATTENTION TO WHAT YOU WANT MORE OF (opportunity, success, etc…)</a:t>
            </a:r>
            <a:endParaRPr/>
          </a:p>
          <a:p>
            <a:pPr marL="0" lvl="0" indent="0" algn="l" rtl="0">
              <a:spcBef>
                <a:spcPts val="1600"/>
              </a:spcBef>
              <a:spcAft>
                <a:spcPts val="0"/>
              </a:spcAft>
              <a:buNone/>
            </a:pPr>
            <a:r>
              <a:rPr lang="en"/>
              <a:t>There is no such thing as magical thinking but….</a:t>
            </a:r>
            <a:endParaRPr/>
          </a:p>
          <a:p>
            <a:pPr marL="0" lvl="0" indent="0" algn="l" rtl="0">
              <a:spcBef>
                <a:spcPts val="1600"/>
              </a:spcBef>
              <a:spcAft>
                <a:spcPts val="0"/>
              </a:spcAft>
              <a:buNone/>
            </a:pPr>
            <a:r>
              <a:rPr lang="en" sz="3000" b="1" i="1"/>
              <a:t>THINKING IS MAGIC</a:t>
            </a:r>
            <a:endParaRPr sz="3000" b="1" i="1"/>
          </a:p>
          <a:p>
            <a:pPr marL="0" lvl="0" indent="0" algn="l"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Motivation</a:t>
            </a:r>
            <a:endParaRPr/>
          </a:p>
        </p:txBody>
      </p:sp>
      <p:sp>
        <p:nvSpPr>
          <p:cNvPr id="217" name="Google Shape;217;p3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Facts about Motivation:</a:t>
            </a:r>
            <a:endParaRPr/>
          </a:p>
          <a:p>
            <a:pPr marL="457200" lvl="0" indent="-342900" algn="l" rtl="0">
              <a:spcBef>
                <a:spcPts val="1600"/>
              </a:spcBef>
              <a:spcAft>
                <a:spcPts val="0"/>
              </a:spcAft>
              <a:buSzPts val="1800"/>
              <a:buAutoNum type="arabicPeriod"/>
            </a:pPr>
            <a:r>
              <a:rPr lang="en"/>
              <a:t>Intrinsic motivation (success for its own sake) is more powerful and sustainable than extrinsic motivation (getting stuff).</a:t>
            </a:r>
            <a:endParaRPr/>
          </a:p>
          <a:p>
            <a:pPr marL="457200" lvl="0" indent="-342900" algn="l" rtl="0">
              <a:spcBef>
                <a:spcPts val="0"/>
              </a:spcBef>
              <a:spcAft>
                <a:spcPts val="0"/>
              </a:spcAft>
              <a:buSzPts val="1800"/>
              <a:buAutoNum type="arabicPeriod"/>
            </a:pPr>
            <a:r>
              <a:rPr lang="en"/>
              <a:t>Long-term goals are important but short-term targets must be present and achievable in steps.  </a:t>
            </a:r>
            <a:endParaRPr/>
          </a:p>
          <a:p>
            <a:pPr marL="457200" lvl="0" indent="-342900" algn="l" rtl="0">
              <a:spcBef>
                <a:spcPts val="0"/>
              </a:spcBef>
              <a:spcAft>
                <a:spcPts val="0"/>
              </a:spcAft>
              <a:buSzPts val="1800"/>
              <a:buAutoNum type="arabicPeriod"/>
            </a:pPr>
            <a:r>
              <a:rPr lang="en"/>
              <a:t>Motivation does not give people skills they don’t have.</a:t>
            </a:r>
            <a:endParaRPr/>
          </a:p>
          <a:p>
            <a:pPr marL="457200" lvl="0" indent="-342900" algn="l" rtl="0">
              <a:spcBef>
                <a:spcPts val="0"/>
              </a:spcBef>
              <a:spcAft>
                <a:spcPts val="0"/>
              </a:spcAft>
              <a:buSzPts val="1800"/>
              <a:buAutoNum type="arabicPeriod"/>
            </a:pPr>
            <a:r>
              <a:rPr lang="en"/>
              <a:t>Focus on results (People with low motivation are fuzzy about results).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Motivation &amp; Optimism</a:t>
            </a:r>
            <a:endParaRPr/>
          </a:p>
        </p:txBody>
      </p:sp>
      <p:sp>
        <p:nvSpPr>
          <p:cNvPr id="223" name="Google Shape;223;p3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People with high levels of optimism share certain traits including being able to motivate themselves and find ways to accomplish goals and work through tough spots.</a:t>
            </a:r>
            <a:endParaRPr/>
          </a:p>
          <a:p>
            <a:pPr marL="457200" lvl="0" indent="-342900" algn="l" rtl="0">
              <a:spcBef>
                <a:spcPts val="0"/>
              </a:spcBef>
              <a:spcAft>
                <a:spcPts val="0"/>
              </a:spcAft>
              <a:buSzPts val="1800"/>
              <a:buChar char="●"/>
            </a:pPr>
            <a:r>
              <a:rPr lang="en"/>
              <a:t>People’s </a:t>
            </a:r>
            <a:r>
              <a:rPr lang="en" i="1"/>
              <a:t>belief</a:t>
            </a:r>
            <a:r>
              <a:rPr lang="en"/>
              <a:t> in their abilities has a </a:t>
            </a:r>
            <a:r>
              <a:rPr lang="en" b="1"/>
              <a:t>profound </a:t>
            </a:r>
            <a:r>
              <a:rPr lang="en"/>
              <a:t>effect </a:t>
            </a:r>
            <a:r>
              <a:rPr lang="en" u="sng"/>
              <a:t>on</a:t>
            </a:r>
            <a:r>
              <a:rPr lang="en"/>
              <a:t> those abilities.</a:t>
            </a:r>
            <a:endParaRPr/>
          </a:p>
          <a:p>
            <a:pPr marL="457200" lvl="0" indent="-342900" algn="l" rtl="0">
              <a:spcBef>
                <a:spcPts val="0"/>
              </a:spcBef>
              <a:spcAft>
                <a:spcPts val="0"/>
              </a:spcAft>
              <a:buSzPts val="1800"/>
              <a:buChar char="●"/>
            </a:pPr>
            <a:r>
              <a:rPr lang="en"/>
              <a:t>Optimistic people see failure as something that can be corrected and fixed by their own action while pessimistic people see it as outside of their control.</a:t>
            </a:r>
            <a:endParaRPr/>
          </a:p>
          <a:p>
            <a:pPr marL="457200" lvl="0" indent="-342900" algn="l" rtl="0">
              <a:spcBef>
                <a:spcPts val="0"/>
              </a:spcBef>
              <a:spcAft>
                <a:spcPts val="0"/>
              </a:spcAft>
              <a:buSzPts val="1800"/>
              <a:buChar char="●"/>
            </a:pPr>
            <a:r>
              <a:rPr lang="en"/>
              <a:t>Seligman (1987) found that salesmen who scored high on measures of optimism sold </a:t>
            </a:r>
            <a:r>
              <a:rPr lang="en" b="1"/>
              <a:t>37% more</a:t>
            </a:r>
            <a:r>
              <a:rPr lang="en"/>
              <a:t> in their first two years and quit at half the rate of pessimists.  </a:t>
            </a: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Empathy</a:t>
            </a:r>
            <a:endParaRPr/>
          </a:p>
        </p:txBody>
      </p:sp>
      <p:sp>
        <p:nvSpPr>
          <p:cNvPr id="229" name="Google Shape;229;p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Empathy involves understanding and relating to people from their own point of view and involves a concordant emotional response.  </a:t>
            </a:r>
            <a:endParaRPr/>
          </a:p>
          <a:p>
            <a:pPr marL="0" lvl="0" indent="0" algn="l" rtl="0">
              <a:spcBef>
                <a:spcPts val="1600"/>
              </a:spcBef>
              <a:spcAft>
                <a:spcPts val="0"/>
              </a:spcAft>
              <a:buNone/>
            </a:pPr>
            <a:r>
              <a:rPr lang="en">
                <a:solidFill>
                  <a:srgbClr val="222222"/>
                </a:solidFill>
                <a:highlight>
                  <a:srgbClr val="FFFFFF"/>
                </a:highlight>
                <a:latin typeface="Arial"/>
                <a:ea typeface="Arial"/>
                <a:cs typeface="Arial"/>
                <a:sym typeface="Arial"/>
              </a:rPr>
              <a:t>In studies by the Management Research Group, empathy was found to be the strongest predictor of ethical leadership behavior out of 22 competencies in its management model, and empathy was </a:t>
            </a:r>
            <a:r>
              <a:rPr lang="en" b="1">
                <a:solidFill>
                  <a:srgbClr val="222222"/>
                </a:solidFill>
                <a:highlight>
                  <a:srgbClr val="FFFFFF"/>
                </a:highlight>
                <a:latin typeface="Arial"/>
                <a:ea typeface="Arial"/>
                <a:cs typeface="Arial"/>
                <a:sym typeface="Arial"/>
              </a:rPr>
              <a:t>one of the three strongest predictors of senior executive effectiveness.</a:t>
            </a:r>
            <a:endParaRPr b="1">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r>
              <a:rPr lang="en">
                <a:solidFill>
                  <a:srgbClr val="222222"/>
                </a:solidFill>
                <a:highlight>
                  <a:srgbClr val="FFFFFF"/>
                </a:highlight>
                <a:latin typeface="Arial"/>
                <a:ea typeface="Arial"/>
                <a:cs typeface="Arial"/>
                <a:sym typeface="Arial"/>
              </a:rPr>
              <a:t>To Get Better: </a:t>
            </a:r>
            <a:r>
              <a:rPr lang="en" sz="2400" b="1">
                <a:solidFill>
                  <a:srgbClr val="222222"/>
                </a:solidFill>
                <a:highlight>
                  <a:srgbClr val="FFFFFF"/>
                </a:highlight>
                <a:latin typeface="Impact"/>
                <a:ea typeface="Impact"/>
                <a:cs typeface="Impact"/>
                <a:sym typeface="Impact"/>
              </a:rPr>
              <a:t>Practice!</a:t>
            </a:r>
            <a:endParaRPr sz="2400" b="1">
              <a:solidFill>
                <a:srgbClr val="222222"/>
              </a:solidFill>
              <a:highlight>
                <a:srgbClr val="FFFFFF"/>
              </a:highlight>
              <a:latin typeface="Impact"/>
              <a:ea typeface="Impact"/>
              <a:cs typeface="Impact"/>
              <a:sym typeface="Impact"/>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Social Skill</a:t>
            </a:r>
            <a:endParaRPr/>
          </a:p>
        </p:txBody>
      </p:sp>
      <p:sp>
        <p:nvSpPr>
          <p:cNvPr id="235" name="Google Shape;235;p3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Social Skill isn’t one thing, it’s huge number of interrelated abilities.</a:t>
            </a:r>
            <a:endParaRPr/>
          </a:p>
          <a:p>
            <a:pPr marL="457200" lvl="0" indent="-342900" algn="l" rtl="0">
              <a:spcBef>
                <a:spcPts val="0"/>
              </a:spcBef>
              <a:spcAft>
                <a:spcPts val="0"/>
              </a:spcAft>
              <a:buSzPts val="1800"/>
              <a:buAutoNum type="arabicPeriod"/>
            </a:pPr>
            <a:r>
              <a:rPr lang="en"/>
              <a:t>Social skill is more than </a:t>
            </a:r>
            <a:r>
              <a:rPr lang="en" u="sng"/>
              <a:t>friendliness</a:t>
            </a:r>
            <a:r>
              <a:rPr lang="en"/>
              <a:t>.  It is not manipulative or technique- based. It’s not about being popular or liked.</a:t>
            </a:r>
            <a:endParaRPr/>
          </a:p>
          <a:p>
            <a:pPr marL="457200" lvl="0" indent="-342900" algn="l" rtl="0">
              <a:spcBef>
                <a:spcPts val="0"/>
              </a:spcBef>
              <a:spcAft>
                <a:spcPts val="0"/>
              </a:spcAft>
              <a:buSzPts val="1800"/>
              <a:buAutoNum type="arabicPeriod"/>
            </a:pPr>
            <a:r>
              <a:rPr lang="en"/>
              <a:t>Poor interpersonal skills lead to underperformance as an executive.   Executives whose interpersonal skill scores were low scored badly on </a:t>
            </a:r>
            <a:r>
              <a:rPr lang="en" i="1" u="sng"/>
              <a:t>every single dimension of performance.   </a:t>
            </a:r>
            <a:endParaRPr i="1" u="sng"/>
          </a:p>
          <a:p>
            <a:pPr marL="457200" lvl="0" indent="-342900" algn="l" rtl="0">
              <a:spcBef>
                <a:spcPts val="0"/>
              </a:spcBef>
              <a:spcAft>
                <a:spcPts val="0"/>
              </a:spcAft>
              <a:buSzPts val="1800"/>
              <a:buAutoNum type="arabicPeriod"/>
            </a:pPr>
            <a:r>
              <a:rPr lang="en"/>
              <a:t>Traits such as arrogance, over-directness, impatience, stubbornness </a:t>
            </a:r>
            <a:r>
              <a:rPr lang="en" u="sng"/>
              <a:t>directly correlate</a:t>
            </a:r>
            <a:r>
              <a:rPr lang="en"/>
              <a:t> with lower financial results in organizations (and many other dimensions of executive performance).</a:t>
            </a:r>
            <a:endParaRPr/>
          </a:p>
          <a:p>
            <a:pPr marL="457200" lvl="0" indent="0" algn="l" rtl="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247400" y="4019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Skill: Agreeableness</a:t>
            </a:r>
            <a:endParaRPr/>
          </a:p>
        </p:txBody>
      </p:sp>
      <p:sp>
        <p:nvSpPr>
          <p:cNvPr id="241" name="Google Shape;241;p3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Agreeableness is one of the big factors in human social judgement and consists of several dimensions:</a:t>
            </a:r>
            <a:endParaRPr/>
          </a:p>
          <a:p>
            <a:pPr marL="457200" lvl="0" indent="-342900" algn="l" rtl="0">
              <a:spcBef>
                <a:spcPts val="1600"/>
              </a:spcBef>
              <a:spcAft>
                <a:spcPts val="0"/>
              </a:spcAft>
              <a:buSzPts val="1800"/>
              <a:buAutoNum type="arabicPeriod"/>
            </a:pPr>
            <a:r>
              <a:rPr lang="en"/>
              <a:t>Trust</a:t>
            </a:r>
            <a:endParaRPr/>
          </a:p>
          <a:p>
            <a:pPr marL="457200" lvl="0" indent="-342900" algn="l" rtl="0">
              <a:spcBef>
                <a:spcPts val="0"/>
              </a:spcBef>
              <a:spcAft>
                <a:spcPts val="0"/>
              </a:spcAft>
              <a:buSzPts val="1800"/>
              <a:buAutoNum type="arabicPeriod"/>
            </a:pPr>
            <a:r>
              <a:rPr lang="en"/>
              <a:t>Straight-Forwardness (speaking honestly &amp; transparently)</a:t>
            </a:r>
            <a:endParaRPr/>
          </a:p>
          <a:p>
            <a:pPr marL="457200" lvl="0" indent="-342900" algn="l" rtl="0">
              <a:spcBef>
                <a:spcPts val="0"/>
              </a:spcBef>
              <a:spcAft>
                <a:spcPts val="0"/>
              </a:spcAft>
              <a:buSzPts val="1800"/>
              <a:buAutoNum type="arabicPeriod"/>
            </a:pPr>
            <a:r>
              <a:rPr lang="en"/>
              <a:t>Altruism (Good intentions, selflessness, generosity, consideration)</a:t>
            </a:r>
            <a:endParaRPr/>
          </a:p>
          <a:p>
            <a:pPr marL="457200" lvl="0" indent="-342900" algn="l" rtl="0">
              <a:spcBef>
                <a:spcPts val="0"/>
              </a:spcBef>
              <a:spcAft>
                <a:spcPts val="0"/>
              </a:spcAft>
              <a:buSzPts val="1800"/>
              <a:buAutoNum type="arabicPeriod"/>
            </a:pPr>
            <a:r>
              <a:rPr lang="en"/>
              <a:t>Compliance (Preference for cooperation over conflict)</a:t>
            </a:r>
            <a:endParaRPr/>
          </a:p>
          <a:p>
            <a:pPr marL="457200" lvl="0" indent="-342900" algn="l" rtl="0">
              <a:spcBef>
                <a:spcPts val="0"/>
              </a:spcBef>
              <a:spcAft>
                <a:spcPts val="0"/>
              </a:spcAft>
              <a:buSzPts val="1800"/>
              <a:buAutoNum type="arabicPeriod"/>
            </a:pPr>
            <a:r>
              <a:rPr lang="en"/>
              <a:t>Modesty </a:t>
            </a:r>
            <a:endParaRPr/>
          </a:p>
          <a:p>
            <a:pPr marL="457200" lvl="0" indent="-342900" algn="l" rtl="0">
              <a:spcBef>
                <a:spcPts val="0"/>
              </a:spcBef>
              <a:spcAft>
                <a:spcPts val="0"/>
              </a:spcAft>
              <a:buSzPts val="1800"/>
              <a:buAutoNum type="arabicPeriod"/>
            </a:pPr>
            <a:r>
              <a:rPr lang="en"/>
              <a:t>Sympathy (Emotion is considered in decision-making)</a:t>
            </a:r>
            <a:endParaRPr/>
          </a:p>
          <a:p>
            <a:pPr marL="0" lvl="0" indent="0" algn="l" rtl="0">
              <a:spcBef>
                <a:spcPts val="1600"/>
              </a:spcBef>
              <a:spcAft>
                <a:spcPts val="1600"/>
              </a:spcAft>
              <a:buNone/>
            </a:pPr>
            <a:r>
              <a:rPr lang="en" u="sng"/>
              <a:t>Summation</a:t>
            </a:r>
            <a:r>
              <a:rPr lang="en"/>
              <a:t>: Other people will like you if you are good to them.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Skill: Charisma</a:t>
            </a:r>
            <a:endParaRPr/>
          </a:p>
        </p:txBody>
      </p:sp>
      <p:sp>
        <p:nvSpPr>
          <p:cNvPr id="247" name="Google Shape;247;p3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Charisma is your social “magnetism” - How much people like and respect you.  According to Oliva Foxbane - (</a:t>
            </a:r>
            <a:r>
              <a:rPr lang="en" i="1"/>
              <a:t>The Myth Of Charisma)</a:t>
            </a:r>
            <a:r>
              <a:rPr lang="en"/>
              <a:t> this consists of</a:t>
            </a:r>
            <a:endParaRPr/>
          </a:p>
          <a:p>
            <a:pPr marL="457200" lvl="0" indent="-342900" algn="l" rtl="0">
              <a:spcBef>
                <a:spcPts val="1600"/>
              </a:spcBef>
              <a:spcAft>
                <a:spcPts val="0"/>
              </a:spcAft>
              <a:buSzPts val="1800"/>
              <a:buAutoNum type="arabicPeriod"/>
            </a:pPr>
            <a:r>
              <a:rPr lang="en"/>
              <a:t>Presence - Being present centered</a:t>
            </a:r>
            <a:endParaRPr/>
          </a:p>
          <a:p>
            <a:pPr marL="457200" lvl="0" indent="-342900" algn="l" rtl="0">
              <a:spcBef>
                <a:spcPts val="0"/>
              </a:spcBef>
              <a:spcAft>
                <a:spcPts val="0"/>
              </a:spcAft>
              <a:buSzPts val="1800"/>
              <a:buAutoNum type="arabicPeriod"/>
            </a:pPr>
            <a:r>
              <a:rPr lang="en"/>
              <a:t>Power - Being able to affect the world around you and get things done.</a:t>
            </a:r>
            <a:endParaRPr/>
          </a:p>
          <a:p>
            <a:pPr marL="457200" lvl="0" indent="-342900" algn="l" rtl="0">
              <a:spcBef>
                <a:spcPts val="0"/>
              </a:spcBef>
              <a:spcAft>
                <a:spcPts val="0"/>
              </a:spcAft>
              <a:buSzPts val="1800"/>
              <a:buAutoNum type="arabicPeriod"/>
            </a:pPr>
            <a:r>
              <a:rPr lang="en"/>
              <a:t>Warmth - Your intentions, actively conveyed</a:t>
            </a:r>
            <a:endParaRPr/>
          </a:p>
          <a:p>
            <a:pPr marL="0" lvl="0" indent="0" algn="l" rtl="0">
              <a:spcBef>
                <a:spcPts val="1600"/>
              </a:spcBef>
              <a:spcAft>
                <a:spcPts val="0"/>
              </a:spcAft>
              <a:buNone/>
            </a:pPr>
            <a:r>
              <a:rPr lang="en"/>
              <a:t>These must be harmoniously intertwined</a:t>
            </a:r>
            <a:endParaRPr/>
          </a:p>
          <a:p>
            <a:pPr marL="0" lvl="0" indent="0" algn="l" rtl="0">
              <a:spcBef>
                <a:spcPts val="1600"/>
              </a:spcBef>
              <a:spcAft>
                <a:spcPts val="0"/>
              </a:spcAft>
              <a:buNone/>
            </a:pPr>
            <a:r>
              <a:rPr lang="en"/>
              <a:t>Charisma can be learned - it is not fixed.</a:t>
            </a:r>
            <a:endParaRPr/>
          </a:p>
          <a:p>
            <a:pPr marL="0" lvl="0" indent="0" algn="l" rtl="0">
              <a:spcBef>
                <a:spcPts val="1600"/>
              </a:spcBef>
              <a:spcAft>
                <a:spcPts val="0"/>
              </a:spcAft>
              <a:buNone/>
            </a:pPr>
            <a:r>
              <a:rPr lang="en"/>
              <a:t>Practice these!!!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Skill: Warmth</a:t>
            </a:r>
            <a:endParaRPr/>
          </a:p>
        </p:txBody>
      </p:sp>
      <p:sp>
        <p:nvSpPr>
          <p:cNvPr id="253" name="Google Shape;253;p4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construct of </a:t>
            </a:r>
            <a:r>
              <a:rPr lang="en" i="1"/>
              <a:t>Warmth</a:t>
            </a:r>
            <a:r>
              <a:rPr lang="en"/>
              <a:t> is not about being soft or cuddly</a:t>
            </a:r>
            <a:endParaRPr/>
          </a:p>
          <a:p>
            <a:pPr marL="0" lvl="0" indent="0" algn="l" rtl="0">
              <a:spcBef>
                <a:spcPts val="1600"/>
              </a:spcBef>
              <a:spcAft>
                <a:spcPts val="0"/>
              </a:spcAft>
              <a:buNone/>
            </a:pPr>
            <a:r>
              <a:rPr lang="en"/>
              <a:t>Warmth accounts for __________% of initial social Judgement.</a:t>
            </a:r>
            <a:endParaRPr/>
          </a:p>
          <a:p>
            <a:pPr marL="0" lvl="0" indent="0" algn="l" rtl="0">
              <a:spcBef>
                <a:spcPts val="1600"/>
              </a:spcBef>
              <a:spcAft>
                <a:spcPts val="0"/>
              </a:spcAft>
              <a:buNone/>
            </a:pPr>
            <a:r>
              <a:rPr lang="en"/>
              <a:t>Warmth is very hard to fake.</a:t>
            </a:r>
            <a:endParaRPr/>
          </a:p>
          <a:p>
            <a:pPr marL="0" lvl="0" indent="0" algn="l" rtl="0">
              <a:spcBef>
                <a:spcPts val="1600"/>
              </a:spcBef>
              <a:spcAft>
                <a:spcPts val="1600"/>
              </a:spcAft>
              <a:buNone/>
            </a:pPr>
            <a:r>
              <a:rPr lang="en"/>
              <a:t>The number one indicator of warmth is ________________________.</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Flow Science</a:t>
            </a:r>
            <a:endParaRPr/>
          </a:p>
        </p:txBody>
      </p:sp>
      <p:sp>
        <p:nvSpPr>
          <p:cNvPr id="259" name="Google Shape;259;p4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term </a:t>
            </a:r>
            <a:r>
              <a:rPr lang="en" i="1"/>
              <a:t>Flow</a:t>
            </a:r>
            <a:r>
              <a:rPr lang="en"/>
              <a:t> (M. Csikszentmihalyi) describes a state of high performance.  It is the “ultimate harvesting of emotions” in service of performance.  It involves full engagement in the task at hand.</a:t>
            </a:r>
            <a:endParaRPr/>
          </a:p>
          <a:p>
            <a:pPr marL="0" lvl="0" indent="0" algn="l" rtl="0">
              <a:spcBef>
                <a:spcPts val="1600"/>
              </a:spcBef>
              <a:spcAft>
                <a:spcPts val="0"/>
              </a:spcAft>
              <a:buNone/>
            </a:pPr>
            <a:r>
              <a:rPr lang="en"/>
              <a:t>Entering </a:t>
            </a:r>
            <a:r>
              <a:rPr lang="en" i="1"/>
              <a:t>flow</a:t>
            </a:r>
            <a:r>
              <a:rPr lang="en"/>
              <a:t> requires either:</a:t>
            </a:r>
            <a:endParaRPr/>
          </a:p>
          <a:p>
            <a:pPr marL="457200" lvl="0" indent="-342900" algn="l" rtl="0">
              <a:spcBef>
                <a:spcPts val="1600"/>
              </a:spcBef>
              <a:spcAft>
                <a:spcPts val="0"/>
              </a:spcAft>
              <a:buSzPts val="1800"/>
              <a:buAutoNum type="arabicPeriod"/>
            </a:pPr>
            <a:r>
              <a:rPr lang="en"/>
              <a:t>“A sharp attendance to the task at hand in a highly concentrated state.  Once this focus takes hold it it takes on a life of its own where the self is forgotten and the task becomes effortless.”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Resistance to EI Concepts</a:t>
            </a:r>
            <a:endParaRPr/>
          </a:p>
        </p:txBody>
      </p:sp>
      <p:sp>
        <p:nvSpPr>
          <p:cNvPr id="99" name="Google Shape;99;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Emotional Intelligence is something people should think about at home, not work.  And certainly not in a high level business environment.</a:t>
            </a:r>
            <a:endParaRPr/>
          </a:p>
          <a:p>
            <a:pPr marL="457200" lvl="0" indent="-342900" algn="l" rtl="0">
              <a:spcBef>
                <a:spcPts val="0"/>
              </a:spcBef>
              <a:spcAft>
                <a:spcPts val="0"/>
              </a:spcAft>
              <a:buSzPts val="1800"/>
              <a:buChar char="●"/>
            </a:pPr>
            <a:r>
              <a:rPr lang="en"/>
              <a:t>Emotional Intelligence is for people who “have issues” or are weak.</a:t>
            </a:r>
            <a:endParaRPr/>
          </a:p>
          <a:p>
            <a:pPr marL="457200" lvl="0" indent="-342900" algn="l" rtl="0">
              <a:spcBef>
                <a:spcPts val="0"/>
              </a:spcBef>
              <a:spcAft>
                <a:spcPts val="0"/>
              </a:spcAft>
              <a:buSzPts val="1800"/>
              <a:buChar char="●"/>
            </a:pPr>
            <a:r>
              <a:rPr lang="en"/>
              <a:t>Emotional Intelligence is too soft / for whiny people</a:t>
            </a:r>
            <a:endParaRPr/>
          </a:p>
          <a:p>
            <a:pPr marL="457200" lvl="0" indent="-342900" algn="l" rtl="0">
              <a:spcBef>
                <a:spcPts val="0"/>
              </a:spcBef>
              <a:spcAft>
                <a:spcPts val="0"/>
              </a:spcAft>
              <a:buSzPts val="1800"/>
              <a:buChar char="●"/>
            </a:pPr>
            <a:r>
              <a:rPr lang="en"/>
              <a:t>Emotional intelligence is about “weird stuff” like yoga, essential oils, mindfulness (etc…)</a:t>
            </a:r>
            <a:endParaRPr/>
          </a:p>
          <a:p>
            <a:pPr marL="457200" lvl="0" indent="-342900" algn="l" rtl="0">
              <a:spcBef>
                <a:spcPts val="0"/>
              </a:spcBef>
              <a:spcAft>
                <a:spcPts val="0"/>
              </a:spcAft>
              <a:buSzPts val="1800"/>
              <a:buChar char="●"/>
            </a:pPr>
            <a:r>
              <a:rPr lang="en" b="1"/>
              <a:t>IF YOU THINK EI IS WHIMPY - WATCH HOW TOP PERFORMERS IN ATHLETICS AND BUSINESS TRAIN IN EI</a:t>
            </a:r>
            <a:endParaRPr b="1"/>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Flow </a:t>
            </a:r>
            <a:endParaRPr/>
          </a:p>
        </p:txBody>
      </p:sp>
      <p:sp>
        <p:nvSpPr>
          <p:cNvPr id="265" name="Google Shape;265;p42"/>
          <p:cNvSpPr txBox="1">
            <a:spLocks noGrp="1"/>
          </p:cNvSpPr>
          <p:nvPr>
            <p:ph type="body" idx="4294967295"/>
          </p:nvPr>
        </p:nvSpPr>
        <p:spPr>
          <a:xfrm>
            <a:off x="311700" y="1194950"/>
            <a:ext cx="49497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A second way to enter flow is to perform tasks where the demands are high and require higher concentration but within your skill level.  The person experiences “spontaneous pleasure, grace and effectiveness.”  This type of flow occurs at the edge of ability where skills are well-rehearsed.</a:t>
            </a:r>
            <a:endParaRPr/>
          </a:p>
          <a:p>
            <a:pPr marL="0" lvl="0" indent="0" algn="l" rtl="0">
              <a:spcBef>
                <a:spcPts val="1600"/>
              </a:spcBef>
              <a:spcAft>
                <a:spcPts val="0"/>
              </a:spcAft>
              <a:buNone/>
            </a:pPr>
            <a:r>
              <a:rPr lang="en"/>
              <a:t>This can be a mental </a:t>
            </a:r>
            <a:r>
              <a:rPr lang="en" b="1"/>
              <a:t>or</a:t>
            </a:r>
            <a:r>
              <a:rPr lang="en"/>
              <a:t> physical task</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66" name="Google Shape;266;p42"/>
          <p:cNvPicPr preferRelativeResize="0"/>
          <p:nvPr/>
        </p:nvPicPr>
        <p:blipFill>
          <a:blip r:embed="rId3">
            <a:alphaModFix/>
          </a:blip>
          <a:stretch>
            <a:fillRect/>
          </a:stretch>
        </p:blipFill>
        <p:spPr>
          <a:xfrm>
            <a:off x="5261375" y="1017800"/>
            <a:ext cx="3746276" cy="3746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Yerkes-Dodson Law	</a:t>
            </a:r>
            <a:endParaRPr/>
          </a:p>
        </p:txBody>
      </p:sp>
      <p:sp>
        <p:nvSpPr>
          <p:cNvPr id="272" name="Google Shape;272;p43"/>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Describes the empirical relationships between </a:t>
            </a:r>
            <a:r>
              <a:rPr lang="en" b="1"/>
              <a:t>pressure</a:t>
            </a:r>
            <a:r>
              <a:rPr lang="en"/>
              <a:t> and </a:t>
            </a:r>
            <a:r>
              <a:rPr lang="en" b="1"/>
              <a:t>performance</a:t>
            </a:r>
            <a:r>
              <a:rPr lang="en"/>
              <a:t> : an ideal state exists for each task.  Performance increases with psychological and mental arousal but only up to a point (at which it deteriorates)</a:t>
            </a:r>
            <a:endParaRPr/>
          </a:p>
          <a:p>
            <a:pPr marL="0" lvl="0" indent="0" algn="l" rtl="0">
              <a:spcBef>
                <a:spcPts val="1600"/>
              </a:spcBef>
              <a:spcAft>
                <a:spcPts val="1600"/>
              </a:spcAft>
              <a:buNone/>
            </a:pPr>
            <a:r>
              <a:rPr lang="en"/>
              <a:t>Training, over-learning tasks, resilience and self-regulation will decrease anxiety and increase performance.</a:t>
            </a:r>
            <a:endParaRPr/>
          </a:p>
        </p:txBody>
      </p:sp>
      <p:sp>
        <p:nvSpPr>
          <p:cNvPr id="273" name="Google Shape;273;p43"/>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4" name="Google Shape;274;p43"/>
          <p:cNvPicPr preferRelativeResize="0"/>
          <p:nvPr/>
        </p:nvPicPr>
        <p:blipFill>
          <a:blip r:embed="rId3">
            <a:alphaModFix/>
          </a:blip>
          <a:stretch>
            <a:fillRect/>
          </a:stretch>
        </p:blipFill>
        <p:spPr>
          <a:xfrm>
            <a:off x="4311600" y="1229975"/>
            <a:ext cx="4583875" cy="31507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Training Organizations &amp; Teams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Training in Emotional Intelligence</a:t>
            </a:r>
            <a:endParaRPr/>
          </a:p>
        </p:txBody>
      </p:sp>
      <p:sp>
        <p:nvSpPr>
          <p:cNvPr id="285" name="Google Shape;285;p4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Neo-Cortical Learning: </a:t>
            </a:r>
            <a:r>
              <a:rPr lang="en"/>
              <a:t>Your neo-cortex is the thinking part of your brain.  It is responsible for (among other things) learning through language and thought.  Like you are doing right now.  This is how schools function</a:t>
            </a:r>
            <a:endParaRPr/>
          </a:p>
          <a:p>
            <a:pPr marL="0" lvl="0" indent="0" algn="l" rtl="0">
              <a:spcBef>
                <a:spcPts val="1600"/>
              </a:spcBef>
              <a:spcAft>
                <a:spcPts val="0"/>
              </a:spcAft>
              <a:buNone/>
            </a:pPr>
            <a:r>
              <a:rPr lang="en" b="1"/>
              <a:t>Limbic System Learning: </a:t>
            </a:r>
            <a:r>
              <a:rPr lang="en"/>
              <a:t>The limbic system is responsible for emotions, behavior and motivation.  </a:t>
            </a:r>
            <a:r>
              <a:rPr lang="en" i="1"/>
              <a:t>It learns differently.</a:t>
            </a:r>
            <a:r>
              <a:rPr lang="en"/>
              <a:t>  The limbic system learns through </a:t>
            </a:r>
            <a:r>
              <a:rPr lang="en" u="sng"/>
              <a:t>repetition</a:t>
            </a:r>
            <a:r>
              <a:rPr lang="en"/>
              <a:t>, </a:t>
            </a:r>
            <a:r>
              <a:rPr lang="en" u="sng"/>
              <a:t>feedback</a:t>
            </a:r>
            <a:r>
              <a:rPr lang="en"/>
              <a:t> and </a:t>
            </a:r>
            <a:r>
              <a:rPr lang="en" u="sng"/>
              <a:t>motivation</a:t>
            </a:r>
            <a:r>
              <a:rPr lang="en"/>
              <a:t>.   If you want to improve Emotional Intelligence you can’t just read about it you have to go </a:t>
            </a:r>
            <a:r>
              <a:rPr lang="en" b="1"/>
              <a:t>DO </a:t>
            </a:r>
            <a:r>
              <a:rPr lang="en"/>
              <a:t>it repeatedly.</a:t>
            </a:r>
            <a:endParaRPr/>
          </a:p>
          <a:p>
            <a:pPr marL="0" lvl="0" indent="0" algn="l" rtl="0">
              <a:spcBef>
                <a:spcPts val="160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Training Everyone</a:t>
            </a:r>
            <a:endParaRPr/>
          </a:p>
        </p:txBody>
      </p:sp>
      <p:sp>
        <p:nvSpPr>
          <p:cNvPr id="291" name="Google Shape;291;p4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Everyone in your organization benefits from speaking the common language of emotional intelligence in order to improve organizational culture and decision-quality from sales floor staff to receptionists to top leadership.</a:t>
            </a:r>
            <a:endParaRPr/>
          </a:p>
          <a:p>
            <a:pPr marL="0" lvl="0" indent="0" algn="l" rtl="0">
              <a:spcBef>
                <a:spcPts val="1600"/>
              </a:spcBef>
              <a:spcAft>
                <a:spcPts val="1600"/>
              </a:spcAft>
              <a:buNone/>
            </a:pPr>
            <a:r>
              <a:rPr lang="en"/>
              <a:t>It requires emotional intelligence to be able to have a resilient and adaptive response to problematic situations.  It starts with organizational leaders as leaders have the biggest impact.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Training EI</a:t>
            </a:r>
            <a:endParaRPr/>
          </a:p>
        </p:txBody>
      </p:sp>
      <p:sp>
        <p:nvSpPr>
          <p:cNvPr id="297" name="Google Shape;297;p4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Don’t rely on a single didactic sit and get.  Use trainings as a primer for  your staff and use them to create a common language</a:t>
            </a:r>
            <a:endParaRPr/>
          </a:p>
          <a:p>
            <a:pPr marL="457200" lvl="0" indent="-342900" algn="l" rtl="0">
              <a:spcBef>
                <a:spcPts val="0"/>
              </a:spcBef>
              <a:spcAft>
                <a:spcPts val="0"/>
              </a:spcAft>
              <a:buSzPts val="1800"/>
              <a:buAutoNum type="arabicPeriod"/>
            </a:pPr>
            <a:r>
              <a:rPr lang="en"/>
              <a:t>Integrate aspects of EI into your daily operations, language and supervision with employees.  Repetition and practice.</a:t>
            </a:r>
            <a:endParaRPr/>
          </a:p>
          <a:p>
            <a:pPr marL="457200" lvl="0" indent="-342900" algn="l" rtl="0">
              <a:spcBef>
                <a:spcPts val="0"/>
              </a:spcBef>
              <a:spcAft>
                <a:spcPts val="0"/>
              </a:spcAft>
              <a:buSzPts val="1800"/>
              <a:buAutoNum type="arabicPeriod"/>
            </a:pPr>
            <a:r>
              <a:rPr lang="en"/>
              <a:t>Managers have to know and model what they want employees to use.</a:t>
            </a:r>
            <a:endParaRPr/>
          </a:p>
          <a:p>
            <a:pPr marL="457200" lvl="0" indent="-342900" algn="l" rtl="0">
              <a:spcBef>
                <a:spcPts val="0"/>
              </a:spcBef>
              <a:spcAft>
                <a:spcPts val="0"/>
              </a:spcAft>
              <a:buSzPts val="1800"/>
              <a:buAutoNum type="arabicPeriod"/>
            </a:pPr>
            <a:r>
              <a:rPr lang="en"/>
              <a:t>80% of employees (and especially younger ones) consider emotional intelligence important to their professional growth.</a:t>
            </a:r>
            <a:endParaRPr/>
          </a:p>
          <a:p>
            <a:pPr marL="457200" lvl="0" indent="-342900" algn="l" rtl="0">
              <a:spcBef>
                <a:spcPts val="0"/>
              </a:spcBef>
              <a:spcAft>
                <a:spcPts val="0"/>
              </a:spcAft>
              <a:buSzPts val="1800"/>
              <a:buAutoNum type="arabicPeriod"/>
            </a:pPr>
            <a:r>
              <a:rPr lang="en"/>
              <a:t>Be patient, this is a long process: getting frustrated with the team will not work.</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p:txBody>
      </p:sp>
      <p:sp>
        <p:nvSpPr>
          <p:cNvPr id="303" name="Google Shape;303;p4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Will Henson Psy.D.</a:t>
            </a:r>
            <a:endParaRPr/>
          </a:p>
          <a:p>
            <a:pPr marL="0" lvl="0" indent="0" algn="l" rtl="0">
              <a:spcBef>
                <a:spcPts val="1600"/>
              </a:spcBef>
              <a:spcAft>
                <a:spcPts val="0"/>
              </a:spcAft>
              <a:buNone/>
            </a:pPr>
            <a:r>
              <a:rPr lang="en"/>
              <a:t>Licensed Clinical Psychologist</a:t>
            </a:r>
            <a:endParaRPr/>
          </a:p>
          <a:p>
            <a:pPr marL="0" lvl="0" indent="0" algn="l" rtl="0">
              <a:spcBef>
                <a:spcPts val="1600"/>
              </a:spcBef>
              <a:spcAft>
                <a:spcPts val="0"/>
              </a:spcAft>
              <a:buNone/>
            </a:pPr>
            <a:r>
              <a:rPr lang="en" u="sng">
                <a:solidFill>
                  <a:schemeClr val="hlink"/>
                </a:solidFill>
                <a:hlinkClick r:id="rId3"/>
              </a:rPr>
              <a:t>willhenson@drhenson.org</a:t>
            </a:r>
            <a:endParaRPr/>
          </a:p>
          <a:p>
            <a:pPr marL="0" lvl="0" indent="0" algn="l" rtl="0">
              <a:spcBef>
                <a:spcPts val="1600"/>
              </a:spcBef>
              <a:spcAft>
                <a:spcPts val="1600"/>
              </a:spcAft>
              <a:buNone/>
            </a:pPr>
            <a:r>
              <a:rPr lang="en"/>
              <a:t>503-704-2645</a:t>
            </a:r>
            <a:endParaRPr/>
          </a:p>
        </p:txBody>
      </p:sp>
      <p:pic>
        <p:nvPicPr>
          <p:cNvPr id="304" name="Google Shape;304;p48"/>
          <p:cNvPicPr preferRelativeResize="0"/>
          <p:nvPr/>
        </p:nvPicPr>
        <p:blipFill>
          <a:blip r:embed="rId4">
            <a:alphaModFix/>
          </a:blip>
          <a:stretch>
            <a:fillRect/>
          </a:stretch>
        </p:blipFill>
        <p:spPr>
          <a:xfrm>
            <a:off x="390450" y="3649800"/>
            <a:ext cx="1877901" cy="1048325"/>
          </a:xfrm>
          <a:prstGeom prst="rect">
            <a:avLst/>
          </a:prstGeom>
          <a:noFill/>
          <a:ln>
            <a:noFill/>
          </a:ln>
        </p:spPr>
      </p:pic>
      <p:pic>
        <p:nvPicPr>
          <p:cNvPr id="305" name="Google Shape;305;p48"/>
          <p:cNvPicPr preferRelativeResize="0"/>
          <p:nvPr/>
        </p:nvPicPr>
        <p:blipFill>
          <a:blip r:embed="rId5">
            <a:alphaModFix/>
          </a:blip>
          <a:stretch>
            <a:fillRect/>
          </a:stretch>
        </p:blipFill>
        <p:spPr>
          <a:xfrm>
            <a:off x="2335150" y="3649800"/>
            <a:ext cx="3690350" cy="92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Real Deal on EI </a:t>
            </a:r>
            <a:endParaRPr/>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the top echelons of business EI is more important than IQ, technical skill, or any other factor</a:t>
            </a:r>
            <a:endParaRPr/>
          </a:p>
          <a:p>
            <a:pPr marL="457200" lvl="0" indent="-342900" algn="l" rtl="0">
              <a:spcBef>
                <a:spcPts val="0"/>
              </a:spcBef>
              <a:spcAft>
                <a:spcPts val="0"/>
              </a:spcAft>
              <a:buSzPts val="1800"/>
              <a:buChar char="●"/>
            </a:pPr>
            <a:r>
              <a:rPr lang="en"/>
              <a:t>EI is </a:t>
            </a:r>
            <a:r>
              <a:rPr lang="en" i="1"/>
              <a:t>twice </a:t>
            </a:r>
            <a:r>
              <a:rPr lang="en"/>
              <a:t>as important as technical skill</a:t>
            </a:r>
            <a:endParaRPr/>
          </a:p>
          <a:p>
            <a:pPr marL="457200" lvl="0" indent="-342900" algn="l" rtl="0">
              <a:spcBef>
                <a:spcPts val="0"/>
              </a:spcBef>
              <a:spcAft>
                <a:spcPts val="0"/>
              </a:spcAft>
              <a:buSzPts val="1800"/>
              <a:buChar char="●"/>
            </a:pPr>
            <a:r>
              <a:rPr lang="en"/>
              <a:t>EI separates the top performers in yearly profit by 20%</a:t>
            </a:r>
            <a:endParaRPr/>
          </a:p>
          <a:p>
            <a:pPr marL="457200" lvl="0" indent="-342900" algn="l" rtl="0">
              <a:spcBef>
                <a:spcPts val="0"/>
              </a:spcBef>
              <a:spcAft>
                <a:spcPts val="0"/>
              </a:spcAft>
              <a:buSzPts val="1800"/>
              <a:buChar char="●"/>
            </a:pPr>
            <a:r>
              <a:rPr lang="en"/>
              <a:t>EI accounts for 90% of the performance differences among senior leadership in companies.</a:t>
            </a:r>
            <a:endParaRPr/>
          </a:p>
          <a:p>
            <a:pPr marL="457200" lvl="0" indent="-342900" algn="l" rtl="0">
              <a:spcBef>
                <a:spcPts val="0"/>
              </a:spcBef>
              <a:spcAft>
                <a:spcPts val="0"/>
              </a:spcAft>
              <a:buSzPts val="1800"/>
              <a:buChar char="●"/>
            </a:pPr>
            <a:r>
              <a:rPr lang="en"/>
              <a:t>EI leaders create climates that foster good business</a:t>
            </a:r>
            <a:endParaRPr/>
          </a:p>
          <a:p>
            <a:pPr marL="457200" lvl="0" indent="-342900" algn="l" rtl="0">
              <a:spcBef>
                <a:spcPts val="0"/>
              </a:spcBef>
              <a:spcAft>
                <a:spcPts val="0"/>
              </a:spcAft>
              <a:buSzPts val="1800"/>
              <a:buChar char="●"/>
            </a:pPr>
            <a:r>
              <a:rPr lang="en" b="1"/>
              <a:t>EI CAN BE TAUGHT &amp; LEARNED -</a:t>
            </a:r>
            <a:r>
              <a:rPr lang="en"/>
              <a:t> it is not a fixed quality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Core Components of Emotional Intelligence</a:t>
            </a:r>
            <a:endParaRPr/>
          </a:p>
        </p:txBody>
      </p:sp>
      <p:sp>
        <p:nvSpPr>
          <p:cNvPr id="111" name="Google Shape;111;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b="1"/>
              <a:t>Self-Awareness: </a:t>
            </a:r>
            <a:r>
              <a:rPr lang="en"/>
              <a:t>Knowing one’s own strengths and weaknesses, drives, values, emotional states and tendencies.</a:t>
            </a:r>
            <a:endParaRPr/>
          </a:p>
          <a:p>
            <a:pPr marL="457200" lvl="0" indent="-342900" algn="l" rtl="0">
              <a:spcBef>
                <a:spcPts val="0"/>
              </a:spcBef>
              <a:spcAft>
                <a:spcPts val="0"/>
              </a:spcAft>
              <a:buSzPts val="1800"/>
              <a:buAutoNum type="arabicPeriod"/>
            </a:pPr>
            <a:r>
              <a:rPr lang="en" b="1"/>
              <a:t>Self-Regulation: </a:t>
            </a:r>
            <a:r>
              <a:rPr lang="en">
                <a:solidFill>
                  <a:srgbClr val="000000"/>
                </a:solidFill>
              </a:rPr>
              <a:t>Being able to control and redirect thinking, impulses, mood, thought, and attention. This isn’t must about emotion - its about regulating your whole self.</a:t>
            </a:r>
            <a:endParaRPr b="1"/>
          </a:p>
          <a:p>
            <a:pPr marL="457200" lvl="0" indent="-342900" algn="l" rtl="0">
              <a:spcBef>
                <a:spcPts val="0"/>
              </a:spcBef>
              <a:spcAft>
                <a:spcPts val="0"/>
              </a:spcAft>
              <a:buSzPts val="1800"/>
              <a:buAutoNum type="arabicPeriod"/>
            </a:pPr>
            <a:r>
              <a:rPr lang="en" b="1"/>
              <a:t>Motivation: </a:t>
            </a:r>
            <a:r>
              <a:rPr lang="en"/>
              <a:t>Relishing achievement for its own sake, being intrinsically motivated instead of extrinsically motivated.  </a:t>
            </a:r>
            <a:endParaRPr/>
          </a:p>
          <a:p>
            <a:pPr marL="457200" lvl="0" indent="-342900" algn="l" rtl="0">
              <a:spcBef>
                <a:spcPts val="0"/>
              </a:spcBef>
              <a:spcAft>
                <a:spcPts val="0"/>
              </a:spcAft>
              <a:buSzPts val="1800"/>
              <a:buAutoNum type="arabicPeriod"/>
            </a:pPr>
            <a:r>
              <a:rPr lang="en" b="1"/>
              <a:t>Empathy: </a:t>
            </a:r>
            <a:r>
              <a:rPr lang="en"/>
              <a:t>Being able to deeply understand other people’s emotional state</a:t>
            </a:r>
            <a:endParaRPr/>
          </a:p>
          <a:p>
            <a:pPr marL="457200" lvl="0" indent="-342900" algn="l" rtl="0">
              <a:spcBef>
                <a:spcPts val="0"/>
              </a:spcBef>
              <a:spcAft>
                <a:spcPts val="0"/>
              </a:spcAft>
              <a:buSzPts val="1800"/>
              <a:buAutoNum type="arabicPeriod"/>
            </a:pPr>
            <a:r>
              <a:rPr lang="en" b="1"/>
              <a:t>Social Skill: </a:t>
            </a:r>
            <a:r>
              <a:rPr lang="en"/>
              <a:t>Ability to build rapport, form and repair bonds.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It’s a misnomer that you have to do more to be more.  The truth is you have to </a:t>
            </a:r>
            <a:r>
              <a:rPr lang="en" sz="3600" b="1"/>
              <a:t>BE MORE</a:t>
            </a:r>
            <a:r>
              <a:rPr lang="en" sz="3600"/>
              <a:t> to do more.</a:t>
            </a:r>
            <a:endParaRPr sz="3600"/>
          </a:p>
          <a:p>
            <a:pPr marL="0" lvl="0" indent="0" algn="l" rtl="0">
              <a:spcBef>
                <a:spcPts val="0"/>
              </a:spcBef>
              <a:spcAft>
                <a:spcPts val="0"/>
              </a:spcAft>
              <a:buNone/>
            </a:pPr>
            <a:r>
              <a:rPr lang="en" sz="1800"/>
              <a:t>Michael Gervais (Sports Psychologist - Seattle Seahawks)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AutoNum type="arabicPeriod"/>
            </a:pPr>
            <a:r>
              <a:rPr lang="en"/>
              <a:t>Self-Awareness</a:t>
            </a:r>
            <a:endParaRPr/>
          </a:p>
          <a:p>
            <a:pPr marL="457200" lvl="0" indent="0" algn="l" rtl="0">
              <a:spcBef>
                <a:spcPts val="0"/>
              </a:spcBef>
              <a:spcAft>
                <a:spcPts val="0"/>
              </a:spcAft>
              <a:buNone/>
            </a:pPr>
            <a:endParaRPr/>
          </a:p>
        </p:txBody>
      </p:sp>
      <p:sp>
        <p:nvSpPr>
          <p:cNvPr id="122" name="Google Shape;122;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Is it really that important?</a:t>
            </a:r>
            <a:endParaRPr b="1"/>
          </a:p>
          <a:p>
            <a:pPr marL="0" lvl="0" indent="0" algn="l" rtl="0">
              <a:spcBef>
                <a:spcPts val="1600"/>
              </a:spcBef>
              <a:spcAft>
                <a:spcPts val="0"/>
              </a:spcAft>
              <a:buNone/>
            </a:pPr>
            <a:r>
              <a:rPr lang="en"/>
              <a:t>Research has consistently demonstrated that self-awareness is a crucial trait for business leadership. One study of 72 executives in companies with revenues from $50 Million to $5 Billion found that a high self-awareness score was </a:t>
            </a:r>
            <a:r>
              <a:rPr lang="en" b="1"/>
              <a:t>the strongest predictor</a:t>
            </a:r>
            <a:r>
              <a:rPr lang="en"/>
              <a:t> of successful business leaders (Green Peak Partners &amp; Cornell University, 2009)</a:t>
            </a:r>
            <a:endParaRPr/>
          </a:p>
          <a:p>
            <a:pPr marL="0" lvl="0" indent="0" algn="l" rtl="0">
              <a:spcBef>
                <a:spcPts val="1600"/>
              </a:spcBef>
              <a:spcAft>
                <a:spcPts val="1600"/>
              </a:spcAft>
              <a:buNone/>
            </a:pPr>
            <a:r>
              <a:rPr lang="en"/>
              <a:t>For example: These executives understood their weaknesses and were able to hire subordinates that performed well where they did not.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 Awareness</a:t>
            </a:r>
            <a:endParaRPr/>
          </a:p>
        </p:txBody>
      </p:sp>
      <p:sp>
        <p:nvSpPr>
          <p:cNvPr id="128" name="Google Shape;128;p20"/>
          <p:cNvSpPr txBox="1">
            <a:spLocks noGrp="1"/>
          </p:cNvSpPr>
          <p:nvPr>
            <p:ph type="body" idx="4294967295"/>
          </p:nvPr>
        </p:nvSpPr>
        <p:spPr>
          <a:xfrm>
            <a:off x="311700" y="1229875"/>
            <a:ext cx="8520600" cy="33390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What exactly is it?</a:t>
            </a:r>
            <a:endParaRPr b="1"/>
          </a:p>
          <a:p>
            <a:pPr marL="0" lvl="0" indent="0" algn="l" rtl="0">
              <a:spcBef>
                <a:spcPts val="1600"/>
              </a:spcBef>
              <a:spcAft>
                <a:spcPts val="0"/>
              </a:spcAft>
              <a:buNone/>
            </a:pPr>
            <a:r>
              <a:rPr lang="en"/>
              <a:t> Self-awareness is a control mechanism that allows people to monitor their internal signals and correctly interpret them and know their own patterns, vulnerabilities and defense mechanisms.  It allows us to subvert our </a:t>
            </a:r>
            <a:r>
              <a:rPr lang="en" u="sng"/>
              <a:t>automatic</a:t>
            </a:r>
            <a:r>
              <a:rPr lang="en"/>
              <a:t> behaviors and have more choice.</a:t>
            </a:r>
            <a:endParaRPr/>
          </a:p>
          <a:p>
            <a:pPr marL="0" lvl="0" indent="0" algn="l" rtl="0">
              <a:spcBef>
                <a:spcPts val="1600"/>
              </a:spcBef>
              <a:spcAft>
                <a:spcPts val="0"/>
              </a:spcAft>
              <a:buNone/>
            </a:pPr>
            <a:r>
              <a:rPr lang="en" u="sng"/>
              <a:t>Top Down Control</a:t>
            </a:r>
            <a:r>
              <a:rPr lang="en"/>
              <a:t>: is our ability to make choices based on the thought and logic.</a:t>
            </a:r>
            <a:endParaRPr/>
          </a:p>
          <a:p>
            <a:pPr marL="0" lvl="0" indent="0" algn="l" rtl="0">
              <a:spcBef>
                <a:spcPts val="1600"/>
              </a:spcBef>
              <a:spcAft>
                <a:spcPts val="0"/>
              </a:spcAft>
              <a:buNone/>
            </a:pPr>
            <a:r>
              <a:rPr lang="en" u="sng"/>
              <a:t>Bottom Up “Control”</a:t>
            </a:r>
            <a:r>
              <a:rPr lang="en"/>
              <a:t>  Automatic processes (usually defensive) are in control</a:t>
            </a: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Autonomic Arousal </a:t>
            </a:r>
            <a:endParaRPr/>
          </a:p>
        </p:txBody>
      </p:sp>
      <p:pic>
        <p:nvPicPr>
          <p:cNvPr id="134" name="Google Shape;134;p21"/>
          <p:cNvPicPr preferRelativeResize="0"/>
          <p:nvPr/>
        </p:nvPicPr>
        <p:blipFill>
          <a:blip r:embed="rId3">
            <a:alphaModFix/>
          </a:blip>
          <a:stretch>
            <a:fillRect/>
          </a:stretch>
        </p:blipFill>
        <p:spPr>
          <a:xfrm>
            <a:off x="152400" y="1170200"/>
            <a:ext cx="6276975" cy="347105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2578</Words>
  <Application>Microsoft Office PowerPoint</Application>
  <PresentationFormat>On-screen Show (16:9)</PresentationFormat>
  <Paragraphs>190</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Times New Roman</vt:lpstr>
      <vt:lpstr>Roboto</vt:lpstr>
      <vt:lpstr>Impact</vt:lpstr>
      <vt:lpstr>Sigmar One</vt:lpstr>
      <vt:lpstr>Geometric</vt:lpstr>
      <vt:lpstr>Emotional Intelligence For Lifestyle Apparel Brands COLAB Conference 2022</vt:lpstr>
      <vt:lpstr>Today’s Learning Objectives</vt:lpstr>
      <vt:lpstr>Resistance to EI Concepts</vt:lpstr>
      <vt:lpstr>The Real Deal on EI </vt:lpstr>
      <vt:lpstr>Core Components of Emotional Intelligence</vt:lpstr>
      <vt:lpstr>It’s a misnomer that you have to do more to be more.  The truth is you have to BE MORE to do more. Michael Gervais (Sports Psychologist - Seattle Seahawks)</vt:lpstr>
      <vt:lpstr>Self-Awareness </vt:lpstr>
      <vt:lpstr>Self Awareness</vt:lpstr>
      <vt:lpstr>Autonomic Arousal </vt:lpstr>
      <vt:lpstr>Self Awareness - What is it?</vt:lpstr>
      <vt:lpstr>Self-Awareness</vt:lpstr>
      <vt:lpstr>How to Increase Self-Awareness</vt:lpstr>
      <vt:lpstr>2. Self-Regulation</vt:lpstr>
      <vt:lpstr>Self-Regulation : Thought</vt:lpstr>
      <vt:lpstr>Cognitive (i.e. Thinking) Errors</vt:lpstr>
      <vt:lpstr>Decision-Making</vt:lpstr>
      <vt:lpstr>Resilience</vt:lpstr>
      <vt:lpstr>PowerPoint Presentation</vt:lpstr>
      <vt:lpstr>Regulating Emotion</vt:lpstr>
      <vt:lpstr>Mood</vt:lpstr>
      <vt:lpstr>Self-Regulation: Attention</vt:lpstr>
      <vt:lpstr>3. Motivation</vt:lpstr>
      <vt:lpstr>Motivation &amp; Optimism</vt:lpstr>
      <vt:lpstr>4. Empathy</vt:lpstr>
      <vt:lpstr>5. Social Skill</vt:lpstr>
      <vt:lpstr>Social Skill: Agreeableness</vt:lpstr>
      <vt:lpstr>Social Skill: Charisma</vt:lpstr>
      <vt:lpstr>Social Skill: Warmth</vt:lpstr>
      <vt:lpstr>Flow Science</vt:lpstr>
      <vt:lpstr>Flow </vt:lpstr>
      <vt:lpstr>Yerkes-Dodson Law </vt:lpstr>
      <vt:lpstr>Training Organizations &amp; Teams</vt:lpstr>
      <vt:lpstr>Training in Emotional Intelligence</vt:lpstr>
      <vt:lpstr>Training Everyone</vt:lpstr>
      <vt:lpstr>Training EI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 For Lifestyle Apparel Brands COLAB Conference 2022</dc:title>
  <dc:creator>Jonathan Loomis</dc:creator>
  <cp:lastModifiedBy>jonnyloom@yahoo.com</cp:lastModifiedBy>
  <cp:revision>1</cp:revision>
  <dcterms:modified xsi:type="dcterms:W3CDTF">2022-09-26T22:51:57Z</dcterms:modified>
</cp:coreProperties>
</file>