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134804478" r:id="rId2"/>
    <p:sldId id="2134804495" r:id="rId3"/>
    <p:sldId id="2134804467" r:id="rId4"/>
    <p:sldId id="3492" r:id="rId5"/>
    <p:sldId id="2134804485" r:id="rId6"/>
    <p:sldId id="2134804492" r:id="rId7"/>
    <p:sldId id="2134804490" r:id="rId8"/>
    <p:sldId id="2134804486" r:id="rId9"/>
    <p:sldId id="1011" r:id="rId10"/>
    <p:sldId id="2134804494" r:id="rId11"/>
    <p:sldId id="2134804491" r:id="rId12"/>
    <p:sldId id="49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50F304-7C59-2970-97EF-3F2666FD3CDD}" name="Jessica Pescatrice" initials="JP" userId="S::Jessica.Pescatrice@aprio.com::75656a86-6368-4aac-a33b-578ca25151e1" providerId="AD"/>
  <p188:author id="{3B520CD3-48A5-563E-1553-729B3130858C}" name="Tommy Lee" initials="TL" userId="S::tommy.lee@aprio.com::31d83614-c681-4650-9091-ca5b4421c7fb" providerId="AD"/>
  <p188:author id="{638550F9-D628-E340-69D6-74B76CF18F42}" name="Ty Griffith" initials="TG" userId="S::ty.griffith@aprio.com::2d62bfe6-8a63-45ed-9347-232613d1b15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A1052D-6611-4157-AE84-335B405AA16F}" v="2" dt="2023-09-14T18:58:39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Henderson" userId="a446037a-dac0-4e4c-8050-9c7c6d29e086" providerId="ADAL" clId="{78E6BBB4-92C3-46F1-83BE-D2A109E77FEB}"/>
    <pc:docChg chg="custSel modSld">
      <pc:chgData name="Chris Henderson" userId="a446037a-dac0-4e4c-8050-9c7c6d29e086" providerId="ADAL" clId="{78E6BBB4-92C3-46F1-83BE-D2A109E77FEB}" dt="2023-09-14T21:43:54.145" v="27" actId="33524"/>
      <pc:docMkLst>
        <pc:docMk/>
      </pc:docMkLst>
      <pc:sldChg chg="modSp mod">
        <pc:chgData name="Chris Henderson" userId="a446037a-dac0-4e4c-8050-9c7c6d29e086" providerId="ADAL" clId="{78E6BBB4-92C3-46F1-83BE-D2A109E77FEB}" dt="2023-09-14T21:42:37.295" v="26" actId="20577"/>
        <pc:sldMkLst>
          <pc:docMk/>
          <pc:sldMk cId="3762558878" sldId="496"/>
        </pc:sldMkLst>
        <pc:spChg chg="mod">
          <ac:chgData name="Chris Henderson" userId="a446037a-dac0-4e4c-8050-9c7c6d29e086" providerId="ADAL" clId="{78E6BBB4-92C3-46F1-83BE-D2A109E77FEB}" dt="2023-09-14T21:42:37.295" v="26" actId="20577"/>
          <ac:spMkLst>
            <pc:docMk/>
            <pc:sldMk cId="3762558878" sldId="496"/>
            <ac:spMk id="15" creationId="{FB32A164-7124-4E54-8707-0CFBBFC0ADBE}"/>
          </ac:spMkLst>
        </pc:spChg>
      </pc:sldChg>
      <pc:sldChg chg="delCm">
        <pc:chgData name="Chris Henderson" userId="a446037a-dac0-4e4c-8050-9c7c6d29e086" providerId="ADAL" clId="{78E6BBB4-92C3-46F1-83BE-D2A109E77FEB}" dt="2023-09-14T21:41:32.779" v="14"/>
        <pc:sldMkLst>
          <pc:docMk/>
          <pc:sldMk cId="3104120108" sldId="101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ris Henderson" userId="a446037a-dac0-4e4c-8050-9c7c6d29e086" providerId="ADAL" clId="{78E6BBB4-92C3-46F1-83BE-D2A109E77FEB}" dt="2023-09-14T21:41:32.779" v="14"/>
              <pc2:cmMkLst xmlns:pc2="http://schemas.microsoft.com/office/powerpoint/2019/9/main/command">
                <pc:docMk/>
                <pc:sldMk cId="3104120108" sldId="1011"/>
                <pc2:cmMk id="{D642B4E3-F461-4BA0-B947-A6719A4A4278}"/>
              </pc2:cmMkLst>
            </pc226:cmChg>
          </p:ext>
        </pc:extLst>
      </pc:sldChg>
      <pc:sldChg chg="modSp mod delCm">
        <pc:chgData name="Chris Henderson" userId="a446037a-dac0-4e4c-8050-9c7c6d29e086" providerId="ADAL" clId="{78E6BBB4-92C3-46F1-83BE-D2A109E77FEB}" dt="2023-09-14T21:41:16.630" v="13"/>
        <pc:sldMkLst>
          <pc:docMk/>
          <pc:sldMk cId="1252234296" sldId="2134804485"/>
        </pc:sldMkLst>
        <pc:spChg chg="mod">
          <ac:chgData name="Chris Henderson" userId="a446037a-dac0-4e4c-8050-9c7c6d29e086" providerId="ADAL" clId="{78E6BBB4-92C3-46F1-83BE-D2A109E77FEB}" dt="2023-09-14T21:40:37.167" v="2" actId="20577"/>
          <ac:spMkLst>
            <pc:docMk/>
            <pc:sldMk cId="1252234296" sldId="2134804485"/>
            <ac:spMk id="13" creationId="{742B1518-DB4C-53DB-E88A-02F2D4F3C50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ris Henderson" userId="a446037a-dac0-4e4c-8050-9c7c6d29e086" providerId="ADAL" clId="{78E6BBB4-92C3-46F1-83BE-D2A109E77FEB}" dt="2023-09-14T21:41:16.630" v="13"/>
              <pc2:cmMkLst xmlns:pc2="http://schemas.microsoft.com/office/powerpoint/2019/9/main/command">
                <pc:docMk/>
                <pc:sldMk cId="1252234296" sldId="2134804485"/>
                <pc2:cmMk id="{0F45CBC3-9EB2-49F9-8919-66F9000CF008}"/>
              </pc2:cmMkLst>
            </pc226:cmChg>
          </p:ext>
        </pc:extLst>
      </pc:sldChg>
      <pc:sldChg chg="modSp mod delCm">
        <pc:chgData name="Chris Henderson" userId="a446037a-dac0-4e4c-8050-9c7c6d29e086" providerId="ADAL" clId="{78E6BBB4-92C3-46F1-83BE-D2A109E77FEB}" dt="2023-09-14T21:41:12.615" v="12"/>
        <pc:sldMkLst>
          <pc:docMk/>
          <pc:sldMk cId="1597240021" sldId="2134804486"/>
        </pc:sldMkLst>
        <pc:spChg chg="mod">
          <ac:chgData name="Chris Henderson" userId="a446037a-dac0-4e4c-8050-9c7c6d29e086" providerId="ADAL" clId="{78E6BBB4-92C3-46F1-83BE-D2A109E77FEB}" dt="2023-09-14T21:41:03.296" v="11" actId="20577"/>
          <ac:spMkLst>
            <pc:docMk/>
            <pc:sldMk cId="1597240021" sldId="2134804486"/>
            <ac:spMk id="13" creationId="{742B1518-DB4C-53DB-E88A-02F2D4F3C50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ris Henderson" userId="a446037a-dac0-4e4c-8050-9c7c6d29e086" providerId="ADAL" clId="{78E6BBB4-92C3-46F1-83BE-D2A109E77FEB}" dt="2023-09-14T21:41:12.615" v="12"/>
              <pc2:cmMkLst xmlns:pc2="http://schemas.microsoft.com/office/powerpoint/2019/9/main/command">
                <pc:docMk/>
                <pc:sldMk cId="1597240021" sldId="2134804486"/>
                <pc2:cmMk id="{21E2F289-8FE5-44A2-8CDD-6C8A1345076A}"/>
              </pc2:cmMkLst>
            </pc226:cmChg>
          </p:ext>
        </pc:extLst>
      </pc:sldChg>
      <pc:sldChg chg="modSp mod">
        <pc:chgData name="Chris Henderson" userId="a446037a-dac0-4e4c-8050-9c7c6d29e086" providerId="ADAL" clId="{78E6BBB4-92C3-46F1-83BE-D2A109E77FEB}" dt="2023-09-14T21:43:54.145" v="27" actId="33524"/>
        <pc:sldMkLst>
          <pc:docMk/>
          <pc:sldMk cId="1012431053" sldId="2134804491"/>
        </pc:sldMkLst>
        <pc:spChg chg="mod">
          <ac:chgData name="Chris Henderson" userId="a446037a-dac0-4e4c-8050-9c7c6d29e086" providerId="ADAL" clId="{78E6BBB4-92C3-46F1-83BE-D2A109E77FEB}" dt="2023-09-14T21:43:54.145" v="27" actId="33524"/>
          <ac:spMkLst>
            <pc:docMk/>
            <pc:sldMk cId="1012431053" sldId="2134804491"/>
            <ac:spMk id="2" creationId="{78E6B04E-7124-2D58-605C-C09B6247991D}"/>
          </ac:spMkLst>
        </pc:spChg>
      </pc:sldChg>
    </pc:docChg>
  </pc:docChgLst>
  <pc:docChgLst>
    <pc:chgData name="Jessica Pescatrice" userId="75656a86-6368-4aac-a33b-578ca25151e1" providerId="ADAL" clId="{15A1052D-6611-4157-AE84-335B405AA16F}"/>
    <pc:docChg chg="custSel delSld modSld">
      <pc:chgData name="Jessica Pescatrice" userId="75656a86-6368-4aac-a33b-578ca25151e1" providerId="ADAL" clId="{15A1052D-6611-4157-AE84-335B405AA16F}" dt="2023-09-14T18:59:32.197" v="31" actId="478"/>
      <pc:docMkLst>
        <pc:docMk/>
      </pc:docMkLst>
      <pc:sldChg chg="delSp mod">
        <pc:chgData name="Jessica Pescatrice" userId="75656a86-6368-4aac-a33b-578ca25151e1" providerId="ADAL" clId="{15A1052D-6611-4157-AE84-335B405AA16F}" dt="2023-09-14T18:59:32.197" v="31" actId="478"/>
        <pc:sldMkLst>
          <pc:docMk/>
          <pc:sldMk cId="1832556471" sldId="2134804467"/>
        </pc:sldMkLst>
        <pc:spChg chg="del">
          <ac:chgData name="Jessica Pescatrice" userId="75656a86-6368-4aac-a33b-578ca25151e1" providerId="ADAL" clId="{15A1052D-6611-4157-AE84-335B405AA16F}" dt="2023-09-14T18:59:32.197" v="31" actId="478"/>
          <ac:spMkLst>
            <pc:docMk/>
            <pc:sldMk cId="1832556471" sldId="2134804467"/>
            <ac:spMk id="8" creationId="{D75B0193-83A7-51CF-C6C3-F2A4B36F3513}"/>
          </ac:spMkLst>
        </pc:spChg>
      </pc:sldChg>
      <pc:sldChg chg="del">
        <pc:chgData name="Jessica Pescatrice" userId="75656a86-6368-4aac-a33b-578ca25151e1" providerId="ADAL" clId="{15A1052D-6611-4157-AE84-335B405AA16F}" dt="2023-09-14T18:58:44.913" v="0" actId="2696"/>
        <pc:sldMkLst>
          <pc:docMk/>
          <pc:sldMk cId="1168138762" sldId="2134804484"/>
        </pc:sldMkLst>
      </pc:sldChg>
      <pc:sldChg chg="modSp mod">
        <pc:chgData name="Jessica Pescatrice" userId="75656a86-6368-4aac-a33b-578ca25151e1" providerId="ADAL" clId="{15A1052D-6611-4157-AE84-335B405AA16F}" dt="2023-09-14T18:59:01.418" v="30" actId="20577"/>
        <pc:sldMkLst>
          <pc:docMk/>
          <pc:sldMk cId="776932237" sldId="2134804495"/>
        </pc:sldMkLst>
        <pc:spChg chg="mod">
          <ac:chgData name="Jessica Pescatrice" userId="75656a86-6368-4aac-a33b-578ca25151e1" providerId="ADAL" clId="{15A1052D-6611-4157-AE84-335B405AA16F}" dt="2023-09-14T18:59:01.418" v="30" actId="20577"/>
          <ac:spMkLst>
            <pc:docMk/>
            <pc:sldMk cId="776932237" sldId="2134804495"/>
            <ac:spMk id="6" creationId="{07844F53-0249-F92A-02DC-A4FAA92A123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91-E14C-AC79-29A37598ED3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E91-E14C-AC79-29A37598ED3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91-E14C-AC79-29A37598ED35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0.8</c:v>
                </c:pt>
                <c:pt idx="1">
                  <c:v>0.6</c:v>
                </c:pt>
                <c:pt idx="2">
                  <c:v>0.4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91-E14C-AC79-29A37598ED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034608768"/>
        <c:axId val="1609428160"/>
      </c:barChart>
      <c:catAx>
        <c:axId val="103460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9428160"/>
        <c:crosses val="autoZero"/>
        <c:auto val="1"/>
        <c:lblAlgn val="ctr"/>
        <c:lblOffset val="100"/>
        <c:noMultiLvlLbl val="0"/>
      </c:catAx>
      <c:valAx>
        <c:axId val="160942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4608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910FB-E6AF-4AE4-BA0B-EBE129DEB028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9FCF9-5744-4467-8660-C36D869CED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480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C2657-FE92-4695-A354-4AFD08AAF47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702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2015 we set out a plan to execute smart strategic mergers, build a talented engaged team, culture, technology and systems and a national firm.  Today we look like this…[Ref the slide and its details]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C2657-FE92-4695-A354-4AFD08AAF47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482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2015 we set out a plan to execute smart strategic mergers, build a talented engaged team, culture, technology and systems and a national firm.  Today we look like this…[Ref the slide and its details]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C2657-FE92-4695-A354-4AFD08AAF47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999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C2657-FE92-4695-A354-4AFD08AAF47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5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2015 we set out a plan to execute smart strategic mergers, build a talented engaged team, culture, technology and systems and a national firm.  Today we look like this…[Ref the slide and its details]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C2657-FE92-4695-A354-4AFD08AAF4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00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E453EA-0B7F-4745-8946-482BB4ECC9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69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C2657-FE92-4695-A354-4AFD08AAF47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767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2015 we set out a plan to execute smart strategic mergers, build a talented engaged team, culture, technology and systems and a national firm.  Today we look like this…[Ref the slide and its details]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C2657-FE92-4695-A354-4AFD08AAF47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900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2015 we set out a plan to execute smart strategic mergers, build a talented engaged team, culture, technology and systems and a national firm.  Today we look like this…[Ref the slide and its details]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C2657-FE92-4695-A354-4AFD08AAF47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854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2015 we set out a plan to execute smart strategic mergers, build a talented engaged team, culture, technology and systems and a national firm.  Today we look like this…[Ref the slide and its details]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C2657-FE92-4695-A354-4AFD08AAF47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482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2015 we set out a plan to execute smart strategic mergers, build a talented engaged team, culture, technology and systems and a national firm.  Today we look like this…[Ref the slide and its details]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C2657-FE92-4695-A354-4AFD08AAF47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68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Reconciliation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7711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E56DF-4BF7-6F06-55C8-85B07DED2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A5EDA-9B9C-44C2-57C7-94E83B4C0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16445-1BA5-9A1A-DD7F-6892229FB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273E-0DBA-4EF2-A04A-A3DEC9C4FDF9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E4307-75CA-A558-242D-570631F31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86D1F-BDAB-C7E3-458E-10C4E8882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08E8-246E-45F0-BF58-76079868F2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05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F6FBB-039C-A49C-CB93-3A798716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EC5667-8CE1-A899-6DA9-6BDF9BA3E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AA380-C200-D003-C6CF-074C41B65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273E-0DBA-4EF2-A04A-A3DEC9C4FDF9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7B6EA-64F8-B483-7CCC-8A7296178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44B53-E0DA-4FDC-B16F-26BDAA165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08E8-246E-45F0-BF58-76079868F2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F29CD4-EBF8-DFF1-2355-9EECC0BD9E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4D46CB-679F-E011-E082-44745EF3C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34679-4790-94DE-9220-9E250B74B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273E-0DBA-4EF2-A04A-A3DEC9C4FDF9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20B2C-B21A-D3C4-8C51-3D97FE646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4F544-DE79-6B3F-CA5A-D2361183F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08E8-246E-45F0-BF58-76079868F2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45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A13F00-64B8-AB43-ABB7-03B7910C8AA8}"/>
              </a:ext>
            </a:extLst>
          </p:cNvPr>
          <p:cNvCxnSpPr/>
          <p:nvPr userDrawn="1"/>
        </p:nvCxnSpPr>
        <p:spPr>
          <a:xfrm>
            <a:off x="0" y="4663440"/>
            <a:ext cx="1166368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948C723-AB77-8049-B0ED-EBE58D79A6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66344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CD032-9CFB-C748-B181-A3CA1B369D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4080" y="573882"/>
            <a:ext cx="5201920" cy="350551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B8CACB-FB2E-194A-A395-3E505753DB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760" y="5441400"/>
            <a:ext cx="2060641" cy="84763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F70A496-FC1A-C641-9C21-44CC63AE37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3763" y="5441400"/>
            <a:ext cx="5700712" cy="66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cap="none" spc="4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Subhead Company Prepared for or Date</a:t>
            </a:r>
          </a:p>
        </p:txBody>
      </p:sp>
    </p:spTree>
    <p:extLst>
      <p:ext uri="{BB962C8B-B14F-4D97-AF65-F5344CB8AC3E}">
        <p14:creationId xmlns:p14="http://schemas.microsoft.com/office/powerpoint/2010/main" val="2615163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3A06F6E-2857-439A-994C-32DB5834D9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5469554" cy="6429733"/>
          </a:xfrm>
          <a:custGeom>
            <a:avLst/>
            <a:gdLst>
              <a:gd name="connsiteX0" fmla="*/ 0 w 5469554"/>
              <a:gd name="connsiteY0" fmla="*/ 0 h 6429733"/>
              <a:gd name="connsiteX1" fmla="*/ 4327383 w 5469554"/>
              <a:gd name="connsiteY1" fmla="*/ 0 h 6429733"/>
              <a:gd name="connsiteX2" fmla="*/ 4402979 w 5469554"/>
              <a:gd name="connsiteY2" fmla="*/ 205200 h 6429733"/>
              <a:gd name="connsiteX3" fmla="*/ 5469310 w 5469554"/>
              <a:gd name="connsiteY3" fmla="*/ 3211464 h 6429733"/>
              <a:gd name="connsiteX4" fmla="*/ 4327383 w 5469554"/>
              <a:gd name="connsiteY4" fmla="*/ 6429733 h 6429733"/>
              <a:gd name="connsiteX5" fmla="*/ 0 w 5469554"/>
              <a:gd name="connsiteY5" fmla="*/ 6429733 h 642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9554" h="6429733">
                <a:moveTo>
                  <a:pt x="0" y="0"/>
                </a:moveTo>
                <a:lnTo>
                  <a:pt x="4327383" y="0"/>
                </a:lnTo>
                <a:lnTo>
                  <a:pt x="4402979" y="205200"/>
                </a:lnTo>
                <a:cubicBezTo>
                  <a:pt x="4800682" y="1252139"/>
                  <a:pt x="5473066" y="2590603"/>
                  <a:pt x="5469310" y="3211464"/>
                </a:cubicBezTo>
                <a:cubicBezTo>
                  <a:pt x="5485336" y="3984847"/>
                  <a:pt x="4708026" y="5356977"/>
                  <a:pt x="4327383" y="6429733"/>
                </a:cubicBezTo>
                <a:lnTo>
                  <a:pt x="0" y="64297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362A10-3D67-4102-8018-1D585A82EB3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AA7BA-1388-455A-AA46-72F69D5F8E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49705" y="363912"/>
            <a:ext cx="357207" cy="365126"/>
          </a:xfrm>
          <a:prstGeom prst="ellipse">
            <a:avLst/>
          </a:prstGeom>
        </p:spPr>
        <p:txBody>
          <a:bodyPr/>
          <a:lstStyle/>
          <a:p>
            <a:fld id="{8C499CF0-C8E2-4E59-9052-1B24C1960F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913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Blank">
  <p:cSld name="23_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>
            <a:spLocks noGrp="1"/>
          </p:cNvSpPr>
          <p:nvPr>
            <p:ph type="pic" idx="2"/>
          </p:nvPr>
        </p:nvSpPr>
        <p:spPr>
          <a:xfrm>
            <a:off x="6644045" y="1"/>
            <a:ext cx="5547956" cy="490322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555084" y="6441458"/>
            <a:ext cx="1731442" cy="416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5"/>
          <p:cNvSpPr>
            <a:spLocks noGrp="1"/>
          </p:cNvSpPr>
          <p:nvPr>
            <p:ph type="sldNum" idx="12"/>
          </p:nvPr>
        </p:nvSpPr>
        <p:spPr>
          <a:xfrm>
            <a:off x="11649705" y="363912"/>
            <a:ext cx="357207" cy="3651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0448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1AAEC87-6A77-4DA0-9521-2E8AE4A3F17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33913" y="2468431"/>
            <a:ext cx="1937858" cy="1937858"/>
          </a:xfrm>
          <a:custGeom>
            <a:avLst/>
            <a:gdLst>
              <a:gd name="connsiteX0" fmla="*/ 968929 w 1937858"/>
              <a:gd name="connsiteY0" fmla="*/ 0 h 1937858"/>
              <a:gd name="connsiteX1" fmla="*/ 1937858 w 1937858"/>
              <a:gd name="connsiteY1" fmla="*/ 968929 h 1937858"/>
              <a:gd name="connsiteX2" fmla="*/ 968929 w 1937858"/>
              <a:gd name="connsiteY2" fmla="*/ 1937858 h 1937858"/>
              <a:gd name="connsiteX3" fmla="*/ 0 w 1937858"/>
              <a:gd name="connsiteY3" fmla="*/ 968929 h 1937858"/>
              <a:gd name="connsiteX4" fmla="*/ 968929 w 1937858"/>
              <a:gd name="connsiteY4" fmla="*/ 0 h 193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7858" h="1937858">
                <a:moveTo>
                  <a:pt x="968929" y="0"/>
                </a:moveTo>
                <a:cubicBezTo>
                  <a:pt x="1504054" y="0"/>
                  <a:pt x="1937858" y="433804"/>
                  <a:pt x="1937858" y="968929"/>
                </a:cubicBezTo>
                <a:cubicBezTo>
                  <a:pt x="1937858" y="1504054"/>
                  <a:pt x="1504054" y="1937858"/>
                  <a:pt x="968929" y="1937858"/>
                </a:cubicBezTo>
                <a:cubicBezTo>
                  <a:pt x="433804" y="1937858"/>
                  <a:pt x="0" y="1504054"/>
                  <a:pt x="0" y="968929"/>
                </a:cubicBezTo>
                <a:cubicBezTo>
                  <a:pt x="0" y="433804"/>
                  <a:pt x="433804" y="0"/>
                  <a:pt x="9689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E89E479-C3EF-4B41-A032-1FE959D39FD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420231" y="2464251"/>
            <a:ext cx="1937858" cy="1937858"/>
          </a:xfrm>
          <a:custGeom>
            <a:avLst/>
            <a:gdLst>
              <a:gd name="connsiteX0" fmla="*/ 968929 w 1937858"/>
              <a:gd name="connsiteY0" fmla="*/ 0 h 1937858"/>
              <a:gd name="connsiteX1" fmla="*/ 1937858 w 1937858"/>
              <a:gd name="connsiteY1" fmla="*/ 968929 h 1937858"/>
              <a:gd name="connsiteX2" fmla="*/ 968929 w 1937858"/>
              <a:gd name="connsiteY2" fmla="*/ 1937858 h 1937858"/>
              <a:gd name="connsiteX3" fmla="*/ 0 w 1937858"/>
              <a:gd name="connsiteY3" fmla="*/ 968929 h 1937858"/>
              <a:gd name="connsiteX4" fmla="*/ 968929 w 1937858"/>
              <a:gd name="connsiteY4" fmla="*/ 0 h 193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7858" h="1937858">
                <a:moveTo>
                  <a:pt x="968929" y="0"/>
                </a:moveTo>
                <a:cubicBezTo>
                  <a:pt x="1504054" y="0"/>
                  <a:pt x="1937858" y="433804"/>
                  <a:pt x="1937858" y="968929"/>
                </a:cubicBezTo>
                <a:cubicBezTo>
                  <a:pt x="1937858" y="1504054"/>
                  <a:pt x="1504054" y="1937858"/>
                  <a:pt x="968929" y="1937858"/>
                </a:cubicBezTo>
                <a:cubicBezTo>
                  <a:pt x="433804" y="1937858"/>
                  <a:pt x="0" y="1504054"/>
                  <a:pt x="0" y="968929"/>
                </a:cubicBezTo>
                <a:cubicBezTo>
                  <a:pt x="0" y="433804"/>
                  <a:pt x="433804" y="0"/>
                  <a:pt x="9689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139CD5D-D7C2-4562-8B0C-FA4F373A1EB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006549" y="2460071"/>
            <a:ext cx="1937858" cy="1937858"/>
          </a:xfrm>
          <a:custGeom>
            <a:avLst/>
            <a:gdLst>
              <a:gd name="connsiteX0" fmla="*/ 968929 w 1937858"/>
              <a:gd name="connsiteY0" fmla="*/ 0 h 1937858"/>
              <a:gd name="connsiteX1" fmla="*/ 1937858 w 1937858"/>
              <a:gd name="connsiteY1" fmla="*/ 968929 h 1937858"/>
              <a:gd name="connsiteX2" fmla="*/ 968929 w 1937858"/>
              <a:gd name="connsiteY2" fmla="*/ 1937858 h 1937858"/>
              <a:gd name="connsiteX3" fmla="*/ 0 w 1937858"/>
              <a:gd name="connsiteY3" fmla="*/ 968929 h 1937858"/>
              <a:gd name="connsiteX4" fmla="*/ 968929 w 1937858"/>
              <a:gd name="connsiteY4" fmla="*/ 0 h 193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7858" h="1937858">
                <a:moveTo>
                  <a:pt x="968929" y="0"/>
                </a:moveTo>
                <a:cubicBezTo>
                  <a:pt x="1504054" y="0"/>
                  <a:pt x="1937858" y="433804"/>
                  <a:pt x="1937858" y="968929"/>
                </a:cubicBezTo>
                <a:cubicBezTo>
                  <a:pt x="1937858" y="1504054"/>
                  <a:pt x="1504054" y="1937858"/>
                  <a:pt x="968929" y="1937858"/>
                </a:cubicBezTo>
                <a:cubicBezTo>
                  <a:pt x="433804" y="1937858"/>
                  <a:pt x="0" y="1504054"/>
                  <a:pt x="0" y="968929"/>
                </a:cubicBezTo>
                <a:cubicBezTo>
                  <a:pt x="0" y="433804"/>
                  <a:pt x="433804" y="0"/>
                  <a:pt x="9689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F6ECB1D-F7F5-4AE3-B45D-FFAA8D3C1D4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247595" y="2472611"/>
            <a:ext cx="1937858" cy="1937858"/>
          </a:xfrm>
          <a:custGeom>
            <a:avLst/>
            <a:gdLst>
              <a:gd name="connsiteX0" fmla="*/ 968929 w 1937858"/>
              <a:gd name="connsiteY0" fmla="*/ 0 h 1937858"/>
              <a:gd name="connsiteX1" fmla="*/ 1937858 w 1937858"/>
              <a:gd name="connsiteY1" fmla="*/ 968929 h 1937858"/>
              <a:gd name="connsiteX2" fmla="*/ 968929 w 1937858"/>
              <a:gd name="connsiteY2" fmla="*/ 1937858 h 1937858"/>
              <a:gd name="connsiteX3" fmla="*/ 0 w 1937858"/>
              <a:gd name="connsiteY3" fmla="*/ 968929 h 1937858"/>
              <a:gd name="connsiteX4" fmla="*/ 968929 w 1937858"/>
              <a:gd name="connsiteY4" fmla="*/ 0 h 193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7858" h="1937858">
                <a:moveTo>
                  <a:pt x="968929" y="0"/>
                </a:moveTo>
                <a:cubicBezTo>
                  <a:pt x="1504054" y="0"/>
                  <a:pt x="1937858" y="433804"/>
                  <a:pt x="1937858" y="968929"/>
                </a:cubicBezTo>
                <a:cubicBezTo>
                  <a:pt x="1937858" y="1504054"/>
                  <a:pt x="1504054" y="1937858"/>
                  <a:pt x="968929" y="1937858"/>
                </a:cubicBezTo>
                <a:cubicBezTo>
                  <a:pt x="433804" y="1937858"/>
                  <a:pt x="0" y="1504054"/>
                  <a:pt x="0" y="968929"/>
                </a:cubicBezTo>
                <a:cubicBezTo>
                  <a:pt x="0" y="433804"/>
                  <a:pt x="433804" y="0"/>
                  <a:pt x="9689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E4E1A-1F66-468C-B466-33CD16313B5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BD819-0816-41E2-A292-5C1D484D4F8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649705" y="363912"/>
            <a:ext cx="357207" cy="365126"/>
          </a:xfrm>
          <a:prstGeom prst="ellipse">
            <a:avLst/>
          </a:prstGeom>
        </p:spPr>
        <p:txBody>
          <a:bodyPr/>
          <a:lstStyle/>
          <a:p>
            <a:fld id="{8C499CF0-C8E2-4E59-9052-1B24C1960F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807171-0AA6-1B46-AB2A-F11A7FDCF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2264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-Title-and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36A5D-F0D6-B642-B990-4E437E467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F18AC2-39DF-1146-883E-39388015F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FFA60F-3C3B-CB4D-A748-02DEFCD5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A42A-8935-684D-9A5E-F8E4955505C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DE11739-2D0F-D24A-BF0A-6782C4C13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 b="1" i="0">
                <a:solidFill>
                  <a:srgbClr val="F47920"/>
                </a:solidFill>
                <a:latin typeface="+mn-lt"/>
              </a:defRPr>
            </a:lvl1pPr>
            <a:lvl2pPr marL="236538" indent="-225425">
              <a:spcBef>
                <a:spcPts val="0"/>
              </a:spcBef>
              <a:spcAft>
                <a:spcPts val="1200"/>
              </a:spcAft>
              <a:buClr>
                <a:srgbClr val="F47920"/>
              </a:buClr>
              <a:tabLst/>
              <a:defRPr b="0" i="0">
                <a:latin typeface="+mn-lt"/>
              </a:defRPr>
            </a:lvl2pPr>
            <a:lvl3pPr marL="460375" indent="-174625">
              <a:spcBef>
                <a:spcPts val="0"/>
              </a:spcBef>
              <a:spcAft>
                <a:spcPts val="1200"/>
              </a:spcAft>
              <a:buClr>
                <a:srgbClr val="F47920"/>
              </a:buClr>
              <a:buFont typeface="Courier New" panose="02070309020205020404" pitchFamily="49" charset="0"/>
              <a:buChar char="o"/>
              <a:tabLst/>
              <a:defRPr b="0" i="0">
                <a:latin typeface="+mn-lt"/>
              </a:defRPr>
            </a:lvl3pPr>
            <a:lvl4pPr marL="635000" indent="-174625">
              <a:spcBef>
                <a:spcPts val="0"/>
              </a:spcBef>
              <a:spcAft>
                <a:spcPts val="1200"/>
              </a:spcAft>
              <a:tabLst/>
              <a:defRPr b="0" i="0">
                <a:latin typeface="+mn-lt"/>
              </a:defRPr>
            </a:lvl4pPr>
            <a:lvl5pPr marL="808038" indent="-173038">
              <a:spcBef>
                <a:spcPts val="0"/>
              </a:spcBef>
              <a:spcAft>
                <a:spcPts val="1200"/>
              </a:spcAft>
              <a:tabLst/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693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46EDB-F70F-E733-63E1-6782C263E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69B14-2452-B4A5-861A-031458ED6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F4DB5-086C-08DD-663E-FF73EA544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273E-0DBA-4EF2-A04A-A3DEC9C4FDF9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87B54-DAF2-E28B-9A82-48B9B77C8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9281E-4D32-27DB-70C2-B91E19A1F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08E8-246E-45F0-BF58-76079868F2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24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B92D3-A1F3-F35E-6C7C-61757D184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9FC65-8FED-1ACC-7245-21E1B4E20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44C62-3578-600F-E9C7-6CCC07410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273E-0DBA-4EF2-A04A-A3DEC9C4FDF9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9CC80-FABF-A2B4-B2B6-A807D96F9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8EF23-6ACD-0DA0-D36D-5D532A5BB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08E8-246E-45F0-BF58-76079868F2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740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BC744-97A6-9CF7-A1D3-99279FC7F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E9FB9-6757-A8BA-B372-B28F23FE1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C9208F-A843-CFCE-2619-666891296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D731D-EA6A-3472-F028-90A9C3E97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273E-0DBA-4EF2-A04A-A3DEC9C4FDF9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C1DEF-D127-526E-69A3-19AB41EC8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11512-CDC5-7946-7DEB-330A37329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08E8-246E-45F0-BF58-76079868F2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394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D7EB4-D39B-389A-25D0-8EAA59ACE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63B84-E631-95B4-2093-06B20D7A6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596344-45CE-3482-4B8E-732C563F8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B0B30D-A5DB-5053-27DD-4152CE396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E6D873-2789-2410-8EB4-037D0A1FEC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956CA5-72FA-338D-78C6-71DAF24BE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273E-0DBA-4EF2-A04A-A3DEC9C4FDF9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C503EE-5011-F3D0-3E36-99605CEB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B76F34-DD3E-DA4E-AB1D-CF6FE35A2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08E8-246E-45F0-BF58-76079868F2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5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C6CF8-9E97-012B-106B-870B82912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F1C64F-55F7-C8D4-D645-52A862EE3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273E-0DBA-4EF2-A04A-A3DEC9C4FDF9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3D2D89-F089-6CB5-471E-A5583B733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E74FD-1357-F8D9-3FD1-92A61E216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08E8-246E-45F0-BF58-76079868F2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46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316CA2-C740-620F-B987-4A92DD99F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273E-0DBA-4EF2-A04A-A3DEC9C4FDF9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81301-191C-7FD7-E04F-0ECC5A1F7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0637D-16AC-3CCC-6737-8A3AD1DA2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08E8-246E-45F0-BF58-76079868F2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430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9E9F7-9481-A2BE-C21D-422B86486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B3600-9B07-77D6-B95B-E182A6513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93C03-E994-FE63-6666-1561FC45B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32704F-5BE3-14F5-B5FB-363202869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273E-0DBA-4EF2-A04A-A3DEC9C4FDF9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004B7-DB72-47D7-2001-842BEA39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21F35-62CA-3AE6-3D1A-D6DFFD758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08E8-246E-45F0-BF58-76079868F2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946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6BAA6-80D6-7507-BE20-A79BFCA4A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4C1319-02DD-99C5-2573-8AC067E411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3AFFB2-E9AF-5D7A-9041-76695EF8B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D2DFF-894D-C06B-2A4A-7812B4463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273E-0DBA-4EF2-A04A-A3DEC9C4FDF9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9D8212-8557-4B1E-9D75-81BA14FD6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1E3A7-5857-0E03-042E-CB72802FB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08E8-246E-45F0-BF58-76079868F2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669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7A39C9-09CD-A18F-0F62-14DF4C3DF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3F529-66FE-ED99-8464-21C5FA8B1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5F45E-29A9-01A3-7778-39149D0A46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0273E-0DBA-4EF2-A04A-A3DEC9C4FDF9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45722-19C3-D929-489F-10CE5B556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33DA6-D43F-A5EE-7570-926566CB7F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708E8-246E-45F0-BF58-76079868F2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06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emf"/><Relationship Id="rId11" Type="http://schemas.openxmlformats.org/officeDocument/2006/relationships/image" Target="../media/image11.sv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tiff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13" Type="http://schemas.openxmlformats.org/officeDocument/2006/relationships/image" Target="../media/image52.svg"/><Relationship Id="rId18" Type="http://schemas.openxmlformats.org/officeDocument/2006/relationships/image" Target="../media/image57.png"/><Relationship Id="rId3" Type="http://schemas.openxmlformats.org/officeDocument/2006/relationships/image" Target="../media/image42.png"/><Relationship Id="rId21" Type="http://schemas.openxmlformats.org/officeDocument/2006/relationships/image" Target="../media/image60.emf"/><Relationship Id="rId7" Type="http://schemas.openxmlformats.org/officeDocument/2006/relationships/image" Target="../media/image46.emf"/><Relationship Id="rId12" Type="http://schemas.openxmlformats.org/officeDocument/2006/relationships/image" Target="../media/image51.png"/><Relationship Id="rId17" Type="http://schemas.openxmlformats.org/officeDocument/2006/relationships/image" Target="../media/image56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5.png"/><Relationship Id="rId20" Type="http://schemas.openxmlformats.org/officeDocument/2006/relationships/image" Target="../media/image5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11" Type="http://schemas.openxmlformats.org/officeDocument/2006/relationships/image" Target="../media/image50.svg"/><Relationship Id="rId5" Type="http://schemas.openxmlformats.org/officeDocument/2006/relationships/image" Target="../media/image44.png"/><Relationship Id="rId15" Type="http://schemas.openxmlformats.org/officeDocument/2006/relationships/image" Target="../media/image54.svg"/><Relationship Id="rId23" Type="http://schemas.openxmlformats.org/officeDocument/2006/relationships/image" Target="../media/image62.emf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svg"/><Relationship Id="rId9" Type="http://schemas.openxmlformats.org/officeDocument/2006/relationships/image" Target="../media/image48.emf"/><Relationship Id="rId14" Type="http://schemas.openxmlformats.org/officeDocument/2006/relationships/image" Target="../media/image53.png"/><Relationship Id="rId22" Type="http://schemas.openxmlformats.org/officeDocument/2006/relationships/image" Target="../media/image6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9.sv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svg"/><Relationship Id="rId4" Type="http://schemas.openxmlformats.org/officeDocument/2006/relationships/image" Target="../media/image67.svg"/><Relationship Id="rId9" Type="http://schemas.openxmlformats.org/officeDocument/2006/relationships/image" Target="../media/image72.png"/><Relationship Id="rId14" Type="http://schemas.openxmlformats.org/officeDocument/2006/relationships/image" Target="../media/image7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9AC1FD7E-9146-194B-B980-1D5B1E9BFCD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7" r="4831" b="20227"/>
          <a:stretch/>
        </p:blipFill>
        <p:spPr>
          <a:xfrm>
            <a:off x="1" y="0"/>
            <a:ext cx="12192000" cy="4663440"/>
          </a:xfrm>
          <a:solidFill>
            <a:schemeClr val="accent1">
              <a:lumMod val="50000"/>
            </a:schemeClr>
          </a:solidFill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623C201C-DAF2-5748-8B20-414A25FEF947}"/>
              </a:ext>
            </a:extLst>
          </p:cNvPr>
          <p:cNvSpPr/>
          <p:nvPr/>
        </p:nvSpPr>
        <p:spPr>
          <a:xfrm flipH="1">
            <a:off x="0" y="0"/>
            <a:ext cx="6186196" cy="4663440"/>
          </a:xfrm>
          <a:custGeom>
            <a:avLst/>
            <a:gdLst>
              <a:gd name="connsiteX0" fmla="*/ 0 w 4876800"/>
              <a:gd name="connsiteY0" fmla="*/ 0 h 3644537"/>
              <a:gd name="connsiteX1" fmla="*/ 4876800 w 4876800"/>
              <a:gd name="connsiteY1" fmla="*/ 0 h 3644537"/>
              <a:gd name="connsiteX2" fmla="*/ 4876800 w 4876800"/>
              <a:gd name="connsiteY2" fmla="*/ 3644537 h 3644537"/>
              <a:gd name="connsiteX3" fmla="*/ 0 w 4876800"/>
              <a:gd name="connsiteY3" fmla="*/ 3644537 h 3644537"/>
              <a:gd name="connsiteX4" fmla="*/ 0 w 4876800"/>
              <a:gd name="connsiteY4" fmla="*/ 0 h 3644537"/>
              <a:gd name="connsiteX0" fmla="*/ 826718 w 5703518"/>
              <a:gd name="connsiteY0" fmla="*/ 0 h 3657063"/>
              <a:gd name="connsiteX1" fmla="*/ 5703518 w 5703518"/>
              <a:gd name="connsiteY1" fmla="*/ 0 h 3657063"/>
              <a:gd name="connsiteX2" fmla="*/ 5703518 w 5703518"/>
              <a:gd name="connsiteY2" fmla="*/ 3644537 h 3657063"/>
              <a:gd name="connsiteX3" fmla="*/ 0 w 5703518"/>
              <a:gd name="connsiteY3" fmla="*/ 3657063 h 3657063"/>
              <a:gd name="connsiteX4" fmla="*/ 826718 w 5703518"/>
              <a:gd name="connsiteY4" fmla="*/ 0 h 3657063"/>
              <a:gd name="connsiteX0" fmla="*/ 836194 w 5712994"/>
              <a:gd name="connsiteY0" fmla="*/ 0 h 3647588"/>
              <a:gd name="connsiteX1" fmla="*/ 5712994 w 5712994"/>
              <a:gd name="connsiteY1" fmla="*/ 0 h 3647588"/>
              <a:gd name="connsiteX2" fmla="*/ 5712994 w 5712994"/>
              <a:gd name="connsiteY2" fmla="*/ 3644537 h 3647588"/>
              <a:gd name="connsiteX3" fmla="*/ 0 w 5712994"/>
              <a:gd name="connsiteY3" fmla="*/ 3647588 h 3647588"/>
              <a:gd name="connsiteX4" fmla="*/ 836194 w 5712994"/>
              <a:gd name="connsiteY4" fmla="*/ 0 h 3647588"/>
              <a:gd name="connsiteX0" fmla="*/ 1187886 w 5712994"/>
              <a:gd name="connsiteY0" fmla="*/ 0 h 3647588"/>
              <a:gd name="connsiteX1" fmla="*/ 5712994 w 5712994"/>
              <a:gd name="connsiteY1" fmla="*/ 0 h 3647588"/>
              <a:gd name="connsiteX2" fmla="*/ 5712994 w 5712994"/>
              <a:gd name="connsiteY2" fmla="*/ 3644537 h 3647588"/>
              <a:gd name="connsiteX3" fmla="*/ 0 w 5712994"/>
              <a:gd name="connsiteY3" fmla="*/ 3647588 h 3647588"/>
              <a:gd name="connsiteX4" fmla="*/ 1187886 w 5712994"/>
              <a:gd name="connsiteY4" fmla="*/ 0 h 3647588"/>
              <a:gd name="connsiteX0" fmla="*/ 1385771 w 5712994"/>
              <a:gd name="connsiteY0" fmla="*/ 0 h 3647588"/>
              <a:gd name="connsiteX1" fmla="*/ 5712994 w 5712994"/>
              <a:gd name="connsiteY1" fmla="*/ 0 h 3647588"/>
              <a:gd name="connsiteX2" fmla="*/ 5712994 w 5712994"/>
              <a:gd name="connsiteY2" fmla="*/ 3644537 h 3647588"/>
              <a:gd name="connsiteX3" fmla="*/ 0 w 5712994"/>
              <a:gd name="connsiteY3" fmla="*/ 3647588 h 3647588"/>
              <a:gd name="connsiteX4" fmla="*/ 1385771 w 5712994"/>
              <a:gd name="connsiteY4" fmla="*/ 0 h 364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2994" h="3647588">
                <a:moveTo>
                  <a:pt x="1385771" y="0"/>
                </a:moveTo>
                <a:lnTo>
                  <a:pt x="5712994" y="0"/>
                </a:lnTo>
                <a:lnTo>
                  <a:pt x="5712994" y="3644537"/>
                </a:lnTo>
                <a:lnTo>
                  <a:pt x="0" y="3647588"/>
                </a:lnTo>
                <a:lnTo>
                  <a:pt x="1385771" y="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D8FEAD2-8BED-B849-94D5-07192DBA88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162" y="933110"/>
            <a:ext cx="5201920" cy="3505517"/>
          </a:xfrm>
        </p:spPr>
        <p:txBody>
          <a:bodyPr/>
          <a:lstStyle/>
          <a:p>
            <a:r>
              <a:rPr lang="en-US" sz="4400" dirty="0">
                <a:latin typeface="+mn-lt"/>
              </a:rPr>
              <a:t>2023 Tax Considerations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1D751-F4A1-9A40-A36A-E2B8DC416E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September 19, 2023</a:t>
            </a:r>
          </a:p>
        </p:txBody>
      </p:sp>
    </p:spTree>
    <p:extLst>
      <p:ext uri="{BB962C8B-B14F-4D97-AF65-F5344CB8AC3E}">
        <p14:creationId xmlns:p14="http://schemas.microsoft.com/office/powerpoint/2010/main" val="2869848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67">
            <a:extLst>
              <a:ext uri="{FF2B5EF4-FFF2-40B4-BE49-F238E27FC236}">
                <a16:creationId xmlns:a16="http://schemas.microsoft.com/office/drawing/2014/main" id="{3087E576-7D87-4248-80F2-BC370D17E434}"/>
              </a:ext>
            </a:extLst>
          </p:cNvPr>
          <p:cNvSpPr/>
          <p:nvPr/>
        </p:nvSpPr>
        <p:spPr>
          <a:xfrm>
            <a:off x="957994" y="0"/>
            <a:ext cx="1613751" cy="6429735"/>
          </a:xfrm>
          <a:custGeom>
            <a:avLst/>
            <a:gdLst>
              <a:gd name="connsiteX0" fmla="*/ 0 w 5745361"/>
              <a:gd name="connsiteY0" fmla="*/ 0 h 6441458"/>
              <a:gd name="connsiteX1" fmla="*/ 4601109 w 5745361"/>
              <a:gd name="connsiteY1" fmla="*/ 0 h 6441458"/>
              <a:gd name="connsiteX2" fmla="*/ 5745117 w 5745361"/>
              <a:gd name="connsiteY2" fmla="*/ 3217321 h 6441458"/>
              <a:gd name="connsiteX3" fmla="*/ 4601109 w 5745361"/>
              <a:gd name="connsiteY3" fmla="*/ 6441458 h 6441458"/>
              <a:gd name="connsiteX4" fmla="*/ 0 w 5745361"/>
              <a:gd name="connsiteY4" fmla="*/ 6441458 h 6441458"/>
              <a:gd name="connsiteX5" fmla="*/ 0 w 5745361"/>
              <a:gd name="connsiteY5" fmla="*/ 0 h 644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45361" h="6441458">
                <a:moveTo>
                  <a:pt x="0" y="0"/>
                </a:moveTo>
                <a:lnTo>
                  <a:pt x="4601109" y="0"/>
                </a:lnTo>
                <a:cubicBezTo>
                  <a:pt x="4982445" y="1072441"/>
                  <a:pt x="5749131" y="2553862"/>
                  <a:pt x="5745117" y="3217321"/>
                </a:cubicBezTo>
                <a:cubicBezTo>
                  <a:pt x="5761173" y="3992114"/>
                  <a:pt x="4982445" y="5366746"/>
                  <a:pt x="4601109" y="6441458"/>
                </a:cubicBezTo>
                <a:lnTo>
                  <a:pt x="0" y="64414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Picture Placeholder 55">
            <a:extLst>
              <a:ext uri="{FF2B5EF4-FFF2-40B4-BE49-F238E27FC236}">
                <a16:creationId xmlns:a16="http://schemas.microsoft.com/office/drawing/2014/main" id="{2B0A6037-CA43-DE40-BADC-B07358D16BC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0" y="0"/>
            <a:ext cx="2528184" cy="6858000"/>
          </a:xfr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FF3FD42-04FE-9241-AA4C-FDBAD5F27A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85080"/>
            <a:ext cx="2125663" cy="5351462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en-US" sz="4000" baseline="30000" dirty="0">
                <a:solidFill>
                  <a:schemeClr val="bg1"/>
                </a:solidFill>
              </a:rPr>
              <a:t>State and </a:t>
            </a:r>
            <a:br>
              <a:rPr lang="en-US" sz="4000" baseline="30000" dirty="0">
                <a:solidFill>
                  <a:schemeClr val="bg1"/>
                </a:solidFill>
              </a:rPr>
            </a:br>
            <a:r>
              <a:rPr lang="en-US" sz="4000" baseline="30000" dirty="0">
                <a:solidFill>
                  <a:schemeClr val="bg1"/>
                </a:solidFill>
              </a:rPr>
              <a:t>Local Taxes</a:t>
            </a:r>
          </a:p>
        </p:txBody>
      </p:sp>
      <p:sp>
        <p:nvSpPr>
          <p:cNvPr id="71" name="Title 5">
            <a:extLst>
              <a:ext uri="{FF2B5EF4-FFF2-40B4-BE49-F238E27FC236}">
                <a16:creationId xmlns:a16="http://schemas.microsoft.com/office/drawing/2014/main" id="{F01C6BAE-1242-D24A-A474-B186B76BC71E}"/>
              </a:ext>
            </a:extLst>
          </p:cNvPr>
          <p:cNvSpPr txBox="1">
            <a:spLocks/>
          </p:cNvSpPr>
          <p:nvPr/>
        </p:nvSpPr>
        <p:spPr>
          <a:xfrm>
            <a:off x="3375589" y="428265"/>
            <a:ext cx="6553731" cy="807110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ts val="4000"/>
            </a:pPr>
            <a:r>
              <a:rPr lang="en-US" sz="4000" dirty="0">
                <a:solidFill>
                  <a:schemeClr val="dk2"/>
                </a:solidFill>
                <a:latin typeface="Lato Black"/>
                <a:ea typeface="Lato Black"/>
                <a:cs typeface="Lato Black"/>
              </a:rPr>
              <a:t>State and Local Tax Nexus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A07EB7-35CF-F9CB-3A1B-86C4D2F2CA8A}"/>
              </a:ext>
            </a:extLst>
          </p:cNvPr>
          <p:cNvSpPr txBox="1"/>
          <p:nvPr/>
        </p:nvSpPr>
        <p:spPr>
          <a:xfrm>
            <a:off x="3219061" y="1539551"/>
            <a:ext cx="38255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Income Tax Nexus</a:t>
            </a:r>
          </a:p>
          <a:p>
            <a:pPr marL="285750" indent="-285750">
              <a:buFontTx/>
              <a:buChar char="-"/>
            </a:pPr>
            <a:r>
              <a:rPr lang="en-US" dirty="0"/>
              <a:t>Physical nexus – employee or property located in state</a:t>
            </a:r>
          </a:p>
          <a:p>
            <a:pPr marL="285750" indent="-285750">
              <a:buFontTx/>
              <a:buChar char="-"/>
            </a:pPr>
            <a:r>
              <a:rPr lang="en-US" dirty="0"/>
              <a:t>Factor presence nexus – sales into the state over a state specified threshold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Thresholds vary by state – generally around $500K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Do not have to have any physical presence in the state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41 states have personal income tax – 6-10 states have factor presence thresholds (depends on entity type)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325B33-BE2E-28F4-B441-F595A4F0D710}"/>
              </a:ext>
            </a:extLst>
          </p:cNvPr>
          <p:cNvSpPr txBox="1"/>
          <p:nvPr/>
        </p:nvSpPr>
        <p:spPr>
          <a:xfrm>
            <a:off x="7911915" y="1539551"/>
            <a:ext cx="38255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Sales Tax Nexus</a:t>
            </a:r>
          </a:p>
          <a:p>
            <a:pPr marL="285750" indent="-285750">
              <a:buFontTx/>
              <a:buChar char="-"/>
            </a:pPr>
            <a:r>
              <a:rPr lang="en-US" dirty="0"/>
              <a:t>Economic nexus thresholds - $100,000 of sales or specified number of transactions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46 states have sales taxes and all have economic nexus thresholds</a:t>
            </a:r>
          </a:p>
          <a:p>
            <a:pPr marL="742950" lvl="1" indent="-285750">
              <a:buFontTx/>
              <a:buChar char="-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8ECD2C-E905-B63E-F3F9-B42863A55BBB}"/>
              </a:ext>
            </a:extLst>
          </p:cNvPr>
          <p:cNvSpPr txBox="1"/>
          <p:nvPr/>
        </p:nvSpPr>
        <p:spPr>
          <a:xfrm>
            <a:off x="3375589" y="5783404"/>
            <a:ext cx="8280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Income tax nexus and sales tax nexus have different analyses but should be evaluated together and on annual basis.</a:t>
            </a:r>
          </a:p>
        </p:txBody>
      </p:sp>
    </p:spTree>
    <p:extLst>
      <p:ext uri="{BB962C8B-B14F-4D97-AF65-F5344CB8AC3E}">
        <p14:creationId xmlns:p14="http://schemas.microsoft.com/office/powerpoint/2010/main" val="1504906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67">
            <a:extLst>
              <a:ext uri="{FF2B5EF4-FFF2-40B4-BE49-F238E27FC236}">
                <a16:creationId xmlns:a16="http://schemas.microsoft.com/office/drawing/2014/main" id="{3087E576-7D87-4248-80F2-BC370D17E434}"/>
              </a:ext>
            </a:extLst>
          </p:cNvPr>
          <p:cNvSpPr/>
          <p:nvPr/>
        </p:nvSpPr>
        <p:spPr>
          <a:xfrm>
            <a:off x="957994" y="0"/>
            <a:ext cx="1613751" cy="6429735"/>
          </a:xfrm>
          <a:custGeom>
            <a:avLst/>
            <a:gdLst>
              <a:gd name="connsiteX0" fmla="*/ 0 w 5745361"/>
              <a:gd name="connsiteY0" fmla="*/ 0 h 6441458"/>
              <a:gd name="connsiteX1" fmla="*/ 4601109 w 5745361"/>
              <a:gd name="connsiteY1" fmla="*/ 0 h 6441458"/>
              <a:gd name="connsiteX2" fmla="*/ 5745117 w 5745361"/>
              <a:gd name="connsiteY2" fmla="*/ 3217321 h 6441458"/>
              <a:gd name="connsiteX3" fmla="*/ 4601109 w 5745361"/>
              <a:gd name="connsiteY3" fmla="*/ 6441458 h 6441458"/>
              <a:gd name="connsiteX4" fmla="*/ 0 w 5745361"/>
              <a:gd name="connsiteY4" fmla="*/ 6441458 h 6441458"/>
              <a:gd name="connsiteX5" fmla="*/ 0 w 5745361"/>
              <a:gd name="connsiteY5" fmla="*/ 0 h 644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45361" h="6441458">
                <a:moveTo>
                  <a:pt x="0" y="0"/>
                </a:moveTo>
                <a:lnTo>
                  <a:pt x="4601109" y="0"/>
                </a:lnTo>
                <a:cubicBezTo>
                  <a:pt x="4982445" y="1072441"/>
                  <a:pt x="5749131" y="2553862"/>
                  <a:pt x="5745117" y="3217321"/>
                </a:cubicBezTo>
                <a:cubicBezTo>
                  <a:pt x="5761173" y="3992114"/>
                  <a:pt x="4982445" y="5366746"/>
                  <a:pt x="4601109" y="6441458"/>
                </a:cubicBezTo>
                <a:lnTo>
                  <a:pt x="0" y="64414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Picture Placeholder 55">
            <a:extLst>
              <a:ext uri="{FF2B5EF4-FFF2-40B4-BE49-F238E27FC236}">
                <a16:creationId xmlns:a16="http://schemas.microsoft.com/office/drawing/2014/main" id="{2B0A6037-CA43-DE40-BADC-B07358D16BC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0" y="0"/>
            <a:ext cx="2528184" cy="6858000"/>
          </a:xfr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FF3FD42-04FE-9241-AA4C-FDBAD5F27A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85080"/>
            <a:ext cx="2125663" cy="5351462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en-US" sz="4000" baseline="30000" dirty="0">
                <a:solidFill>
                  <a:schemeClr val="bg1"/>
                </a:solidFill>
              </a:rPr>
              <a:t>State and </a:t>
            </a:r>
            <a:br>
              <a:rPr lang="en-US" sz="4000" baseline="30000" dirty="0">
                <a:solidFill>
                  <a:schemeClr val="bg1"/>
                </a:solidFill>
              </a:rPr>
            </a:br>
            <a:r>
              <a:rPr lang="en-US" sz="4000" baseline="30000" dirty="0">
                <a:solidFill>
                  <a:schemeClr val="bg1"/>
                </a:solidFill>
              </a:rPr>
              <a:t>Local Taxes</a:t>
            </a:r>
          </a:p>
        </p:txBody>
      </p:sp>
      <p:sp>
        <p:nvSpPr>
          <p:cNvPr id="71" name="Title 5">
            <a:extLst>
              <a:ext uri="{FF2B5EF4-FFF2-40B4-BE49-F238E27FC236}">
                <a16:creationId xmlns:a16="http://schemas.microsoft.com/office/drawing/2014/main" id="{F01C6BAE-1242-D24A-A474-B186B76BC71E}"/>
              </a:ext>
            </a:extLst>
          </p:cNvPr>
          <p:cNvSpPr txBox="1">
            <a:spLocks/>
          </p:cNvSpPr>
          <p:nvPr/>
        </p:nvSpPr>
        <p:spPr>
          <a:xfrm>
            <a:off x="3303333" y="403439"/>
            <a:ext cx="6553731" cy="807110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ts val="4000"/>
            </a:pPr>
            <a:r>
              <a:rPr lang="en-US" sz="4000" dirty="0">
                <a:solidFill>
                  <a:schemeClr val="dk2"/>
                </a:solidFill>
                <a:latin typeface="Lato Black"/>
                <a:ea typeface="Lato Black"/>
                <a:cs typeface="Lato Black"/>
              </a:rPr>
              <a:t>Oregon Taxes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E6B04E-7124-2D58-605C-C09B6247991D}"/>
              </a:ext>
            </a:extLst>
          </p:cNvPr>
          <p:cNvSpPr txBox="1"/>
          <p:nvPr/>
        </p:nvSpPr>
        <p:spPr>
          <a:xfrm>
            <a:off x="3083657" y="1852651"/>
            <a:ext cx="86654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Corporate Activity Tax – gross receipts-based tax on all taxpayers</a:t>
            </a:r>
          </a:p>
          <a:p>
            <a:pPr marL="285750" indent="-285750">
              <a:buFontTx/>
              <a:buChar char="-"/>
            </a:pPr>
            <a:r>
              <a:rPr lang="en-US" dirty="0"/>
              <a:t>Corporate Net Income Tax – net income tax imposed on all C corporations doing business in the state</a:t>
            </a:r>
          </a:p>
          <a:p>
            <a:pPr marL="285750" indent="-285750">
              <a:buFontTx/>
              <a:buChar char="-"/>
            </a:pPr>
            <a:r>
              <a:rPr lang="en-US" dirty="0"/>
              <a:t>Pass Through Entity Tax – elective tax that can be paid by certain S corporations and partnerships doing business in the state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Election can be made to pay tax at the entity level </a:t>
            </a:r>
          </a:p>
          <a:p>
            <a:pPr marL="742950" lvl="1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Local Taxes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Portland &amp; Multnomah County Business License Taxes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Portland Supportive Housing Services Net Income Tax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Multnomah County Preschool for All Personal Income Tax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Portland Pay Ratio Surtax</a:t>
            </a:r>
          </a:p>
        </p:txBody>
      </p:sp>
    </p:spTree>
    <p:extLst>
      <p:ext uri="{BB962C8B-B14F-4D97-AF65-F5344CB8AC3E}">
        <p14:creationId xmlns:p14="http://schemas.microsoft.com/office/powerpoint/2010/main" val="1012431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63C37935-C39D-B756-7207-98A03A3978A3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18663">
            <a:off x="7557649" y="2093913"/>
            <a:ext cx="2286000" cy="2286000"/>
          </a:xfrm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04902E7-B587-7A14-BA46-F2F0D1FBD0FC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0" r="16680"/>
          <a:stretch/>
        </p:blipFill>
        <p:spPr>
          <a:xfrm>
            <a:off x="2962556" y="2090798"/>
            <a:ext cx="2362940" cy="2362940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E2069B9F-138C-164D-BB8D-9C5285A76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solidFill>
                  <a:srgbClr val="FF6E2F"/>
                </a:solidFill>
              </a:rPr>
              <a:t>Thank You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AF8A909-7F75-4ADF-9CE8-EDFE1D41618E}"/>
              </a:ext>
            </a:extLst>
          </p:cNvPr>
          <p:cNvGrpSpPr/>
          <p:nvPr/>
        </p:nvGrpSpPr>
        <p:grpSpPr>
          <a:xfrm>
            <a:off x="2886074" y="4791276"/>
            <a:ext cx="2439421" cy="1077218"/>
            <a:chOff x="1188557" y="4665821"/>
            <a:chExt cx="2439421" cy="107721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12F25DB-51F7-47F0-8691-624E642C271E}"/>
                </a:ext>
              </a:extLst>
            </p:cNvPr>
            <p:cNvSpPr txBox="1"/>
            <p:nvPr/>
          </p:nvSpPr>
          <p:spPr>
            <a:xfrm>
              <a:off x="1360598" y="4665821"/>
              <a:ext cx="2171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2"/>
                  </a:solidFill>
                  <a:latin typeface="+mj-lt"/>
                </a:rPr>
                <a:t>Chris Henderson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B32A164-7124-4E54-8707-0CFBBFC0ADBE}"/>
                </a:ext>
              </a:extLst>
            </p:cNvPr>
            <p:cNvSpPr txBox="1"/>
            <p:nvPr/>
          </p:nvSpPr>
          <p:spPr>
            <a:xfrm>
              <a:off x="1188557" y="5065931"/>
              <a:ext cx="243942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400" i="1" dirty="0"/>
                <a:t>770-353-2806</a:t>
              </a:r>
            </a:p>
            <a:p>
              <a:pPr algn="ctr">
                <a:spcAft>
                  <a:spcPts val="1200"/>
                </a:spcAft>
              </a:pPr>
              <a:r>
                <a:rPr lang="en-US" sz="1400" b="1" i="1" dirty="0">
                  <a:solidFill>
                    <a:srgbClr val="FF6E2F"/>
                  </a:solidFill>
                </a:rPr>
                <a:t>   Chris.Henderson@aprio.com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0D35E37-E48B-4BCF-92BA-6A392D3B89FF}"/>
              </a:ext>
            </a:extLst>
          </p:cNvPr>
          <p:cNvGrpSpPr/>
          <p:nvPr/>
        </p:nvGrpSpPr>
        <p:grpSpPr>
          <a:xfrm>
            <a:off x="7557649" y="4758251"/>
            <a:ext cx="2531319" cy="1066232"/>
            <a:chOff x="1275567" y="4625468"/>
            <a:chExt cx="2531319" cy="106623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79CD6FC-138B-4AE5-A710-16D92D03B884}"/>
                </a:ext>
              </a:extLst>
            </p:cNvPr>
            <p:cNvSpPr txBox="1"/>
            <p:nvPr/>
          </p:nvSpPr>
          <p:spPr>
            <a:xfrm>
              <a:off x="1398227" y="4625468"/>
              <a:ext cx="22859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2"/>
                  </a:solidFill>
                  <a:latin typeface="+mj-lt"/>
                </a:rPr>
                <a:t>Kate Hooker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FEE9AEE-AD49-4C65-890B-388A1A75EAA7}"/>
                </a:ext>
              </a:extLst>
            </p:cNvPr>
            <p:cNvSpPr txBox="1"/>
            <p:nvPr/>
          </p:nvSpPr>
          <p:spPr>
            <a:xfrm>
              <a:off x="1275567" y="5014592"/>
              <a:ext cx="253131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400" i="1" dirty="0"/>
                <a:t>240-364 2586</a:t>
              </a:r>
            </a:p>
            <a:p>
              <a:pPr algn="ctr">
                <a:spcAft>
                  <a:spcPts val="1200"/>
                </a:spcAft>
              </a:pPr>
              <a:r>
                <a:rPr lang="en-US" sz="1400" b="1" i="1" dirty="0">
                  <a:solidFill>
                    <a:srgbClr val="FF6E2F"/>
                  </a:solidFill>
                </a:rPr>
                <a:t> Kate.Hooker@aprio.com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2558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67">
            <a:extLst>
              <a:ext uri="{FF2B5EF4-FFF2-40B4-BE49-F238E27FC236}">
                <a16:creationId xmlns:a16="http://schemas.microsoft.com/office/drawing/2014/main" id="{3087E576-7D87-4248-80F2-BC370D17E434}"/>
              </a:ext>
            </a:extLst>
          </p:cNvPr>
          <p:cNvSpPr/>
          <p:nvPr/>
        </p:nvSpPr>
        <p:spPr>
          <a:xfrm>
            <a:off x="957994" y="0"/>
            <a:ext cx="1613751" cy="6429735"/>
          </a:xfrm>
          <a:custGeom>
            <a:avLst/>
            <a:gdLst>
              <a:gd name="connsiteX0" fmla="*/ 0 w 5745361"/>
              <a:gd name="connsiteY0" fmla="*/ 0 h 6441458"/>
              <a:gd name="connsiteX1" fmla="*/ 4601109 w 5745361"/>
              <a:gd name="connsiteY1" fmla="*/ 0 h 6441458"/>
              <a:gd name="connsiteX2" fmla="*/ 5745117 w 5745361"/>
              <a:gd name="connsiteY2" fmla="*/ 3217321 h 6441458"/>
              <a:gd name="connsiteX3" fmla="*/ 4601109 w 5745361"/>
              <a:gd name="connsiteY3" fmla="*/ 6441458 h 6441458"/>
              <a:gd name="connsiteX4" fmla="*/ 0 w 5745361"/>
              <a:gd name="connsiteY4" fmla="*/ 6441458 h 6441458"/>
              <a:gd name="connsiteX5" fmla="*/ 0 w 5745361"/>
              <a:gd name="connsiteY5" fmla="*/ 0 h 644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45361" h="6441458">
                <a:moveTo>
                  <a:pt x="0" y="0"/>
                </a:moveTo>
                <a:lnTo>
                  <a:pt x="4601109" y="0"/>
                </a:lnTo>
                <a:cubicBezTo>
                  <a:pt x="4982445" y="1072441"/>
                  <a:pt x="5749131" y="2553862"/>
                  <a:pt x="5745117" y="3217321"/>
                </a:cubicBezTo>
                <a:cubicBezTo>
                  <a:pt x="5761173" y="3992114"/>
                  <a:pt x="4982445" y="5366746"/>
                  <a:pt x="4601109" y="6441458"/>
                </a:cubicBezTo>
                <a:lnTo>
                  <a:pt x="0" y="64414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Placeholder 55">
            <a:extLst>
              <a:ext uri="{FF2B5EF4-FFF2-40B4-BE49-F238E27FC236}">
                <a16:creationId xmlns:a16="http://schemas.microsoft.com/office/drawing/2014/main" id="{2B0A6037-CA43-DE40-BADC-B07358D16BC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0" y="0"/>
            <a:ext cx="2528184" cy="6429375"/>
          </a:xfr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FF3FD42-04FE-9241-AA4C-FDBAD5F27A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8378" y="316328"/>
            <a:ext cx="2126577" cy="5351463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Aprio</a:t>
            </a:r>
            <a:br>
              <a:rPr lang="en-US" sz="4000">
                <a:solidFill>
                  <a:schemeClr val="bg1"/>
                </a:solidFill>
              </a:rPr>
            </a:br>
            <a:r>
              <a:rPr lang="en-US" sz="4000">
                <a:solidFill>
                  <a:schemeClr val="bg1"/>
                </a:solidFill>
              </a:rPr>
              <a:t>today</a:t>
            </a:r>
            <a:r>
              <a:rPr lang="en-US" sz="4000" baseline="3000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71" name="Title 5">
            <a:extLst>
              <a:ext uri="{FF2B5EF4-FFF2-40B4-BE49-F238E27FC236}">
                <a16:creationId xmlns:a16="http://schemas.microsoft.com/office/drawing/2014/main" id="{F01C6BAE-1242-D24A-A474-B186B76BC71E}"/>
              </a:ext>
            </a:extLst>
          </p:cNvPr>
          <p:cNvSpPr txBox="1">
            <a:spLocks/>
          </p:cNvSpPr>
          <p:nvPr/>
        </p:nvSpPr>
        <p:spPr>
          <a:xfrm>
            <a:off x="2126255" y="519221"/>
            <a:ext cx="9612291" cy="1231208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solidFill>
                  <a:schemeClr val="bg2">
                    <a:lumMod val="25000"/>
                  </a:schemeClr>
                </a:solidFill>
                <a:cs typeface="Arial"/>
              </a:rPr>
              <a:t>By the numbers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844F53-0249-F92A-02DC-A4FAA92A1230}"/>
              </a:ext>
            </a:extLst>
          </p:cNvPr>
          <p:cNvSpPr txBox="1"/>
          <p:nvPr/>
        </p:nvSpPr>
        <p:spPr>
          <a:xfrm>
            <a:off x="2999232" y="6071616"/>
            <a:ext cx="36454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75000"/>
                  </a:schemeClr>
                </a:solidFill>
              </a:rPr>
              <a:t>*As of August 2023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E3841B-4044-9FA9-E5CA-9BF6AE1994E7}"/>
              </a:ext>
            </a:extLst>
          </p:cNvPr>
          <p:cNvGrpSpPr/>
          <p:nvPr/>
        </p:nvGrpSpPr>
        <p:grpSpPr>
          <a:xfrm>
            <a:off x="10504084" y="1642845"/>
            <a:ext cx="1257160" cy="1828800"/>
            <a:chOff x="2857598" y="2992060"/>
            <a:chExt cx="1257160" cy="182880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ADD71D4-645A-4AB0-4B7C-F73FCD9DEA1F}"/>
                </a:ext>
              </a:extLst>
            </p:cNvPr>
            <p:cNvSpPr txBox="1"/>
            <p:nvPr/>
          </p:nvSpPr>
          <p:spPr>
            <a:xfrm>
              <a:off x="2857598" y="2992060"/>
              <a:ext cx="1257160" cy="1828800"/>
            </a:xfrm>
            <a:prstGeom prst="roundRect">
              <a:avLst>
                <a:gd name="adj" fmla="val 6331"/>
              </a:avLst>
            </a:prstGeom>
            <a:solidFill>
              <a:schemeClr val="bg1"/>
            </a:solidFill>
            <a:effectLst>
              <a:outerShdw blurRad="355600" dist="38100" dir="5400000" algn="t" rotWithShape="0">
                <a:schemeClr val="bg2">
                  <a:lumMod val="10000"/>
                  <a:alpha val="27000"/>
                </a:schemeClr>
              </a:outerShdw>
            </a:effectLst>
          </p:spPr>
          <p:txBody>
            <a:bodyPr wrap="square" tIns="91440" bIns="91440" rtlCol="0" anchor="b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>
                  <a:solidFill>
                    <a:srgbClr val="677284"/>
                  </a:solidFill>
                </a:rPr>
                <a:t>Clients in</a:t>
              </a:r>
              <a:r>
                <a:rPr lang="en-US" sz="1400">
                  <a:solidFill>
                    <a:srgbClr val="677284"/>
                  </a:solidFill>
                </a:rPr>
                <a:t> </a:t>
              </a:r>
            </a:p>
            <a:p>
              <a:pPr algn="ctr">
                <a:lnSpc>
                  <a:spcPct val="90000"/>
                </a:lnSpc>
              </a:pPr>
              <a:r>
                <a:rPr lang="en-US" sz="3200">
                  <a:solidFill>
                    <a:sysClr val="windowText" lastClr="000000"/>
                  </a:solidFill>
                  <a:latin typeface="+mj-lt"/>
                </a:rPr>
                <a:t>50+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>
                  <a:solidFill>
                    <a:srgbClr val="677284"/>
                  </a:solidFill>
                </a:rPr>
                <a:t>Countries</a:t>
              </a:r>
              <a:endParaRPr lang="en-US" sz="1400">
                <a:solidFill>
                  <a:srgbClr val="677284"/>
                </a:solidFill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0A0D5D7-3F22-ED88-E1E1-779B7E41C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61311" y="3195355"/>
              <a:ext cx="423787" cy="535310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9B66591-5D43-DDF9-F66B-E86F871DDA3C}"/>
              </a:ext>
            </a:extLst>
          </p:cNvPr>
          <p:cNvGrpSpPr/>
          <p:nvPr/>
        </p:nvGrpSpPr>
        <p:grpSpPr>
          <a:xfrm>
            <a:off x="8982828" y="1642845"/>
            <a:ext cx="1257160" cy="1828800"/>
            <a:chOff x="5017082" y="2992060"/>
            <a:chExt cx="1257160" cy="182880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A08C0F1-65F7-639A-A44F-7048B35385FD}"/>
                </a:ext>
              </a:extLst>
            </p:cNvPr>
            <p:cNvSpPr txBox="1"/>
            <p:nvPr/>
          </p:nvSpPr>
          <p:spPr>
            <a:xfrm>
              <a:off x="5017082" y="2992060"/>
              <a:ext cx="1257160" cy="1828800"/>
            </a:xfrm>
            <a:prstGeom prst="roundRect">
              <a:avLst>
                <a:gd name="adj" fmla="val 6977"/>
              </a:avLst>
            </a:prstGeom>
            <a:solidFill>
              <a:schemeClr val="bg1"/>
            </a:solidFill>
            <a:effectLst>
              <a:outerShdw blurRad="355600" dist="38100" dir="5400000" algn="t" rotWithShape="0">
                <a:schemeClr val="bg2">
                  <a:lumMod val="10000"/>
                  <a:alpha val="27000"/>
                </a:schemeClr>
              </a:outerShdw>
            </a:effectLst>
          </p:spPr>
          <p:txBody>
            <a:bodyPr wrap="square" tIns="91440" bIns="91440" rtlCol="0" anchor="b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200">
                  <a:solidFill>
                    <a:sysClr val="windowText" lastClr="000000"/>
                  </a:solidFill>
                  <a:latin typeface="+mj-lt"/>
                </a:rPr>
                <a:t>35+</a:t>
              </a:r>
            </a:p>
            <a:p>
              <a:pPr algn="ctr">
                <a:lnSpc>
                  <a:spcPct val="90000"/>
                </a:lnSpc>
              </a:pPr>
              <a:r>
                <a:rPr lang="en-US" sz="1200">
                  <a:solidFill>
                    <a:srgbClr val="677284"/>
                  </a:solidFill>
                </a:rPr>
                <a:t>Languages Spoken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C38295CA-BFFA-0457-ABE3-FAAC718D7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78007" y="3195355"/>
              <a:ext cx="535310" cy="53531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183533B-A563-88D2-F4EF-6245F3D1E1D9}"/>
              </a:ext>
            </a:extLst>
          </p:cNvPr>
          <p:cNvGrpSpPr/>
          <p:nvPr/>
        </p:nvGrpSpPr>
        <p:grpSpPr>
          <a:xfrm>
            <a:off x="4419057" y="1642845"/>
            <a:ext cx="1257160" cy="1828800"/>
            <a:chOff x="4381162" y="722047"/>
            <a:chExt cx="1257160" cy="182880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7C16132-8887-4F10-C213-F98E3C65832F}"/>
                </a:ext>
              </a:extLst>
            </p:cNvPr>
            <p:cNvSpPr txBox="1"/>
            <p:nvPr/>
          </p:nvSpPr>
          <p:spPr>
            <a:xfrm>
              <a:off x="4381162" y="722047"/>
              <a:ext cx="1257160" cy="1828800"/>
            </a:xfrm>
            <a:prstGeom prst="roundRect">
              <a:avLst>
                <a:gd name="adj" fmla="val 6331"/>
              </a:avLst>
            </a:prstGeom>
            <a:solidFill>
              <a:schemeClr val="bg1"/>
            </a:solidFill>
            <a:effectLst>
              <a:outerShdw blurRad="355600" dist="38100" dir="5400000" algn="t" rotWithShape="0">
                <a:schemeClr val="bg2">
                  <a:lumMod val="10000"/>
                  <a:alpha val="27000"/>
                </a:schemeClr>
              </a:outerShdw>
            </a:effectLst>
          </p:spPr>
          <p:txBody>
            <a:bodyPr wrap="square" tIns="91440" bIns="91440" rtlCol="0" anchor="b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200">
                  <a:solidFill>
                    <a:sysClr val="windowText" lastClr="000000"/>
                  </a:solidFill>
                  <a:latin typeface="+mj-lt"/>
                </a:rPr>
                <a:t>171</a:t>
              </a:r>
              <a:endParaRPr lang="en-US" sz="1200">
                <a:solidFill>
                  <a:sysClr val="windowText" lastClr="000000"/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200">
                  <a:solidFill>
                    <a:srgbClr val="677284"/>
                  </a:solidFill>
                </a:rPr>
                <a:t>Partners</a:t>
              </a:r>
              <a:endParaRPr lang="en-US" sz="1400">
                <a:solidFill>
                  <a:srgbClr val="677284"/>
                </a:solidFill>
              </a:endParaRP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2E9186C8-1C3C-95C3-18B3-7DDF6E63F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2087" y="1016907"/>
              <a:ext cx="605746" cy="479549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20812BA-8FDE-8187-8D22-DD805697ACFA}"/>
              </a:ext>
            </a:extLst>
          </p:cNvPr>
          <p:cNvGrpSpPr/>
          <p:nvPr/>
        </p:nvGrpSpPr>
        <p:grpSpPr>
          <a:xfrm>
            <a:off x="7461571" y="1642845"/>
            <a:ext cx="1257160" cy="1828800"/>
            <a:chOff x="8984502" y="1595510"/>
            <a:chExt cx="1257160" cy="1828800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81C09E9-9513-E230-BE1F-A169717BAEAB}"/>
                </a:ext>
              </a:extLst>
            </p:cNvPr>
            <p:cNvSpPr txBox="1"/>
            <p:nvPr/>
          </p:nvSpPr>
          <p:spPr>
            <a:xfrm>
              <a:off x="8984502" y="1595510"/>
              <a:ext cx="1257160" cy="1828800"/>
            </a:xfrm>
            <a:prstGeom prst="roundRect">
              <a:avLst>
                <a:gd name="adj" fmla="val 6977"/>
              </a:avLst>
            </a:prstGeom>
            <a:solidFill>
              <a:schemeClr val="bg1"/>
            </a:solidFill>
            <a:effectLst>
              <a:outerShdw blurRad="355600" dist="38100" dir="5400000" algn="t" rotWithShape="0">
                <a:schemeClr val="bg2">
                  <a:lumMod val="10000"/>
                  <a:alpha val="27000"/>
                </a:schemeClr>
              </a:outerShdw>
            </a:effectLst>
          </p:spPr>
          <p:txBody>
            <a:bodyPr wrap="square" tIns="91440" bIns="91440" rtlCol="0" anchor="b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200">
                  <a:solidFill>
                    <a:sysClr val="windowText" lastClr="000000"/>
                  </a:solidFill>
                  <a:latin typeface="+mj-lt"/>
                </a:rPr>
                <a:t>35+</a:t>
              </a:r>
            </a:p>
            <a:p>
              <a:pPr algn="ctr">
                <a:lnSpc>
                  <a:spcPct val="90000"/>
                </a:lnSpc>
              </a:pPr>
              <a:r>
                <a:rPr lang="en-US" sz="1200">
                  <a:solidFill>
                    <a:srgbClr val="677284"/>
                  </a:solidFill>
                </a:rPr>
                <a:t>Services</a:t>
              </a:r>
              <a:endParaRPr lang="en-US" sz="1400">
                <a:solidFill>
                  <a:srgbClr val="677284"/>
                </a:solidFill>
              </a:endParaRPr>
            </a:p>
          </p:txBody>
        </p:sp>
        <p:sp>
          <p:nvSpPr>
            <p:cNvPr id="78" name="Shape 2473">
              <a:extLst>
                <a:ext uri="{FF2B5EF4-FFF2-40B4-BE49-F238E27FC236}">
                  <a16:creationId xmlns:a16="http://schemas.microsoft.com/office/drawing/2014/main" id="{54A3763A-D6CD-6B6B-5853-2CF1C9CB7F44}"/>
                </a:ext>
              </a:extLst>
            </p:cNvPr>
            <p:cNvSpPr/>
            <p:nvPr/>
          </p:nvSpPr>
          <p:spPr>
            <a:xfrm>
              <a:off x="9471557" y="1890370"/>
              <a:ext cx="283051" cy="518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07" y="18651"/>
                  </a:moveTo>
                  <a:lnTo>
                    <a:pt x="10795" y="12327"/>
                  </a:lnTo>
                  <a:lnTo>
                    <a:pt x="10781" y="12326"/>
                  </a:lnTo>
                  <a:cubicBezTo>
                    <a:pt x="10785" y="12307"/>
                    <a:pt x="10800" y="12292"/>
                    <a:pt x="10800" y="12273"/>
                  </a:cubicBezTo>
                  <a:cubicBezTo>
                    <a:pt x="10800" y="12001"/>
                    <a:pt x="10398" y="11782"/>
                    <a:pt x="9900" y="11782"/>
                  </a:cubicBezTo>
                  <a:lnTo>
                    <a:pt x="2149" y="11782"/>
                  </a:lnTo>
                  <a:lnTo>
                    <a:pt x="8749" y="982"/>
                  </a:lnTo>
                  <a:lnTo>
                    <a:pt x="15850" y="982"/>
                  </a:lnTo>
                  <a:lnTo>
                    <a:pt x="11436" y="8190"/>
                  </a:lnTo>
                  <a:lnTo>
                    <a:pt x="11447" y="8192"/>
                  </a:lnTo>
                  <a:cubicBezTo>
                    <a:pt x="11417" y="8241"/>
                    <a:pt x="11391" y="8291"/>
                    <a:pt x="11391" y="8345"/>
                  </a:cubicBezTo>
                  <a:cubicBezTo>
                    <a:pt x="11391" y="8617"/>
                    <a:pt x="11794" y="8836"/>
                    <a:pt x="12291" y="8836"/>
                  </a:cubicBezTo>
                  <a:lnTo>
                    <a:pt x="19195" y="8836"/>
                  </a:lnTo>
                  <a:cubicBezTo>
                    <a:pt x="19195" y="8836"/>
                    <a:pt x="9507" y="18651"/>
                    <a:pt x="9507" y="18651"/>
                  </a:cubicBezTo>
                  <a:close/>
                  <a:moveTo>
                    <a:pt x="21600" y="8345"/>
                  </a:moveTo>
                  <a:cubicBezTo>
                    <a:pt x="21600" y="8074"/>
                    <a:pt x="21197" y="7855"/>
                    <a:pt x="20700" y="7855"/>
                  </a:cubicBezTo>
                  <a:lnTo>
                    <a:pt x="13541" y="7855"/>
                  </a:lnTo>
                  <a:lnTo>
                    <a:pt x="17954" y="646"/>
                  </a:lnTo>
                  <a:lnTo>
                    <a:pt x="17944" y="644"/>
                  </a:lnTo>
                  <a:cubicBezTo>
                    <a:pt x="17974" y="595"/>
                    <a:pt x="18000" y="545"/>
                    <a:pt x="18000" y="491"/>
                  </a:cubicBezTo>
                  <a:cubicBezTo>
                    <a:pt x="18000" y="220"/>
                    <a:pt x="17598" y="0"/>
                    <a:pt x="17100" y="0"/>
                  </a:cubicBezTo>
                  <a:lnTo>
                    <a:pt x="8101" y="0"/>
                  </a:lnTo>
                  <a:cubicBezTo>
                    <a:pt x="7703" y="0"/>
                    <a:pt x="7376" y="143"/>
                    <a:pt x="7257" y="337"/>
                  </a:cubicBezTo>
                  <a:lnTo>
                    <a:pt x="7246" y="335"/>
                  </a:lnTo>
                  <a:lnTo>
                    <a:pt x="47" y="12117"/>
                  </a:lnTo>
                  <a:lnTo>
                    <a:pt x="57" y="12120"/>
                  </a:lnTo>
                  <a:cubicBezTo>
                    <a:pt x="27" y="12168"/>
                    <a:pt x="0" y="12218"/>
                    <a:pt x="0" y="12273"/>
                  </a:cubicBezTo>
                  <a:cubicBezTo>
                    <a:pt x="0" y="12544"/>
                    <a:pt x="403" y="12764"/>
                    <a:pt x="900" y="12764"/>
                  </a:cubicBezTo>
                  <a:lnTo>
                    <a:pt x="8895" y="12764"/>
                  </a:lnTo>
                  <a:lnTo>
                    <a:pt x="7206" y="21055"/>
                  </a:lnTo>
                  <a:lnTo>
                    <a:pt x="7220" y="21056"/>
                  </a:lnTo>
                  <a:cubicBezTo>
                    <a:pt x="7216" y="21074"/>
                    <a:pt x="7200" y="21090"/>
                    <a:pt x="7200" y="21109"/>
                  </a:cubicBezTo>
                  <a:cubicBezTo>
                    <a:pt x="7200" y="21380"/>
                    <a:pt x="7603" y="21600"/>
                    <a:pt x="8101" y="21600"/>
                  </a:cubicBezTo>
                  <a:cubicBezTo>
                    <a:pt x="8464" y="21600"/>
                    <a:pt x="8761" y="21480"/>
                    <a:pt x="8900" y="21310"/>
                  </a:cubicBezTo>
                  <a:lnTo>
                    <a:pt x="8918" y="21315"/>
                  </a:lnTo>
                  <a:lnTo>
                    <a:pt x="21517" y="8551"/>
                  </a:lnTo>
                  <a:lnTo>
                    <a:pt x="21513" y="8550"/>
                  </a:lnTo>
                  <a:cubicBezTo>
                    <a:pt x="21567" y="8487"/>
                    <a:pt x="21600" y="8419"/>
                    <a:pt x="21600" y="8345"/>
                  </a:cubicBezTo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19049" tIns="19049" rIns="19049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6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Gill Sans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45A4859-F654-39A2-BBFD-43170B9C6544}"/>
              </a:ext>
            </a:extLst>
          </p:cNvPr>
          <p:cNvGrpSpPr/>
          <p:nvPr/>
        </p:nvGrpSpPr>
        <p:grpSpPr>
          <a:xfrm>
            <a:off x="5940314" y="3813585"/>
            <a:ext cx="1257160" cy="1828800"/>
            <a:chOff x="4418154" y="3002599"/>
            <a:chExt cx="1257160" cy="1828800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90EFFE2-07F1-9C0A-8E84-FE18852F29D4}"/>
                </a:ext>
              </a:extLst>
            </p:cNvPr>
            <p:cNvSpPr txBox="1"/>
            <p:nvPr/>
          </p:nvSpPr>
          <p:spPr>
            <a:xfrm>
              <a:off x="4418154" y="3002599"/>
              <a:ext cx="1257160" cy="1828800"/>
            </a:xfrm>
            <a:prstGeom prst="roundRect">
              <a:avLst>
                <a:gd name="adj" fmla="val 6977"/>
              </a:avLst>
            </a:prstGeom>
            <a:solidFill>
              <a:schemeClr val="bg1"/>
            </a:solidFill>
            <a:effectLst>
              <a:outerShdw blurRad="355600" dist="38100" dir="5400000" algn="t" rotWithShape="0">
                <a:schemeClr val="bg2">
                  <a:lumMod val="10000"/>
                  <a:alpha val="27000"/>
                </a:schemeClr>
              </a:outerShdw>
            </a:effectLst>
          </p:spPr>
          <p:txBody>
            <a:bodyPr wrap="square" tIns="91440" bIns="91440" rtlCol="0" anchor="b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200">
                  <a:solidFill>
                    <a:sysClr val="windowText" lastClr="000000"/>
                  </a:solidFill>
                  <a:latin typeface="+mj-lt"/>
                </a:rPr>
                <a:t>900</a:t>
              </a:r>
            </a:p>
            <a:p>
              <a:pPr algn="ctr">
                <a:lnSpc>
                  <a:spcPct val="90000"/>
                </a:lnSpc>
              </a:pPr>
              <a:r>
                <a:rPr lang="en-US" sz="1200">
                  <a:solidFill>
                    <a:srgbClr val="677284"/>
                  </a:solidFill>
                </a:rPr>
                <a:t>Retirement Plans</a:t>
              </a:r>
              <a:endParaRPr lang="en-US" sz="1400">
                <a:solidFill>
                  <a:srgbClr val="677284"/>
                </a:solidFill>
              </a:endParaRP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9512302E-6B2A-0DF2-C6A7-FCE2AFB7744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94131" y="3249365"/>
              <a:ext cx="505207" cy="433593"/>
              <a:chOff x="3705" y="2027"/>
              <a:chExt cx="270" cy="217"/>
            </a:xfrm>
            <a:solidFill>
              <a:schemeClr val="accent1"/>
            </a:solidFill>
          </p:grpSpPr>
          <p:sp>
            <p:nvSpPr>
              <p:cNvPr id="82" name="Freeform 47">
                <a:extLst>
                  <a:ext uri="{FF2B5EF4-FFF2-40B4-BE49-F238E27FC236}">
                    <a16:creationId xmlns:a16="http://schemas.microsoft.com/office/drawing/2014/main" id="{DD9D78D6-42E5-DBC7-D089-819587CCE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5" y="2064"/>
                <a:ext cx="29" cy="71"/>
              </a:xfrm>
              <a:custGeom>
                <a:avLst/>
                <a:gdLst>
                  <a:gd name="T0" fmla="*/ 10 w 15"/>
                  <a:gd name="T1" fmla="*/ 25 h 36"/>
                  <a:gd name="T2" fmla="*/ 9 w 15"/>
                  <a:gd name="T3" fmla="*/ 25 h 36"/>
                  <a:gd name="T4" fmla="*/ 5 w 15"/>
                  <a:gd name="T5" fmla="*/ 25 h 36"/>
                  <a:gd name="T6" fmla="*/ 3 w 15"/>
                  <a:gd name="T7" fmla="*/ 23 h 36"/>
                  <a:gd name="T8" fmla="*/ 3 w 15"/>
                  <a:gd name="T9" fmla="*/ 23 h 36"/>
                  <a:gd name="T10" fmla="*/ 0 w 15"/>
                  <a:gd name="T11" fmla="*/ 25 h 36"/>
                  <a:gd name="T12" fmla="*/ 0 w 15"/>
                  <a:gd name="T13" fmla="*/ 26 h 36"/>
                  <a:gd name="T14" fmla="*/ 2 w 15"/>
                  <a:gd name="T15" fmla="*/ 27 h 36"/>
                  <a:gd name="T16" fmla="*/ 3 w 15"/>
                  <a:gd name="T17" fmla="*/ 28 h 36"/>
                  <a:gd name="T18" fmla="*/ 5 w 15"/>
                  <a:gd name="T19" fmla="*/ 29 h 36"/>
                  <a:gd name="T20" fmla="*/ 6 w 15"/>
                  <a:gd name="T21" fmla="*/ 29 h 36"/>
                  <a:gd name="T22" fmla="*/ 6 w 15"/>
                  <a:gd name="T23" fmla="*/ 34 h 36"/>
                  <a:gd name="T24" fmla="*/ 7 w 15"/>
                  <a:gd name="T25" fmla="*/ 36 h 36"/>
                  <a:gd name="T26" fmla="*/ 9 w 15"/>
                  <a:gd name="T27" fmla="*/ 34 h 36"/>
                  <a:gd name="T28" fmla="*/ 9 w 15"/>
                  <a:gd name="T29" fmla="*/ 29 h 36"/>
                  <a:gd name="T30" fmla="*/ 10 w 15"/>
                  <a:gd name="T31" fmla="*/ 28 h 36"/>
                  <a:gd name="T32" fmla="*/ 12 w 15"/>
                  <a:gd name="T33" fmla="*/ 27 h 36"/>
                  <a:gd name="T34" fmla="*/ 14 w 15"/>
                  <a:gd name="T35" fmla="*/ 25 h 36"/>
                  <a:gd name="T36" fmla="*/ 15 w 15"/>
                  <a:gd name="T37" fmla="*/ 22 h 36"/>
                  <a:gd name="T38" fmla="*/ 14 w 15"/>
                  <a:gd name="T39" fmla="*/ 19 h 36"/>
                  <a:gd name="T40" fmla="*/ 12 w 15"/>
                  <a:gd name="T41" fmla="*/ 18 h 36"/>
                  <a:gd name="T42" fmla="*/ 10 w 15"/>
                  <a:gd name="T43" fmla="*/ 16 h 36"/>
                  <a:gd name="T44" fmla="*/ 8 w 15"/>
                  <a:gd name="T45" fmla="*/ 16 h 36"/>
                  <a:gd name="T46" fmla="*/ 7 w 15"/>
                  <a:gd name="T47" fmla="*/ 15 h 36"/>
                  <a:gd name="T48" fmla="*/ 5 w 15"/>
                  <a:gd name="T49" fmla="*/ 15 h 36"/>
                  <a:gd name="T50" fmla="*/ 5 w 15"/>
                  <a:gd name="T51" fmla="*/ 14 h 36"/>
                  <a:gd name="T52" fmla="*/ 4 w 15"/>
                  <a:gd name="T53" fmla="*/ 12 h 36"/>
                  <a:gd name="T54" fmla="*/ 5 w 15"/>
                  <a:gd name="T55" fmla="*/ 11 h 36"/>
                  <a:gd name="T56" fmla="*/ 5 w 15"/>
                  <a:gd name="T57" fmla="*/ 10 h 36"/>
                  <a:gd name="T58" fmla="*/ 7 w 15"/>
                  <a:gd name="T59" fmla="*/ 10 h 36"/>
                  <a:gd name="T60" fmla="*/ 10 w 15"/>
                  <a:gd name="T61" fmla="*/ 10 h 36"/>
                  <a:gd name="T62" fmla="*/ 11 w 15"/>
                  <a:gd name="T63" fmla="*/ 11 h 36"/>
                  <a:gd name="T64" fmla="*/ 12 w 15"/>
                  <a:gd name="T65" fmla="*/ 12 h 36"/>
                  <a:gd name="T66" fmla="*/ 15 w 15"/>
                  <a:gd name="T67" fmla="*/ 9 h 36"/>
                  <a:gd name="T68" fmla="*/ 14 w 15"/>
                  <a:gd name="T69" fmla="*/ 9 h 36"/>
                  <a:gd name="T70" fmla="*/ 12 w 15"/>
                  <a:gd name="T71" fmla="*/ 7 h 36"/>
                  <a:gd name="T72" fmla="*/ 9 w 15"/>
                  <a:gd name="T73" fmla="*/ 6 h 36"/>
                  <a:gd name="T74" fmla="*/ 9 w 15"/>
                  <a:gd name="T75" fmla="*/ 1 h 36"/>
                  <a:gd name="T76" fmla="*/ 7 w 15"/>
                  <a:gd name="T77" fmla="*/ 0 h 36"/>
                  <a:gd name="T78" fmla="*/ 6 w 15"/>
                  <a:gd name="T79" fmla="*/ 1 h 36"/>
                  <a:gd name="T80" fmla="*/ 6 w 15"/>
                  <a:gd name="T81" fmla="*/ 6 h 36"/>
                  <a:gd name="T82" fmla="*/ 5 w 15"/>
                  <a:gd name="T83" fmla="*/ 7 h 36"/>
                  <a:gd name="T84" fmla="*/ 3 w 15"/>
                  <a:gd name="T85" fmla="*/ 8 h 36"/>
                  <a:gd name="T86" fmla="*/ 1 w 15"/>
                  <a:gd name="T87" fmla="*/ 10 h 36"/>
                  <a:gd name="T88" fmla="*/ 1 w 15"/>
                  <a:gd name="T89" fmla="*/ 12 h 36"/>
                  <a:gd name="T90" fmla="*/ 1 w 15"/>
                  <a:gd name="T91" fmla="*/ 15 h 36"/>
                  <a:gd name="T92" fmla="*/ 3 w 15"/>
                  <a:gd name="T93" fmla="*/ 17 h 36"/>
                  <a:gd name="T94" fmla="*/ 5 w 15"/>
                  <a:gd name="T95" fmla="*/ 18 h 36"/>
                  <a:gd name="T96" fmla="*/ 7 w 15"/>
                  <a:gd name="T97" fmla="*/ 19 h 36"/>
                  <a:gd name="T98" fmla="*/ 9 w 15"/>
                  <a:gd name="T99" fmla="*/ 19 h 36"/>
                  <a:gd name="T100" fmla="*/ 10 w 15"/>
                  <a:gd name="T101" fmla="*/ 20 h 36"/>
                  <a:gd name="T102" fmla="*/ 11 w 15"/>
                  <a:gd name="T103" fmla="*/ 21 h 36"/>
                  <a:gd name="T104" fmla="*/ 11 w 15"/>
                  <a:gd name="T105" fmla="*/ 22 h 36"/>
                  <a:gd name="T106" fmla="*/ 11 w 15"/>
                  <a:gd name="T107" fmla="*/ 24 h 36"/>
                  <a:gd name="T108" fmla="*/ 10 w 15"/>
                  <a:gd name="T109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" h="36">
                    <a:moveTo>
                      <a:pt x="10" y="25"/>
                    </a:moveTo>
                    <a:cubicBezTo>
                      <a:pt x="10" y="25"/>
                      <a:pt x="9" y="25"/>
                      <a:pt x="9" y="25"/>
                    </a:cubicBezTo>
                    <a:cubicBezTo>
                      <a:pt x="7" y="26"/>
                      <a:pt x="6" y="26"/>
                      <a:pt x="5" y="25"/>
                    </a:cubicBezTo>
                    <a:cubicBezTo>
                      <a:pt x="4" y="25"/>
                      <a:pt x="4" y="24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6"/>
                      <a:pt x="1" y="27"/>
                      <a:pt x="2" y="27"/>
                    </a:cubicBezTo>
                    <a:cubicBezTo>
                      <a:pt x="2" y="27"/>
                      <a:pt x="3" y="28"/>
                      <a:pt x="3" y="28"/>
                    </a:cubicBezTo>
                    <a:cubicBezTo>
                      <a:pt x="4" y="28"/>
                      <a:pt x="5" y="29"/>
                      <a:pt x="5" y="29"/>
                    </a:cubicBezTo>
                    <a:cubicBezTo>
                      <a:pt x="5" y="29"/>
                      <a:pt x="6" y="29"/>
                      <a:pt x="6" y="29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5"/>
                      <a:pt x="6" y="36"/>
                      <a:pt x="7" y="36"/>
                    </a:cubicBezTo>
                    <a:cubicBezTo>
                      <a:pt x="8" y="36"/>
                      <a:pt x="9" y="35"/>
                      <a:pt x="9" y="34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29"/>
                      <a:pt x="10" y="29"/>
                      <a:pt x="10" y="28"/>
                    </a:cubicBezTo>
                    <a:cubicBezTo>
                      <a:pt x="11" y="28"/>
                      <a:pt x="12" y="28"/>
                      <a:pt x="12" y="27"/>
                    </a:cubicBezTo>
                    <a:cubicBezTo>
                      <a:pt x="13" y="27"/>
                      <a:pt x="14" y="26"/>
                      <a:pt x="14" y="25"/>
                    </a:cubicBezTo>
                    <a:cubicBezTo>
                      <a:pt x="14" y="24"/>
                      <a:pt x="15" y="23"/>
                      <a:pt x="15" y="22"/>
                    </a:cubicBezTo>
                    <a:cubicBezTo>
                      <a:pt x="15" y="21"/>
                      <a:pt x="14" y="20"/>
                      <a:pt x="14" y="19"/>
                    </a:cubicBezTo>
                    <a:cubicBezTo>
                      <a:pt x="14" y="19"/>
                      <a:pt x="13" y="18"/>
                      <a:pt x="12" y="18"/>
                    </a:cubicBezTo>
                    <a:cubicBezTo>
                      <a:pt x="12" y="17"/>
                      <a:pt x="11" y="17"/>
                      <a:pt x="10" y="16"/>
                    </a:cubicBezTo>
                    <a:cubicBezTo>
                      <a:pt x="10" y="16"/>
                      <a:pt x="9" y="16"/>
                      <a:pt x="8" y="16"/>
                    </a:cubicBezTo>
                    <a:cubicBezTo>
                      <a:pt x="8" y="16"/>
                      <a:pt x="7" y="15"/>
                      <a:pt x="7" y="15"/>
                    </a:cubicBezTo>
                    <a:cubicBezTo>
                      <a:pt x="6" y="15"/>
                      <a:pt x="6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4" y="13"/>
                      <a:pt x="4" y="13"/>
                      <a:pt x="4" y="12"/>
                    </a:cubicBezTo>
                    <a:cubicBezTo>
                      <a:pt x="4" y="12"/>
                      <a:pt x="4" y="11"/>
                      <a:pt x="5" y="11"/>
                    </a:cubicBezTo>
                    <a:cubicBezTo>
                      <a:pt x="5" y="11"/>
                      <a:pt x="5" y="10"/>
                      <a:pt x="5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8" y="9"/>
                      <a:pt x="9" y="9"/>
                      <a:pt x="10" y="10"/>
                    </a:cubicBezTo>
                    <a:cubicBezTo>
                      <a:pt x="11" y="10"/>
                      <a:pt x="11" y="11"/>
                      <a:pt x="11" y="1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8"/>
                      <a:pt x="13" y="8"/>
                      <a:pt x="12" y="7"/>
                    </a:cubicBezTo>
                    <a:cubicBezTo>
                      <a:pt x="11" y="7"/>
                      <a:pt x="10" y="6"/>
                      <a:pt x="9" y="6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7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5" y="7"/>
                      <a:pt x="4" y="7"/>
                      <a:pt x="3" y="8"/>
                    </a:cubicBezTo>
                    <a:cubicBezTo>
                      <a:pt x="2" y="8"/>
                      <a:pt x="2" y="9"/>
                      <a:pt x="1" y="10"/>
                    </a:cubicBezTo>
                    <a:cubicBezTo>
                      <a:pt x="1" y="10"/>
                      <a:pt x="1" y="11"/>
                      <a:pt x="1" y="12"/>
                    </a:cubicBezTo>
                    <a:cubicBezTo>
                      <a:pt x="1" y="13"/>
                      <a:pt x="1" y="14"/>
                      <a:pt x="1" y="15"/>
                    </a:cubicBezTo>
                    <a:cubicBezTo>
                      <a:pt x="2" y="16"/>
                      <a:pt x="2" y="16"/>
                      <a:pt x="3" y="17"/>
                    </a:cubicBezTo>
                    <a:cubicBezTo>
                      <a:pt x="3" y="17"/>
                      <a:pt x="4" y="18"/>
                      <a:pt x="5" y="18"/>
                    </a:cubicBezTo>
                    <a:cubicBezTo>
                      <a:pt x="5" y="18"/>
                      <a:pt x="6" y="19"/>
                      <a:pt x="7" y="19"/>
                    </a:cubicBezTo>
                    <a:cubicBezTo>
                      <a:pt x="7" y="19"/>
                      <a:pt x="8" y="19"/>
                      <a:pt x="9" y="19"/>
                    </a:cubicBezTo>
                    <a:cubicBezTo>
                      <a:pt x="9" y="20"/>
                      <a:pt x="10" y="20"/>
                      <a:pt x="10" y="20"/>
                    </a:cubicBezTo>
                    <a:cubicBezTo>
                      <a:pt x="10" y="20"/>
                      <a:pt x="11" y="21"/>
                      <a:pt x="11" y="21"/>
                    </a:cubicBezTo>
                    <a:cubicBezTo>
                      <a:pt x="11" y="21"/>
                      <a:pt x="11" y="22"/>
                      <a:pt x="11" y="22"/>
                    </a:cubicBezTo>
                    <a:cubicBezTo>
                      <a:pt x="11" y="23"/>
                      <a:pt x="11" y="23"/>
                      <a:pt x="11" y="24"/>
                    </a:cubicBezTo>
                    <a:cubicBezTo>
                      <a:pt x="11" y="24"/>
                      <a:pt x="10" y="25"/>
                      <a:pt x="10" y="25"/>
                    </a:cubicBezTo>
                    <a:close/>
                  </a:path>
                </a:pathLst>
              </a:custGeom>
              <a:grpFill/>
              <a:ln w="3175">
                <a:solidFill>
                  <a:srgbClr val="F47920"/>
                </a:solidFill>
              </a:ln>
              <a:extLst>
                <a:ext uri="{91240B29-F687-4f45-9708-019B960494DF}">
                  <a14:hiddenLine xmlns:a14="http://schemas.microsoft.com/office/drawing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3" name="Freeform 48">
                <a:extLst>
                  <a:ext uri="{FF2B5EF4-FFF2-40B4-BE49-F238E27FC236}">
                    <a16:creationId xmlns:a16="http://schemas.microsoft.com/office/drawing/2014/main" id="{AC4BED71-8F5D-AA2A-4B84-DEA04735FE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8" y="2047"/>
                <a:ext cx="103" cy="103"/>
              </a:xfrm>
              <a:custGeom>
                <a:avLst/>
                <a:gdLst>
                  <a:gd name="T0" fmla="*/ 26 w 53"/>
                  <a:gd name="T1" fmla="*/ 53 h 53"/>
                  <a:gd name="T2" fmla="*/ 53 w 53"/>
                  <a:gd name="T3" fmla="*/ 27 h 53"/>
                  <a:gd name="T4" fmla="*/ 26 w 53"/>
                  <a:gd name="T5" fmla="*/ 0 h 53"/>
                  <a:gd name="T6" fmla="*/ 0 w 53"/>
                  <a:gd name="T7" fmla="*/ 27 h 53"/>
                  <a:gd name="T8" fmla="*/ 26 w 53"/>
                  <a:gd name="T9" fmla="*/ 53 h 53"/>
                  <a:gd name="T10" fmla="*/ 26 w 53"/>
                  <a:gd name="T11" fmla="*/ 4 h 53"/>
                  <a:gd name="T12" fmla="*/ 49 w 53"/>
                  <a:gd name="T13" fmla="*/ 27 h 53"/>
                  <a:gd name="T14" fmla="*/ 26 w 53"/>
                  <a:gd name="T15" fmla="*/ 49 h 53"/>
                  <a:gd name="T16" fmla="*/ 4 w 53"/>
                  <a:gd name="T17" fmla="*/ 27 h 53"/>
                  <a:gd name="T18" fmla="*/ 26 w 53"/>
                  <a:gd name="T19" fmla="*/ 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53">
                    <a:moveTo>
                      <a:pt x="26" y="53"/>
                    </a:moveTo>
                    <a:cubicBezTo>
                      <a:pt x="41" y="53"/>
                      <a:pt x="53" y="41"/>
                      <a:pt x="53" y="27"/>
                    </a:cubicBezTo>
                    <a:cubicBezTo>
                      <a:pt x="53" y="12"/>
                      <a:pt x="41" y="0"/>
                      <a:pt x="26" y="0"/>
                    </a:cubicBezTo>
                    <a:cubicBezTo>
                      <a:pt x="12" y="0"/>
                      <a:pt x="0" y="12"/>
                      <a:pt x="0" y="27"/>
                    </a:cubicBezTo>
                    <a:cubicBezTo>
                      <a:pt x="0" y="41"/>
                      <a:pt x="12" y="53"/>
                      <a:pt x="26" y="53"/>
                    </a:cubicBezTo>
                    <a:close/>
                    <a:moveTo>
                      <a:pt x="26" y="4"/>
                    </a:moveTo>
                    <a:cubicBezTo>
                      <a:pt x="39" y="4"/>
                      <a:pt x="49" y="14"/>
                      <a:pt x="49" y="27"/>
                    </a:cubicBezTo>
                    <a:cubicBezTo>
                      <a:pt x="49" y="39"/>
                      <a:pt x="39" y="49"/>
                      <a:pt x="26" y="49"/>
                    </a:cubicBezTo>
                    <a:cubicBezTo>
                      <a:pt x="14" y="49"/>
                      <a:pt x="4" y="39"/>
                      <a:pt x="4" y="27"/>
                    </a:cubicBezTo>
                    <a:cubicBezTo>
                      <a:pt x="4" y="14"/>
                      <a:pt x="14" y="4"/>
                      <a:pt x="26" y="4"/>
                    </a:cubicBezTo>
                    <a:close/>
                  </a:path>
                </a:pathLst>
              </a:custGeom>
              <a:grpFill/>
              <a:ln w="3175">
                <a:solidFill>
                  <a:srgbClr val="F47920"/>
                </a:solidFill>
              </a:ln>
              <a:extLst>
                <a:ext uri="{91240B29-F687-4f45-9708-019B960494DF}">
                  <a14:hiddenLine xmlns:a14="http://schemas.microsoft.com/office/drawing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4" name="Freeform 49">
                <a:extLst>
                  <a:ext uri="{FF2B5EF4-FFF2-40B4-BE49-F238E27FC236}">
                    <a16:creationId xmlns:a16="http://schemas.microsoft.com/office/drawing/2014/main" id="{AD275E06-19EC-EBBE-AF10-BCF247D085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05" y="2027"/>
                <a:ext cx="270" cy="145"/>
              </a:xfrm>
              <a:custGeom>
                <a:avLst/>
                <a:gdLst>
                  <a:gd name="T0" fmla="*/ 137 w 139"/>
                  <a:gd name="T1" fmla="*/ 0 h 74"/>
                  <a:gd name="T2" fmla="*/ 137 w 139"/>
                  <a:gd name="T3" fmla="*/ 0 h 74"/>
                  <a:gd name="T4" fmla="*/ 119 w 139"/>
                  <a:gd name="T5" fmla="*/ 0 h 74"/>
                  <a:gd name="T6" fmla="*/ 19 w 139"/>
                  <a:gd name="T7" fmla="*/ 0 h 74"/>
                  <a:gd name="T8" fmla="*/ 2 w 139"/>
                  <a:gd name="T9" fmla="*/ 0 h 74"/>
                  <a:gd name="T10" fmla="*/ 2 w 139"/>
                  <a:gd name="T11" fmla="*/ 0 h 74"/>
                  <a:gd name="T12" fmla="*/ 0 w 139"/>
                  <a:gd name="T13" fmla="*/ 2 h 74"/>
                  <a:gd name="T14" fmla="*/ 0 w 139"/>
                  <a:gd name="T15" fmla="*/ 19 h 74"/>
                  <a:gd name="T16" fmla="*/ 0 w 139"/>
                  <a:gd name="T17" fmla="*/ 19 h 74"/>
                  <a:gd name="T18" fmla="*/ 0 w 139"/>
                  <a:gd name="T19" fmla="*/ 54 h 74"/>
                  <a:gd name="T20" fmla="*/ 0 w 139"/>
                  <a:gd name="T21" fmla="*/ 54 h 74"/>
                  <a:gd name="T22" fmla="*/ 0 w 139"/>
                  <a:gd name="T23" fmla="*/ 72 h 74"/>
                  <a:gd name="T24" fmla="*/ 2 w 139"/>
                  <a:gd name="T25" fmla="*/ 74 h 74"/>
                  <a:gd name="T26" fmla="*/ 2 w 139"/>
                  <a:gd name="T27" fmla="*/ 74 h 74"/>
                  <a:gd name="T28" fmla="*/ 19 w 139"/>
                  <a:gd name="T29" fmla="*/ 74 h 74"/>
                  <a:gd name="T30" fmla="*/ 119 w 139"/>
                  <a:gd name="T31" fmla="*/ 74 h 74"/>
                  <a:gd name="T32" fmla="*/ 137 w 139"/>
                  <a:gd name="T33" fmla="*/ 74 h 74"/>
                  <a:gd name="T34" fmla="*/ 137 w 139"/>
                  <a:gd name="T35" fmla="*/ 74 h 74"/>
                  <a:gd name="T36" fmla="*/ 139 w 139"/>
                  <a:gd name="T37" fmla="*/ 72 h 74"/>
                  <a:gd name="T38" fmla="*/ 139 w 139"/>
                  <a:gd name="T39" fmla="*/ 2 h 74"/>
                  <a:gd name="T40" fmla="*/ 137 w 139"/>
                  <a:gd name="T41" fmla="*/ 0 h 74"/>
                  <a:gd name="T42" fmla="*/ 4 w 139"/>
                  <a:gd name="T43" fmla="*/ 21 h 74"/>
                  <a:gd name="T44" fmla="*/ 21 w 139"/>
                  <a:gd name="T45" fmla="*/ 4 h 74"/>
                  <a:gd name="T46" fmla="*/ 117 w 139"/>
                  <a:gd name="T47" fmla="*/ 4 h 74"/>
                  <a:gd name="T48" fmla="*/ 135 w 139"/>
                  <a:gd name="T49" fmla="*/ 21 h 74"/>
                  <a:gd name="T50" fmla="*/ 135 w 139"/>
                  <a:gd name="T51" fmla="*/ 52 h 74"/>
                  <a:gd name="T52" fmla="*/ 117 w 139"/>
                  <a:gd name="T53" fmla="*/ 70 h 74"/>
                  <a:gd name="T54" fmla="*/ 21 w 139"/>
                  <a:gd name="T55" fmla="*/ 70 h 74"/>
                  <a:gd name="T56" fmla="*/ 4 w 139"/>
                  <a:gd name="T57" fmla="*/ 52 h 74"/>
                  <a:gd name="T58" fmla="*/ 4 w 139"/>
                  <a:gd name="T59" fmla="*/ 21 h 74"/>
                  <a:gd name="T60" fmla="*/ 135 w 139"/>
                  <a:gd name="T61" fmla="*/ 4 h 74"/>
                  <a:gd name="T62" fmla="*/ 135 w 139"/>
                  <a:gd name="T63" fmla="*/ 17 h 74"/>
                  <a:gd name="T64" fmla="*/ 121 w 139"/>
                  <a:gd name="T65" fmla="*/ 4 h 74"/>
                  <a:gd name="T66" fmla="*/ 135 w 139"/>
                  <a:gd name="T67" fmla="*/ 4 h 74"/>
                  <a:gd name="T68" fmla="*/ 17 w 139"/>
                  <a:gd name="T69" fmla="*/ 4 h 74"/>
                  <a:gd name="T70" fmla="*/ 4 w 139"/>
                  <a:gd name="T71" fmla="*/ 17 h 74"/>
                  <a:gd name="T72" fmla="*/ 4 w 139"/>
                  <a:gd name="T73" fmla="*/ 4 h 74"/>
                  <a:gd name="T74" fmla="*/ 17 w 139"/>
                  <a:gd name="T75" fmla="*/ 4 h 74"/>
                  <a:gd name="T76" fmla="*/ 4 w 139"/>
                  <a:gd name="T77" fmla="*/ 70 h 74"/>
                  <a:gd name="T78" fmla="*/ 4 w 139"/>
                  <a:gd name="T79" fmla="*/ 56 h 74"/>
                  <a:gd name="T80" fmla="*/ 17 w 139"/>
                  <a:gd name="T81" fmla="*/ 70 h 74"/>
                  <a:gd name="T82" fmla="*/ 4 w 139"/>
                  <a:gd name="T83" fmla="*/ 70 h 74"/>
                  <a:gd name="T84" fmla="*/ 121 w 139"/>
                  <a:gd name="T85" fmla="*/ 70 h 74"/>
                  <a:gd name="T86" fmla="*/ 135 w 139"/>
                  <a:gd name="T87" fmla="*/ 56 h 74"/>
                  <a:gd name="T88" fmla="*/ 135 w 139"/>
                  <a:gd name="T89" fmla="*/ 70 h 74"/>
                  <a:gd name="T90" fmla="*/ 121 w 139"/>
                  <a:gd name="T91" fmla="*/ 7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9" h="74">
                    <a:moveTo>
                      <a:pt x="137" y="0"/>
                    </a:moveTo>
                    <a:cubicBezTo>
                      <a:pt x="137" y="0"/>
                      <a:pt x="137" y="0"/>
                      <a:pt x="137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3"/>
                      <a:pt x="1" y="74"/>
                      <a:pt x="2" y="74"/>
                    </a:cubicBezTo>
                    <a:cubicBezTo>
                      <a:pt x="2" y="74"/>
                      <a:pt x="2" y="74"/>
                      <a:pt x="2" y="74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37" y="74"/>
                      <a:pt x="137" y="74"/>
                      <a:pt x="137" y="74"/>
                    </a:cubicBezTo>
                    <a:cubicBezTo>
                      <a:pt x="137" y="74"/>
                      <a:pt x="137" y="74"/>
                      <a:pt x="137" y="74"/>
                    </a:cubicBezTo>
                    <a:cubicBezTo>
                      <a:pt x="138" y="74"/>
                      <a:pt x="139" y="73"/>
                      <a:pt x="139" y="72"/>
                    </a:cubicBezTo>
                    <a:cubicBezTo>
                      <a:pt x="139" y="2"/>
                      <a:pt x="139" y="2"/>
                      <a:pt x="139" y="2"/>
                    </a:cubicBezTo>
                    <a:cubicBezTo>
                      <a:pt x="139" y="1"/>
                      <a:pt x="138" y="0"/>
                      <a:pt x="137" y="0"/>
                    </a:cubicBezTo>
                    <a:close/>
                    <a:moveTo>
                      <a:pt x="4" y="21"/>
                    </a:moveTo>
                    <a:cubicBezTo>
                      <a:pt x="13" y="20"/>
                      <a:pt x="20" y="13"/>
                      <a:pt x="21" y="4"/>
                    </a:cubicBezTo>
                    <a:cubicBezTo>
                      <a:pt x="117" y="4"/>
                      <a:pt x="117" y="4"/>
                      <a:pt x="117" y="4"/>
                    </a:cubicBezTo>
                    <a:cubicBezTo>
                      <a:pt x="118" y="13"/>
                      <a:pt x="126" y="20"/>
                      <a:pt x="135" y="21"/>
                    </a:cubicBezTo>
                    <a:cubicBezTo>
                      <a:pt x="135" y="52"/>
                      <a:pt x="135" y="52"/>
                      <a:pt x="135" y="52"/>
                    </a:cubicBezTo>
                    <a:cubicBezTo>
                      <a:pt x="126" y="53"/>
                      <a:pt x="118" y="60"/>
                      <a:pt x="117" y="70"/>
                    </a:cubicBezTo>
                    <a:cubicBezTo>
                      <a:pt x="21" y="70"/>
                      <a:pt x="21" y="70"/>
                      <a:pt x="21" y="70"/>
                    </a:cubicBezTo>
                    <a:cubicBezTo>
                      <a:pt x="20" y="60"/>
                      <a:pt x="13" y="53"/>
                      <a:pt x="4" y="52"/>
                    </a:cubicBezTo>
                    <a:lnTo>
                      <a:pt x="4" y="21"/>
                    </a:lnTo>
                    <a:close/>
                    <a:moveTo>
                      <a:pt x="135" y="4"/>
                    </a:moveTo>
                    <a:cubicBezTo>
                      <a:pt x="135" y="17"/>
                      <a:pt x="135" y="17"/>
                      <a:pt x="135" y="17"/>
                    </a:cubicBezTo>
                    <a:cubicBezTo>
                      <a:pt x="128" y="16"/>
                      <a:pt x="122" y="11"/>
                      <a:pt x="121" y="4"/>
                    </a:cubicBezTo>
                    <a:lnTo>
                      <a:pt x="135" y="4"/>
                    </a:lnTo>
                    <a:close/>
                    <a:moveTo>
                      <a:pt x="17" y="4"/>
                    </a:moveTo>
                    <a:cubicBezTo>
                      <a:pt x="16" y="11"/>
                      <a:pt x="11" y="16"/>
                      <a:pt x="4" y="17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17" y="4"/>
                    </a:lnTo>
                    <a:close/>
                    <a:moveTo>
                      <a:pt x="4" y="70"/>
                    </a:moveTo>
                    <a:cubicBezTo>
                      <a:pt x="4" y="56"/>
                      <a:pt x="4" y="56"/>
                      <a:pt x="4" y="56"/>
                    </a:cubicBezTo>
                    <a:cubicBezTo>
                      <a:pt x="11" y="57"/>
                      <a:pt x="16" y="63"/>
                      <a:pt x="17" y="70"/>
                    </a:cubicBezTo>
                    <a:lnTo>
                      <a:pt x="4" y="70"/>
                    </a:lnTo>
                    <a:close/>
                    <a:moveTo>
                      <a:pt x="121" y="70"/>
                    </a:moveTo>
                    <a:cubicBezTo>
                      <a:pt x="122" y="63"/>
                      <a:pt x="128" y="57"/>
                      <a:pt x="135" y="56"/>
                    </a:cubicBezTo>
                    <a:cubicBezTo>
                      <a:pt x="135" y="70"/>
                      <a:pt x="135" y="70"/>
                      <a:pt x="135" y="70"/>
                    </a:cubicBezTo>
                    <a:lnTo>
                      <a:pt x="121" y="70"/>
                    </a:lnTo>
                    <a:close/>
                  </a:path>
                </a:pathLst>
              </a:custGeom>
              <a:grpFill/>
              <a:ln w="3175">
                <a:solidFill>
                  <a:srgbClr val="F47920"/>
                </a:solidFill>
              </a:ln>
              <a:extLst>
                <a:ext uri="{91240B29-F687-4f45-9708-019B960494DF}">
                  <a14:hiddenLine xmlns:a14="http://schemas.microsoft.com/office/drawing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4" name="Freeform 50">
                <a:extLst>
                  <a:ext uri="{FF2B5EF4-FFF2-40B4-BE49-F238E27FC236}">
                    <a16:creationId xmlns:a16="http://schemas.microsoft.com/office/drawing/2014/main" id="{177040E4-A316-6BF0-011F-8B645CCC1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" y="2187"/>
                <a:ext cx="270" cy="8"/>
              </a:xfrm>
              <a:custGeom>
                <a:avLst/>
                <a:gdLst>
                  <a:gd name="T0" fmla="*/ 137 w 139"/>
                  <a:gd name="T1" fmla="*/ 0 h 4"/>
                  <a:gd name="T2" fmla="*/ 2 w 139"/>
                  <a:gd name="T3" fmla="*/ 0 h 4"/>
                  <a:gd name="T4" fmla="*/ 0 w 139"/>
                  <a:gd name="T5" fmla="*/ 2 h 4"/>
                  <a:gd name="T6" fmla="*/ 2 w 139"/>
                  <a:gd name="T7" fmla="*/ 4 h 4"/>
                  <a:gd name="T8" fmla="*/ 137 w 139"/>
                  <a:gd name="T9" fmla="*/ 4 h 4"/>
                  <a:gd name="T10" fmla="*/ 139 w 139"/>
                  <a:gd name="T11" fmla="*/ 2 h 4"/>
                  <a:gd name="T12" fmla="*/ 137 w 139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">
                    <a:moveTo>
                      <a:pt x="13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137" y="4"/>
                      <a:pt x="137" y="4"/>
                      <a:pt x="137" y="4"/>
                    </a:cubicBezTo>
                    <a:cubicBezTo>
                      <a:pt x="138" y="4"/>
                      <a:pt x="139" y="3"/>
                      <a:pt x="139" y="2"/>
                    </a:cubicBezTo>
                    <a:cubicBezTo>
                      <a:pt x="139" y="1"/>
                      <a:pt x="138" y="0"/>
                      <a:pt x="137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F47920"/>
                </a:solidFill>
              </a:ln>
              <a:extLst>
                <a:ext uri="{91240B29-F687-4f45-9708-019B960494DF}">
                  <a14:hiddenLine xmlns:a14="http://schemas.microsoft.com/office/drawing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5" name="Freeform 51">
                <a:extLst>
                  <a:ext uri="{FF2B5EF4-FFF2-40B4-BE49-F238E27FC236}">
                    <a16:creationId xmlns:a16="http://schemas.microsoft.com/office/drawing/2014/main" id="{334AD318-6B6F-DA20-BB39-8D72A7A10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" y="2213"/>
                <a:ext cx="270" cy="8"/>
              </a:xfrm>
              <a:custGeom>
                <a:avLst/>
                <a:gdLst>
                  <a:gd name="T0" fmla="*/ 137 w 139"/>
                  <a:gd name="T1" fmla="*/ 0 h 4"/>
                  <a:gd name="T2" fmla="*/ 2 w 139"/>
                  <a:gd name="T3" fmla="*/ 0 h 4"/>
                  <a:gd name="T4" fmla="*/ 0 w 139"/>
                  <a:gd name="T5" fmla="*/ 2 h 4"/>
                  <a:gd name="T6" fmla="*/ 2 w 139"/>
                  <a:gd name="T7" fmla="*/ 4 h 4"/>
                  <a:gd name="T8" fmla="*/ 137 w 139"/>
                  <a:gd name="T9" fmla="*/ 4 h 4"/>
                  <a:gd name="T10" fmla="*/ 139 w 139"/>
                  <a:gd name="T11" fmla="*/ 2 h 4"/>
                  <a:gd name="T12" fmla="*/ 137 w 139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">
                    <a:moveTo>
                      <a:pt x="13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137" y="4"/>
                      <a:pt x="137" y="4"/>
                      <a:pt x="137" y="4"/>
                    </a:cubicBezTo>
                    <a:cubicBezTo>
                      <a:pt x="138" y="4"/>
                      <a:pt x="139" y="3"/>
                      <a:pt x="139" y="2"/>
                    </a:cubicBezTo>
                    <a:cubicBezTo>
                      <a:pt x="139" y="1"/>
                      <a:pt x="138" y="0"/>
                      <a:pt x="137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F47920"/>
                </a:solidFill>
              </a:ln>
              <a:extLst>
                <a:ext uri="{91240B29-F687-4f45-9708-019B960494DF}">
                  <a14:hiddenLine xmlns:a14="http://schemas.microsoft.com/office/drawing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6" name="Freeform 52">
                <a:extLst>
                  <a:ext uri="{FF2B5EF4-FFF2-40B4-BE49-F238E27FC236}">
                    <a16:creationId xmlns:a16="http://schemas.microsoft.com/office/drawing/2014/main" id="{2CBCF563-2E29-C073-D39D-C13933B74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" y="2236"/>
                <a:ext cx="270" cy="8"/>
              </a:xfrm>
              <a:custGeom>
                <a:avLst/>
                <a:gdLst>
                  <a:gd name="T0" fmla="*/ 137 w 139"/>
                  <a:gd name="T1" fmla="*/ 0 h 4"/>
                  <a:gd name="T2" fmla="*/ 2 w 139"/>
                  <a:gd name="T3" fmla="*/ 0 h 4"/>
                  <a:gd name="T4" fmla="*/ 0 w 139"/>
                  <a:gd name="T5" fmla="*/ 2 h 4"/>
                  <a:gd name="T6" fmla="*/ 2 w 139"/>
                  <a:gd name="T7" fmla="*/ 4 h 4"/>
                  <a:gd name="T8" fmla="*/ 137 w 139"/>
                  <a:gd name="T9" fmla="*/ 4 h 4"/>
                  <a:gd name="T10" fmla="*/ 139 w 139"/>
                  <a:gd name="T11" fmla="*/ 2 h 4"/>
                  <a:gd name="T12" fmla="*/ 137 w 139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">
                    <a:moveTo>
                      <a:pt x="13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137" y="4"/>
                      <a:pt x="137" y="4"/>
                      <a:pt x="137" y="4"/>
                    </a:cubicBezTo>
                    <a:cubicBezTo>
                      <a:pt x="138" y="4"/>
                      <a:pt x="139" y="4"/>
                      <a:pt x="139" y="2"/>
                    </a:cubicBezTo>
                    <a:cubicBezTo>
                      <a:pt x="139" y="1"/>
                      <a:pt x="138" y="0"/>
                      <a:pt x="137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F47920"/>
                </a:solidFill>
              </a:ln>
              <a:extLst>
                <a:ext uri="{91240B29-F687-4f45-9708-019B960494DF}">
                  <a14:hiddenLine xmlns:a14="http://schemas.microsoft.com/office/drawing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593B314-9B54-ADBA-CC52-194C5AF2DC19}"/>
              </a:ext>
            </a:extLst>
          </p:cNvPr>
          <p:cNvGrpSpPr/>
          <p:nvPr/>
        </p:nvGrpSpPr>
        <p:grpSpPr>
          <a:xfrm>
            <a:off x="7461571" y="3813585"/>
            <a:ext cx="1257160" cy="1828800"/>
            <a:chOff x="5919892" y="2992060"/>
            <a:chExt cx="1257160" cy="1828800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81D877B-8D56-EE71-F3B0-5552AE8D1C0A}"/>
                </a:ext>
              </a:extLst>
            </p:cNvPr>
            <p:cNvSpPr txBox="1"/>
            <p:nvPr/>
          </p:nvSpPr>
          <p:spPr>
            <a:xfrm>
              <a:off x="5919892" y="2992060"/>
              <a:ext cx="1257160" cy="1828800"/>
            </a:xfrm>
            <a:prstGeom prst="roundRect">
              <a:avLst>
                <a:gd name="adj" fmla="val 6977"/>
              </a:avLst>
            </a:prstGeom>
            <a:solidFill>
              <a:schemeClr val="bg1"/>
            </a:solidFill>
            <a:effectLst>
              <a:outerShdw blurRad="355600" dist="38100" dir="5400000" algn="t" rotWithShape="0">
                <a:schemeClr val="bg2">
                  <a:lumMod val="10000"/>
                  <a:alpha val="27000"/>
                </a:schemeClr>
              </a:outerShdw>
            </a:effectLst>
          </p:spPr>
          <p:txBody>
            <a:bodyPr wrap="square" tIns="91440" bIns="91440" rtlCol="0" anchor="b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200" baseline="30000">
                  <a:solidFill>
                    <a:sysClr val="windowText" lastClr="000000"/>
                  </a:solidFill>
                  <a:latin typeface="+mj-lt"/>
                </a:rPr>
                <a:t>$</a:t>
              </a:r>
              <a:r>
                <a:rPr lang="en-US" sz="3200">
                  <a:solidFill>
                    <a:sysClr val="windowText" lastClr="000000"/>
                  </a:solidFill>
                  <a:latin typeface="+mj-lt"/>
                </a:rPr>
                <a:t>1.6 </a:t>
              </a:r>
            </a:p>
            <a:p>
              <a:pPr algn="ctr">
                <a:lnSpc>
                  <a:spcPct val="90000"/>
                </a:lnSpc>
              </a:pPr>
              <a:r>
                <a:rPr lang="en-US" sz="1200">
                  <a:solidFill>
                    <a:srgbClr val="677284"/>
                  </a:solidFill>
                </a:rPr>
                <a:t>Billion in AUM</a:t>
              </a:r>
              <a:endParaRPr lang="en-US" sz="1400">
                <a:solidFill>
                  <a:srgbClr val="677284"/>
                </a:solidFill>
              </a:endParaRP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09907438-D2F4-E1CA-3431-6058047A3F0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309384" y="3256288"/>
              <a:ext cx="478176" cy="492775"/>
              <a:chOff x="3707" y="1397"/>
              <a:chExt cx="262" cy="270"/>
            </a:xfrm>
            <a:solidFill>
              <a:srgbClr val="F47920"/>
            </a:solidFill>
          </p:grpSpPr>
          <p:sp>
            <p:nvSpPr>
              <p:cNvPr id="100" name="Freeform 56">
                <a:extLst>
                  <a:ext uri="{FF2B5EF4-FFF2-40B4-BE49-F238E27FC236}">
                    <a16:creationId xmlns:a16="http://schemas.microsoft.com/office/drawing/2014/main" id="{E946D8D7-6A9F-D3B8-B320-09739734B5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8" y="1568"/>
                <a:ext cx="78" cy="29"/>
              </a:xfrm>
              <a:custGeom>
                <a:avLst/>
                <a:gdLst>
                  <a:gd name="T0" fmla="*/ 20 w 40"/>
                  <a:gd name="T1" fmla="*/ 0 h 15"/>
                  <a:gd name="T2" fmla="*/ 0 w 40"/>
                  <a:gd name="T3" fmla="*/ 8 h 15"/>
                  <a:gd name="T4" fmla="*/ 20 w 40"/>
                  <a:gd name="T5" fmla="*/ 15 h 15"/>
                  <a:gd name="T6" fmla="*/ 40 w 40"/>
                  <a:gd name="T7" fmla="*/ 8 h 15"/>
                  <a:gd name="T8" fmla="*/ 20 w 40"/>
                  <a:gd name="T9" fmla="*/ 0 h 15"/>
                  <a:gd name="T10" fmla="*/ 20 w 40"/>
                  <a:gd name="T11" fmla="*/ 11 h 15"/>
                  <a:gd name="T12" fmla="*/ 4 w 40"/>
                  <a:gd name="T13" fmla="*/ 8 h 15"/>
                  <a:gd name="T14" fmla="*/ 20 w 40"/>
                  <a:gd name="T15" fmla="*/ 4 h 15"/>
                  <a:gd name="T16" fmla="*/ 36 w 40"/>
                  <a:gd name="T17" fmla="*/ 8 h 15"/>
                  <a:gd name="T18" fmla="*/ 20 w 40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15">
                    <a:moveTo>
                      <a:pt x="20" y="0"/>
                    </a:moveTo>
                    <a:cubicBezTo>
                      <a:pt x="13" y="0"/>
                      <a:pt x="0" y="2"/>
                      <a:pt x="0" y="8"/>
                    </a:cubicBezTo>
                    <a:cubicBezTo>
                      <a:pt x="0" y="13"/>
                      <a:pt x="13" y="15"/>
                      <a:pt x="20" y="15"/>
                    </a:cubicBezTo>
                    <a:cubicBezTo>
                      <a:pt x="28" y="15"/>
                      <a:pt x="40" y="13"/>
                      <a:pt x="40" y="8"/>
                    </a:cubicBezTo>
                    <a:cubicBezTo>
                      <a:pt x="40" y="2"/>
                      <a:pt x="28" y="0"/>
                      <a:pt x="20" y="0"/>
                    </a:cubicBezTo>
                    <a:close/>
                    <a:moveTo>
                      <a:pt x="20" y="11"/>
                    </a:moveTo>
                    <a:cubicBezTo>
                      <a:pt x="11" y="11"/>
                      <a:pt x="5" y="9"/>
                      <a:pt x="4" y="8"/>
                    </a:cubicBezTo>
                    <a:cubicBezTo>
                      <a:pt x="5" y="6"/>
                      <a:pt x="11" y="4"/>
                      <a:pt x="20" y="4"/>
                    </a:cubicBezTo>
                    <a:cubicBezTo>
                      <a:pt x="30" y="4"/>
                      <a:pt x="36" y="7"/>
                      <a:pt x="36" y="8"/>
                    </a:cubicBezTo>
                    <a:cubicBezTo>
                      <a:pt x="36" y="9"/>
                      <a:pt x="30" y="11"/>
                      <a:pt x="20" y="11"/>
                    </a:cubicBezTo>
                    <a:close/>
                  </a:path>
                </a:pathLst>
              </a:custGeom>
              <a:grpFill/>
              <a:ln w="3175">
                <a:solidFill>
                  <a:srgbClr val="F47920"/>
                </a:solidFill>
              </a:ln>
              <a:extLst>
                <a:ext uri="{91240B29-F687-4f45-9708-019B960494DF}">
                  <a14:hiddenLine xmlns:a14="http://schemas.microsoft.com/office/drawing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57">
                <a:extLst>
                  <a:ext uri="{FF2B5EF4-FFF2-40B4-BE49-F238E27FC236}">
                    <a16:creationId xmlns:a16="http://schemas.microsoft.com/office/drawing/2014/main" id="{D44FE340-D584-D5AF-CBB8-F046017ABD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07" y="1638"/>
                <a:ext cx="78" cy="27"/>
              </a:xfrm>
              <a:custGeom>
                <a:avLst/>
                <a:gdLst>
                  <a:gd name="T0" fmla="*/ 20 w 40"/>
                  <a:gd name="T1" fmla="*/ 0 h 14"/>
                  <a:gd name="T2" fmla="*/ 0 w 40"/>
                  <a:gd name="T3" fmla="*/ 7 h 14"/>
                  <a:gd name="T4" fmla="*/ 20 w 40"/>
                  <a:gd name="T5" fmla="*/ 14 h 14"/>
                  <a:gd name="T6" fmla="*/ 40 w 40"/>
                  <a:gd name="T7" fmla="*/ 7 h 14"/>
                  <a:gd name="T8" fmla="*/ 20 w 40"/>
                  <a:gd name="T9" fmla="*/ 0 h 14"/>
                  <a:gd name="T10" fmla="*/ 20 w 40"/>
                  <a:gd name="T11" fmla="*/ 10 h 14"/>
                  <a:gd name="T12" fmla="*/ 4 w 40"/>
                  <a:gd name="T13" fmla="*/ 7 h 14"/>
                  <a:gd name="T14" fmla="*/ 20 w 40"/>
                  <a:gd name="T15" fmla="*/ 4 h 14"/>
                  <a:gd name="T16" fmla="*/ 36 w 40"/>
                  <a:gd name="T17" fmla="*/ 7 h 14"/>
                  <a:gd name="T18" fmla="*/ 20 w 40"/>
                  <a:gd name="T1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14">
                    <a:moveTo>
                      <a:pt x="20" y="0"/>
                    </a:moveTo>
                    <a:cubicBezTo>
                      <a:pt x="12" y="0"/>
                      <a:pt x="0" y="1"/>
                      <a:pt x="0" y="7"/>
                    </a:cubicBezTo>
                    <a:cubicBezTo>
                      <a:pt x="0" y="13"/>
                      <a:pt x="12" y="14"/>
                      <a:pt x="20" y="14"/>
                    </a:cubicBezTo>
                    <a:cubicBezTo>
                      <a:pt x="27" y="14"/>
                      <a:pt x="40" y="13"/>
                      <a:pt x="40" y="7"/>
                    </a:cubicBezTo>
                    <a:cubicBezTo>
                      <a:pt x="40" y="1"/>
                      <a:pt x="27" y="0"/>
                      <a:pt x="20" y="0"/>
                    </a:cubicBezTo>
                    <a:close/>
                    <a:moveTo>
                      <a:pt x="20" y="10"/>
                    </a:moveTo>
                    <a:cubicBezTo>
                      <a:pt x="11" y="10"/>
                      <a:pt x="5" y="8"/>
                      <a:pt x="4" y="7"/>
                    </a:cubicBezTo>
                    <a:cubicBezTo>
                      <a:pt x="5" y="6"/>
                      <a:pt x="11" y="4"/>
                      <a:pt x="20" y="4"/>
                    </a:cubicBezTo>
                    <a:cubicBezTo>
                      <a:pt x="29" y="4"/>
                      <a:pt x="35" y="6"/>
                      <a:pt x="36" y="7"/>
                    </a:cubicBezTo>
                    <a:cubicBezTo>
                      <a:pt x="35" y="8"/>
                      <a:pt x="29" y="10"/>
                      <a:pt x="20" y="10"/>
                    </a:cubicBezTo>
                    <a:close/>
                  </a:path>
                </a:pathLst>
              </a:custGeom>
              <a:grpFill/>
              <a:ln w="3175">
                <a:solidFill>
                  <a:srgbClr val="F47920"/>
                </a:solidFill>
              </a:ln>
              <a:extLst>
                <a:ext uri="{91240B29-F687-4f45-9708-019B960494DF}">
                  <a14:hiddenLine xmlns:a14="http://schemas.microsoft.com/office/drawing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58">
                <a:extLst>
                  <a:ext uri="{FF2B5EF4-FFF2-40B4-BE49-F238E27FC236}">
                    <a16:creationId xmlns:a16="http://schemas.microsoft.com/office/drawing/2014/main" id="{1D287086-EFAF-101B-1500-A4198F838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8" y="1603"/>
                <a:ext cx="78" cy="20"/>
              </a:xfrm>
              <a:custGeom>
                <a:avLst/>
                <a:gdLst>
                  <a:gd name="T0" fmla="*/ 38 w 40"/>
                  <a:gd name="T1" fmla="*/ 0 h 10"/>
                  <a:gd name="T2" fmla="*/ 36 w 40"/>
                  <a:gd name="T3" fmla="*/ 2 h 10"/>
                  <a:gd name="T4" fmla="*/ 20 w 40"/>
                  <a:gd name="T5" fmla="*/ 6 h 10"/>
                  <a:gd name="T6" fmla="*/ 4 w 40"/>
                  <a:gd name="T7" fmla="*/ 2 h 10"/>
                  <a:gd name="T8" fmla="*/ 2 w 40"/>
                  <a:gd name="T9" fmla="*/ 0 h 10"/>
                  <a:gd name="T10" fmla="*/ 0 w 40"/>
                  <a:gd name="T11" fmla="*/ 2 h 10"/>
                  <a:gd name="T12" fmla="*/ 20 w 40"/>
                  <a:gd name="T13" fmla="*/ 10 h 10"/>
                  <a:gd name="T14" fmla="*/ 40 w 40"/>
                  <a:gd name="T15" fmla="*/ 2 h 10"/>
                  <a:gd name="T16" fmla="*/ 38 w 40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10">
                    <a:moveTo>
                      <a:pt x="38" y="0"/>
                    </a:moveTo>
                    <a:cubicBezTo>
                      <a:pt x="37" y="0"/>
                      <a:pt x="36" y="1"/>
                      <a:pt x="36" y="2"/>
                    </a:cubicBezTo>
                    <a:cubicBezTo>
                      <a:pt x="36" y="3"/>
                      <a:pt x="30" y="6"/>
                      <a:pt x="20" y="6"/>
                    </a:cubicBezTo>
                    <a:cubicBezTo>
                      <a:pt x="11" y="6"/>
                      <a:pt x="5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8"/>
                      <a:pt x="13" y="10"/>
                      <a:pt x="20" y="10"/>
                    </a:cubicBezTo>
                    <a:cubicBezTo>
                      <a:pt x="28" y="10"/>
                      <a:pt x="40" y="8"/>
                      <a:pt x="40" y="2"/>
                    </a:cubicBezTo>
                    <a:cubicBezTo>
                      <a:pt x="40" y="1"/>
                      <a:pt x="39" y="0"/>
                      <a:pt x="38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F47920"/>
                </a:solidFill>
              </a:ln>
              <a:extLst>
                <a:ext uri="{91240B29-F687-4f45-9708-019B960494DF}">
                  <a14:hiddenLine xmlns:a14="http://schemas.microsoft.com/office/drawing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59">
                <a:extLst>
                  <a:ext uri="{FF2B5EF4-FFF2-40B4-BE49-F238E27FC236}">
                    <a16:creationId xmlns:a16="http://schemas.microsoft.com/office/drawing/2014/main" id="{31AFF1CB-2E46-C6E5-01BA-38B47AA83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8" y="1626"/>
                <a:ext cx="78" cy="18"/>
              </a:xfrm>
              <a:custGeom>
                <a:avLst/>
                <a:gdLst>
                  <a:gd name="T0" fmla="*/ 38 w 40"/>
                  <a:gd name="T1" fmla="*/ 0 h 9"/>
                  <a:gd name="T2" fmla="*/ 36 w 40"/>
                  <a:gd name="T3" fmla="*/ 2 h 9"/>
                  <a:gd name="T4" fmla="*/ 20 w 40"/>
                  <a:gd name="T5" fmla="*/ 5 h 9"/>
                  <a:gd name="T6" fmla="*/ 4 w 40"/>
                  <a:gd name="T7" fmla="*/ 2 h 9"/>
                  <a:gd name="T8" fmla="*/ 2 w 40"/>
                  <a:gd name="T9" fmla="*/ 0 h 9"/>
                  <a:gd name="T10" fmla="*/ 0 w 40"/>
                  <a:gd name="T11" fmla="*/ 2 h 9"/>
                  <a:gd name="T12" fmla="*/ 20 w 40"/>
                  <a:gd name="T13" fmla="*/ 9 h 9"/>
                  <a:gd name="T14" fmla="*/ 40 w 40"/>
                  <a:gd name="T15" fmla="*/ 2 h 9"/>
                  <a:gd name="T16" fmla="*/ 38 w 40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9">
                    <a:moveTo>
                      <a:pt x="38" y="0"/>
                    </a:moveTo>
                    <a:cubicBezTo>
                      <a:pt x="37" y="0"/>
                      <a:pt x="36" y="1"/>
                      <a:pt x="36" y="2"/>
                    </a:cubicBezTo>
                    <a:cubicBezTo>
                      <a:pt x="36" y="3"/>
                      <a:pt x="30" y="5"/>
                      <a:pt x="20" y="5"/>
                    </a:cubicBezTo>
                    <a:cubicBezTo>
                      <a:pt x="11" y="5"/>
                      <a:pt x="5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8"/>
                      <a:pt x="13" y="9"/>
                      <a:pt x="20" y="9"/>
                    </a:cubicBezTo>
                    <a:cubicBezTo>
                      <a:pt x="28" y="9"/>
                      <a:pt x="40" y="8"/>
                      <a:pt x="40" y="2"/>
                    </a:cubicBezTo>
                    <a:cubicBezTo>
                      <a:pt x="40" y="1"/>
                      <a:pt x="39" y="0"/>
                      <a:pt x="38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F47920"/>
                </a:solidFill>
              </a:ln>
              <a:extLst>
                <a:ext uri="{91240B29-F687-4f45-9708-019B960494DF}">
                  <a14:hiddenLine xmlns:a14="http://schemas.microsoft.com/office/drawing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60">
                <a:extLst>
                  <a:ext uri="{FF2B5EF4-FFF2-40B4-BE49-F238E27FC236}">
                    <a16:creationId xmlns:a16="http://schemas.microsoft.com/office/drawing/2014/main" id="{F6138AB5-4BC8-1B16-FBD4-977EF436F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8" y="1648"/>
                <a:ext cx="78" cy="19"/>
              </a:xfrm>
              <a:custGeom>
                <a:avLst/>
                <a:gdLst>
                  <a:gd name="T0" fmla="*/ 38 w 40"/>
                  <a:gd name="T1" fmla="*/ 0 h 10"/>
                  <a:gd name="T2" fmla="*/ 36 w 40"/>
                  <a:gd name="T3" fmla="*/ 2 h 10"/>
                  <a:gd name="T4" fmla="*/ 20 w 40"/>
                  <a:gd name="T5" fmla="*/ 6 h 10"/>
                  <a:gd name="T6" fmla="*/ 4 w 40"/>
                  <a:gd name="T7" fmla="*/ 2 h 10"/>
                  <a:gd name="T8" fmla="*/ 2 w 40"/>
                  <a:gd name="T9" fmla="*/ 0 h 10"/>
                  <a:gd name="T10" fmla="*/ 0 w 40"/>
                  <a:gd name="T11" fmla="*/ 2 h 10"/>
                  <a:gd name="T12" fmla="*/ 20 w 40"/>
                  <a:gd name="T13" fmla="*/ 10 h 10"/>
                  <a:gd name="T14" fmla="*/ 40 w 40"/>
                  <a:gd name="T15" fmla="*/ 2 h 10"/>
                  <a:gd name="T16" fmla="*/ 38 w 40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10">
                    <a:moveTo>
                      <a:pt x="38" y="0"/>
                    </a:moveTo>
                    <a:cubicBezTo>
                      <a:pt x="37" y="0"/>
                      <a:pt x="36" y="1"/>
                      <a:pt x="36" y="2"/>
                    </a:cubicBezTo>
                    <a:cubicBezTo>
                      <a:pt x="36" y="3"/>
                      <a:pt x="30" y="6"/>
                      <a:pt x="20" y="6"/>
                    </a:cubicBezTo>
                    <a:cubicBezTo>
                      <a:pt x="11" y="6"/>
                      <a:pt x="5" y="4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8"/>
                      <a:pt x="13" y="10"/>
                      <a:pt x="20" y="10"/>
                    </a:cubicBezTo>
                    <a:cubicBezTo>
                      <a:pt x="28" y="10"/>
                      <a:pt x="40" y="8"/>
                      <a:pt x="40" y="2"/>
                    </a:cubicBezTo>
                    <a:cubicBezTo>
                      <a:pt x="40" y="1"/>
                      <a:pt x="39" y="0"/>
                      <a:pt x="38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F47920"/>
                </a:solidFill>
              </a:ln>
              <a:extLst>
                <a:ext uri="{91240B29-F687-4f45-9708-019B960494DF}">
                  <a14:hiddenLine xmlns:a14="http://schemas.microsoft.com/office/drawing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61">
                <a:extLst>
                  <a:ext uri="{FF2B5EF4-FFF2-40B4-BE49-F238E27FC236}">
                    <a16:creationId xmlns:a16="http://schemas.microsoft.com/office/drawing/2014/main" id="{B0A16A17-B543-C5BD-4B3D-C469AA009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1" y="1603"/>
                <a:ext cx="78" cy="20"/>
              </a:xfrm>
              <a:custGeom>
                <a:avLst/>
                <a:gdLst>
                  <a:gd name="T0" fmla="*/ 38 w 40"/>
                  <a:gd name="T1" fmla="*/ 0 h 10"/>
                  <a:gd name="T2" fmla="*/ 36 w 40"/>
                  <a:gd name="T3" fmla="*/ 2 h 10"/>
                  <a:gd name="T4" fmla="*/ 20 w 40"/>
                  <a:gd name="T5" fmla="*/ 6 h 10"/>
                  <a:gd name="T6" fmla="*/ 4 w 40"/>
                  <a:gd name="T7" fmla="*/ 2 h 10"/>
                  <a:gd name="T8" fmla="*/ 2 w 40"/>
                  <a:gd name="T9" fmla="*/ 0 h 10"/>
                  <a:gd name="T10" fmla="*/ 0 w 40"/>
                  <a:gd name="T11" fmla="*/ 2 h 10"/>
                  <a:gd name="T12" fmla="*/ 20 w 40"/>
                  <a:gd name="T13" fmla="*/ 10 h 10"/>
                  <a:gd name="T14" fmla="*/ 40 w 40"/>
                  <a:gd name="T15" fmla="*/ 2 h 10"/>
                  <a:gd name="T16" fmla="*/ 38 w 40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10">
                    <a:moveTo>
                      <a:pt x="38" y="0"/>
                    </a:moveTo>
                    <a:cubicBezTo>
                      <a:pt x="37" y="0"/>
                      <a:pt x="36" y="1"/>
                      <a:pt x="36" y="2"/>
                    </a:cubicBezTo>
                    <a:cubicBezTo>
                      <a:pt x="35" y="3"/>
                      <a:pt x="29" y="6"/>
                      <a:pt x="20" y="6"/>
                    </a:cubicBezTo>
                    <a:cubicBezTo>
                      <a:pt x="10" y="6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8"/>
                      <a:pt x="12" y="10"/>
                      <a:pt x="20" y="10"/>
                    </a:cubicBezTo>
                    <a:cubicBezTo>
                      <a:pt x="27" y="10"/>
                      <a:pt x="40" y="8"/>
                      <a:pt x="40" y="2"/>
                    </a:cubicBezTo>
                    <a:cubicBezTo>
                      <a:pt x="40" y="1"/>
                      <a:pt x="39" y="0"/>
                      <a:pt x="38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F47920"/>
                </a:solidFill>
              </a:ln>
              <a:extLst>
                <a:ext uri="{91240B29-F687-4f45-9708-019B960494DF}">
                  <a14:hiddenLine xmlns:a14="http://schemas.microsoft.com/office/drawing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62">
                <a:extLst>
                  <a:ext uri="{FF2B5EF4-FFF2-40B4-BE49-F238E27FC236}">
                    <a16:creationId xmlns:a16="http://schemas.microsoft.com/office/drawing/2014/main" id="{7E40D552-FB9B-9597-D1DD-4A12E7D0D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1" y="1580"/>
                <a:ext cx="78" cy="17"/>
              </a:xfrm>
              <a:custGeom>
                <a:avLst/>
                <a:gdLst>
                  <a:gd name="T0" fmla="*/ 38 w 40"/>
                  <a:gd name="T1" fmla="*/ 0 h 9"/>
                  <a:gd name="T2" fmla="*/ 36 w 40"/>
                  <a:gd name="T3" fmla="*/ 2 h 9"/>
                  <a:gd name="T4" fmla="*/ 20 w 40"/>
                  <a:gd name="T5" fmla="*/ 5 h 9"/>
                  <a:gd name="T6" fmla="*/ 4 w 40"/>
                  <a:gd name="T7" fmla="*/ 2 h 9"/>
                  <a:gd name="T8" fmla="*/ 2 w 40"/>
                  <a:gd name="T9" fmla="*/ 0 h 9"/>
                  <a:gd name="T10" fmla="*/ 0 w 40"/>
                  <a:gd name="T11" fmla="*/ 2 h 9"/>
                  <a:gd name="T12" fmla="*/ 20 w 40"/>
                  <a:gd name="T13" fmla="*/ 9 h 9"/>
                  <a:gd name="T14" fmla="*/ 40 w 40"/>
                  <a:gd name="T15" fmla="*/ 2 h 9"/>
                  <a:gd name="T16" fmla="*/ 38 w 40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9">
                    <a:moveTo>
                      <a:pt x="38" y="0"/>
                    </a:moveTo>
                    <a:cubicBezTo>
                      <a:pt x="37" y="0"/>
                      <a:pt x="36" y="0"/>
                      <a:pt x="36" y="2"/>
                    </a:cubicBezTo>
                    <a:cubicBezTo>
                      <a:pt x="35" y="3"/>
                      <a:pt x="29" y="5"/>
                      <a:pt x="20" y="5"/>
                    </a:cubicBezTo>
                    <a:cubicBezTo>
                      <a:pt x="10" y="5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7"/>
                      <a:pt x="12" y="9"/>
                      <a:pt x="20" y="9"/>
                    </a:cubicBezTo>
                    <a:cubicBezTo>
                      <a:pt x="27" y="9"/>
                      <a:pt x="40" y="7"/>
                      <a:pt x="40" y="2"/>
                    </a:cubicBezTo>
                    <a:cubicBezTo>
                      <a:pt x="40" y="1"/>
                      <a:pt x="39" y="0"/>
                      <a:pt x="38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F47920"/>
                </a:solidFill>
              </a:ln>
              <a:extLst>
                <a:ext uri="{91240B29-F687-4f45-9708-019B960494DF}">
                  <a14:hiddenLine xmlns:a14="http://schemas.microsoft.com/office/drawing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63">
                <a:extLst>
                  <a:ext uri="{FF2B5EF4-FFF2-40B4-BE49-F238E27FC236}">
                    <a16:creationId xmlns:a16="http://schemas.microsoft.com/office/drawing/2014/main" id="{61ADD96B-05A2-2FDE-17FB-E1F709B3E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1" y="1554"/>
                <a:ext cx="78" cy="18"/>
              </a:xfrm>
              <a:custGeom>
                <a:avLst/>
                <a:gdLst>
                  <a:gd name="T0" fmla="*/ 38 w 40"/>
                  <a:gd name="T1" fmla="*/ 0 h 9"/>
                  <a:gd name="T2" fmla="*/ 36 w 40"/>
                  <a:gd name="T3" fmla="*/ 2 h 9"/>
                  <a:gd name="T4" fmla="*/ 20 w 40"/>
                  <a:gd name="T5" fmla="*/ 5 h 9"/>
                  <a:gd name="T6" fmla="*/ 4 w 40"/>
                  <a:gd name="T7" fmla="*/ 2 h 9"/>
                  <a:gd name="T8" fmla="*/ 2 w 40"/>
                  <a:gd name="T9" fmla="*/ 0 h 9"/>
                  <a:gd name="T10" fmla="*/ 0 w 40"/>
                  <a:gd name="T11" fmla="*/ 2 h 9"/>
                  <a:gd name="T12" fmla="*/ 20 w 40"/>
                  <a:gd name="T13" fmla="*/ 9 h 9"/>
                  <a:gd name="T14" fmla="*/ 40 w 40"/>
                  <a:gd name="T15" fmla="*/ 2 h 9"/>
                  <a:gd name="T16" fmla="*/ 38 w 40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9">
                    <a:moveTo>
                      <a:pt x="38" y="0"/>
                    </a:moveTo>
                    <a:cubicBezTo>
                      <a:pt x="37" y="0"/>
                      <a:pt x="36" y="1"/>
                      <a:pt x="36" y="2"/>
                    </a:cubicBezTo>
                    <a:cubicBezTo>
                      <a:pt x="35" y="3"/>
                      <a:pt x="29" y="5"/>
                      <a:pt x="20" y="5"/>
                    </a:cubicBezTo>
                    <a:cubicBezTo>
                      <a:pt x="10" y="5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8"/>
                      <a:pt x="12" y="9"/>
                      <a:pt x="20" y="9"/>
                    </a:cubicBezTo>
                    <a:cubicBezTo>
                      <a:pt x="27" y="9"/>
                      <a:pt x="40" y="8"/>
                      <a:pt x="40" y="2"/>
                    </a:cubicBezTo>
                    <a:cubicBezTo>
                      <a:pt x="40" y="1"/>
                      <a:pt x="39" y="0"/>
                      <a:pt x="38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F47920"/>
                </a:solidFill>
              </a:ln>
              <a:extLst>
                <a:ext uri="{91240B29-F687-4f45-9708-019B960494DF}">
                  <a14:hiddenLine xmlns:a14="http://schemas.microsoft.com/office/drawing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64">
                <a:extLst>
                  <a:ext uri="{FF2B5EF4-FFF2-40B4-BE49-F238E27FC236}">
                    <a16:creationId xmlns:a16="http://schemas.microsoft.com/office/drawing/2014/main" id="{01496E74-D05F-80D2-8C23-917EF2B0B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1" y="1529"/>
                <a:ext cx="78" cy="20"/>
              </a:xfrm>
              <a:custGeom>
                <a:avLst/>
                <a:gdLst>
                  <a:gd name="T0" fmla="*/ 38 w 40"/>
                  <a:gd name="T1" fmla="*/ 0 h 10"/>
                  <a:gd name="T2" fmla="*/ 36 w 40"/>
                  <a:gd name="T3" fmla="*/ 2 h 10"/>
                  <a:gd name="T4" fmla="*/ 20 w 40"/>
                  <a:gd name="T5" fmla="*/ 6 h 10"/>
                  <a:gd name="T6" fmla="*/ 4 w 40"/>
                  <a:gd name="T7" fmla="*/ 2 h 10"/>
                  <a:gd name="T8" fmla="*/ 2 w 40"/>
                  <a:gd name="T9" fmla="*/ 0 h 10"/>
                  <a:gd name="T10" fmla="*/ 0 w 40"/>
                  <a:gd name="T11" fmla="*/ 2 h 10"/>
                  <a:gd name="T12" fmla="*/ 20 w 40"/>
                  <a:gd name="T13" fmla="*/ 10 h 10"/>
                  <a:gd name="T14" fmla="*/ 40 w 40"/>
                  <a:gd name="T15" fmla="*/ 2 h 10"/>
                  <a:gd name="T16" fmla="*/ 38 w 40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10">
                    <a:moveTo>
                      <a:pt x="38" y="0"/>
                    </a:moveTo>
                    <a:cubicBezTo>
                      <a:pt x="37" y="0"/>
                      <a:pt x="36" y="1"/>
                      <a:pt x="36" y="2"/>
                    </a:cubicBezTo>
                    <a:cubicBezTo>
                      <a:pt x="35" y="3"/>
                      <a:pt x="29" y="6"/>
                      <a:pt x="20" y="6"/>
                    </a:cubicBezTo>
                    <a:cubicBezTo>
                      <a:pt x="10" y="6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8"/>
                      <a:pt x="12" y="10"/>
                      <a:pt x="20" y="10"/>
                    </a:cubicBezTo>
                    <a:cubicBezTo>
                      <a:pt x="27" y="10"/>
                      <a:pt x="40" y="8"/>
                      <a:pt x="40" y="2"/>
                    </a:cubicBezTo>
                    <a:cubicBezTo>
                      <a:pt x="40" y="1"/>
                      <a:pt x="39" y="0"/>
                      <a:pt x="38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F47920"/>
                </a:solidFill>
              </a:ln>
              <a:extLst>
                <a:ext uri="{91240B29-F687-4f45-9708-019B960494DF}">
                  <a14:hiddenLine xmlns:a14="http://schemas.microsoft.com/office/drawing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65">
                <a:extLst>
                  <a:ext uri="{FF2B5EF4-FFF2-40B4-BE49-F238E27FC236}">
                    <a16:creationId xmlns:a16="http://schemas.microsoft.com/office/drawing/2014/main" id="{037B4F0B-9143-D870-8043-EC9A795B2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1" y="1626"/>
                <a:ext cx="78" cy="18"/>
              </a:xfrm>
              <a:custGeom>
                <a:avLst/>
                <a:gdLst>
                  <a:gd name="T0" fmla="*/ 38 w 40"/>
                  <a:gd name="T1" fmla="*/ 0 h 9"/>
                  <a:gd name="T2" fmla="*/ 36 w 40"/>
                  <a:gd name="T3" fmla="*/ 2 h 9"/>
                  <a:gd name="T4" fmla="*/ 20 w 40"/>
                  <a:gd name="T5" fmla="*/ 5 h 9"/>
                  <a:gd name="T6" fmla="*/ 4 w 40"/>
                  <a:gd name="T7" fmla="*/ 2 h 9"/>
                  <a:gd name="T8" fmla="*/ 2 w 40"/>
                  <a:gd name="T9" fmla="*/ 0 h 9"/>
                  <a:gd name="T10" fmla="*/ 0 w 40"/>
                  <a:gd name="T11" fmla="*/ 2 h 9"/>
                  <a:gd name="T12" fmla="*/ 20 w 40"/>
                  <a:gd name="T13" fmla="*/ 9 h 9"/>
                  <a:gd name="T14" fmla="*/ 40 w 40"/>
                  <a:gd name="T15" fmla="*/ 2 h 9"/>
                  <a:gd name="T16" fmla="*/ 38 w 40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9">
                    <a:moveTo>
                      <a:pt x="38" y="0"/>
                    </a:moveTo>
                    <a:cubicBezTo>
                      <a:pt x="37" y="0"/>
                      <a:pt x="36" y="1"/>
                      <a:pt x="36" y="2"/>
                    </a:cubicBezTo>
                    <a:cubicBezTo>
                      <a:pt x="35" y="3"/>
                      <a:pt x="29" y="5"/>
                      <a:pt x="20" y="5"/>
                    </a:cubicBezTo>
                    <a:cubicBezTo>
                      <a:pt x="10" y="5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8"/>
                      <a:pt x="12" y="9"/>
                      <a:pt x="20" y="9"/>
                    </a:cubicBezTo>
                    <a:cubicBezTo>
                      <a:pt x="27" y="9"/>
                      <a:pt x="40" y="8"/>
                      <a:pt x="40" y="2"/>
                    </a:cubicBezTo>
                    <a:cubicBezTo>
                      <a:pt x="40" y="1"/>
                      <a:pt x="39" y="0"/>
                      <a:pt x="38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F47920"/>
                </a:solidFill>
              </a:ln>
              <a:extLst>
                <a:ext uri="{91240B29-F687-4f45-9708-019B960494DF}">
                  <a14:hiddenLine xmlns:a14="http://schemas.microsoft.com/office/drawing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66">
                <a:extLst>
                  <a:ext uri="{FF2B5EF4-FFF2-40B4-BE49-F238E27FC236}">
                    <a16:creationId xmlns:a16="http://schemas.microsoft.com/office/drawing/2014/main" id="{DF8EAF5F-B63F-F4A7-1E2F-5BB5C2BCA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1" y="1648"/>
                <a:ext cx="78" cy="19"/>
              </a:xfrm>
              <a:custGeom>
                <a:avLst/>
                <a:gdLst>
                  <a:gd name="T0" fmla="*/ 38 w 40"/>
                  <a:gd name="T1" fmla="*/ 0 h 10"/>
                  <a:gd name="T2" fmla="*/ 36 w 40"/>
                  <a:gd name="T3" fmla="*/ 2 h 10"/>
                  <a:gd name="T4" fmla="*/ 20 w 40"/>
                  <a:gd name="T5" fmla="*/ 6 h 10"/>
                  <a:gd name="T6" fmla="*/ 4 w 40"/>
                  <a:gd name="T7" fmla="*/ 2 h 10"/>
                  <a:gd name="T8" fmla="*/ 2 w 40"/>
                  <a:gd name="T9" fmla="*/ 0 h 10"/>
                  <a:gd name="T10" fmla="*/ 0 w 40"/>
                  <a:gd name="T11" fmla="*/ 2 h 10"/>
                  <a:gd name="T12" fmla="*/ 20 w 40"/>
                  <a:gd name="T13" fmla="*/ 10 h 10"/>
                  <a:gd name="T14" fmla="*/ 40 w 40"/>
                  <a:gd name="T15" fmla="*/ 2 h 10"/>
                  <a:gd name="T16" fmla="*/ 38 w 40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10">
                    <a:moveTo>
                      <a:pt x="38" y="0"/>
                    </a:moveTo>
                    <a:cubicBezTo>
                      <a:pt x="37" y="0"/>
                      <a:pt x="36" y="1"/>
                      <a:pt x="36" y="2"/>
                    </a:cubicBezTo>
                    <a:cubicBezTo>
                      <a:pt x="35" y="3"/>
                      <a:pt x="29" y="6"/>
                      <a:pt x="20" y="6"/>
                    </a:cubicBezTo>
                    <a:cubicBezTo>
                      <a:pt x="10" y="6"/>
                      <a:pt x="4" y="4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8"/>
                      <a:pt x="12" y="10"/>
                      <a:pt x="20" y="10"/>
                    </a:cubicBezTo>
                    <a:cubicBezTo>
                      <a:pt x="27" y="10"/>
                      <a:pt x="40" y="8"/>
                      <a:pt x="40" y="2"/>
                    </a:cubicBezTo>
                    <a:cubicBezTo>
                      <a:pt x="40" y="1"/>
                      <a:pt x="39" y="0"/>
                      <a:pt x="38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F47920"/>
                </a:solidFill>
              </a:ln>
              <a:extLst>
                <a:ext uri="{91240B29-F687-4f45-9708-019B960494DF}">
                  <a14:hiddenLine xmlns:a14="http://schemas.microsoft.com/office/drawing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67">
                <a:extLst>
                  <a:ext uri="{FF2B5EF4-FFF2-40B4-BE49-F238E27FC236}">
                    <a16:creationId xmlns:a16="http://schemas.microsoft.com/office/drawing/2014/main" id="{5E829E64-5229-EAED-EADB-D2CEE93096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0" y="1397"/>
                <a:ext cx="212" cy="200"/>
              </a:xfrm>
              <a:custGeom>
                <a:avLst/>
                <a:gdLst>
                  <a:gd name="T0" fmla="*/ 2 w 109"/>
                  <a:gd name="T1" fmla="*/ 103 h 103"/>
                  <a:gd name="T2" fmla="*/ 4 w 109"/>
                  <a:gd name="T3" fmla="*/ 102 h 103"/>
                  <a:gd name="T4" fmla="*/ 105 w 109"/>
                  <a:gd name="T5" fmla="*/ 6 h 103"/>
                  <a:gd name="T6" fmla="*/ 105 w 109"/>
                  <a:gd name="T7" fmla="*/ 27 h 103"/>
                  <a:gd name="T8" fmla="*/ 107 w 109"/>
                  <a:gd name="T9" fmla="*/ 29 h 103"/>
                  <a:gd name="T10" fmla="*/ 109 w 109"/>
                  <a:gd name="T11" fmla="*/ 27 h 103"/>
                  <a:gd name="T12" fmla="*/ 109 w 109"/>
                  <a:gd name="T13" fmla="*/ 2 h 103"/>
                  <a:gd name="T14" fmla="*/ 108 w 109"/>
                  <a:gd name="T15" fmla="*/ 0 h 103"/>
                  <a:gd name="T16" fmla="*/ 107 w 109"/>
                  <a:gd name="T17" fmla="*/ 0 h 103"/>
                  <a:gd name="T18" fmla="*/ 81 w 109"/>
                  <a:gd name="T19" fmla="*/ 1 h 103"/>
                  <a:gd name="T20" fmla="*/ 79 w 109"/>
                  <a:gd name="T21" fmla="*/ 3 h 103"/>
                  <a:gd name="T22" fmla="*/ 81 w 109"/>
                  <a:gd name="T23" fmla="*/ 5 h 103"/>
                  <a:gd name="T24" fmla="*/ 102 w 109"/>
                  <a:gd name="T25" fmla="*/ 4 h 103"/>
                  <a:gd name="T26" fmla="*/ 1 w 109"/>
                  <a:gd name="T27" fmla="*/ 99 h 103"/>
                  <a:gd name="T28" fmla="*/ 1 w 109"/>
                  <a:gd name="T29" fmla="*/ 102 h 103"/>
                  <a:gd name="T30" fmla="*/ 2 w 109"/>
                  <a:gd name="T31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9" h="103">
                    <a:moveTo>
                      <a:pt x="2" y="103"/>
                    </a:moveTo>
                    <a:cubicBezTo>
                      <a:pt x="3" y="103"/>
                      <a:pt x="3" y="102"/>
                      <a:pt x="4" y="102"/>
                    </a:cubicBezTo>
                    <a:cubicBezTo>
                      <a:pt x="105" y="6"/>
                      <a:pt x="105" y="6"/>
                      <a:pt x="105" y="6"/>
                    </a:cubicBezTo>
                    <a:cubicBezTo>
                      <a:pt x="105" y="27"/>
                      <a:pt x="105" y="27"/>
                      <a:pt x="105" y="27"/>
                    </a:cubicBezTo>
                    <a:cubicBezTo>
                      <a:pt x="105" y="29"/>
                      <a:pt x="106" y="29"/>
                      <a:pt x="107" y="29"/>
                    </a:cubicBezTo>
                    <a:cubicBezTo>
                      <a:pt x="108" y="29"/>
                      <a:pt x="109" y="29"/>
                      <a:pt x="109" y="27"/>
                    </a:cubicBezTo>
                    <a:cubicBezTo>
                      <a:pt x="109" y="2"/>
                      <a:pt x="109" y="2"/>
                      <a:pt x="109" y="2"/>
                    </a:cubicBezTo>
                    <a:cubicBezTo>
                      <a:pt x="109" y="1"/>
                      <a:pt x="109" y="1"/>
                      <a:pt x="108" y="0"/>
                    </a:cubicBezTo>
                    <a:cubicBezTo>
                      <a:pt x="108" y="0"/>
                      <a:pt x="107" y="0"/>
                      <a:pt x="107" y="0"/>
                    </a:cubicBezTo>
                    <a:cubicBezTo>
                      <a:pt x="81" y="1"/>
                      <a:pt x="81" y="1"/>
                      <a:pt x="81" y="1"/>
                    </a:cubicBezTo>
                    <a:cubicBezTo>
                      <a:pt x="80" y="1"/>
                      <a:pt x="79" y="2"/>
                      <a:pt x="79" y="3"/>
                    </a:cubicBezTo>
                    <a:cubicBezTo>
                      <a:pt x="79" y="4"/>
                      <a:pt x="80" y="5"/>
                      <a:pt x="81" y="5"/>
                    </a:cubicBezTo>
                    <a:cubicBezTo>
                      <a:pt x="102" y="4"/>
                      <a:pt x="102" y="4"/>
                      <a:pt x="102" y="4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0" y="100"/>
                      <a:pt x="0" y="101"/>
                      <a:pt x="1" y="102"/>
                    </a:cubicBezTo>
                    <a:cubicBezTo>
                      <a:pt x="1" y="102"/>
                      <a:pt x="2" y="103"/>
                      <a:pt x="2" y="103"/>
                    </a:cubicBezTo>
                    <a:close/>
                  </a:path>
                </a:pathLst>
              </a:custGeom>
              <a:grpFill/>
              <a:ln w="3175">
                <a:solidFill>
                  <a:srgbClr val="F47920"/>
                </a:solidFill>
              </a:ln>
              <a:extLst>
                <a:ext uri="{91240B29-F687-4f45-9708-019B960494DF}">
                  <a14:hiddenLine xmlns:a14="http://schemas.microsoft.com/office/drawing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68">
                <a:extLst>
                  <a:ext uri="{FF2B5EF4-FFF2-40B4-BE49-F238E27FC236}">
                    <a16:creationId xmlns:a16="http://schemas.microsoft.com/office/drawing/2014/main" id="{26D7A85E-117A-3E32-8A4F-E7913D4C7D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91" y="1494"/>
                <a:ext cx="78" cy="29"/>
              </a:xfrm>
              <a:custGeom>
                <a:avLst/>
                <a:gdLst>
                  <a:gd name="T0" fmla="*/ 0 w 40"/>
                  <a:gd name="T1" fmla="*/ 8 h 15"/>
                  <a:gd name="T2" fmla="*/ 20 w 40"/>
                  <a:gd name="T3" fmla="*/ 15 h 15"/>
                  <a:gd name="T4" fmla="*/ 40 w 40"/>
                  <a:gd name="T5" fmla="*/ 8 h 15"/>
                  <a:gd name="T6" fmla="*/ 20 w 40"/>
                  <a:gd name="T7" fmla="*/ 0 h 15"/>
                  <a:gd name="T8" fmla="*/ 0 w 40"/>
                  <a:gd name="T9" fmla="*/ 8 h 15"/>
                  <a:gd name="T10" fmla="*/ 20 w 40"/>
                  <a:gd name="T11" fmla="*/ 11 h 15"/>
                  <a:gd name="T12" fmla="*/ 4 w 40"/>
                  <a:gd name="T13" fmla="*/ 8 h 15"/>
                  <a:gd name="T14" fmla="*/ 20 w 40"/>
                  <a:gd name="T15" fmla="*/ 4 h 15"/>
                  <a:gd name="T16" fmla="*/ 36 w 40"/>
                  <a:gd name="T17" fmla="*/ 7 h 15"/>
                  <a:gd name="T18" fmla="*/ 20 w 40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15">
                    <a:moveTo>
                      <a:pt x="0" y="8"/>
                    </a:moveTo>
                    <a:cubicBezTo>
                      <a:pt x="0" y="13"/>
                      <a:pt x="12" y="15"/>
                      <a:pt x="20" y="15"/>
                    </a:cubicBezTo>
                    <a:cubicBezTo>
                      <a:pt x="27" y="15"/>
                      <a:pt x="40" y="13"/>
                      <a:pt x="40" y="8"/>
                    </a:cubicBezTo>
                    <a:cubicBezTo>
                      <a:pt x="40" y="2"/>
                      <a:pt x="27" y="0"/>
                      <a:pt x="20" y="0"/>
                    </a:cubicBezTo>
                    <a:cubicBezTo>
                      <a:pt x="12" y="0"/>
                      <a:pt x="0" y="2"/>
                      <a:pt x="0" y="8"/>
                    </a:cubicBezTo>
                    <a:close/>
                    <a:moveTo>
                      <a:pt x="20" y="11"/>
                    </a:moveTo>
                    <a:cubicBezTo>
                      <a:pt x="11" y="11"/>
                      <a:pt x="5" y="9"/>
                      <a:pt x="4" y="8"/>
                    </a:cubicBezTo>
                    <a:cubicBezTo>
                      <a:pt x="5" y="6"/>
                      <a:pt x="11" y="4"/>
                      <a:pt x="20" y="4"/>
                    </a:cubicBezTo>
                    <a:cubicBezTo>
                      <a:pt x="29" y="4"/>
                      <a:pt x="35" y="7"/>
                      <a:pt x="36" y="7"/>
                    </a:cubicBezTo>
                    <a:cubicBezTo>
                      <a:pt x="35" y="9"/>
                      <a:pt x="29" y="11"/>
                      <a:pt x="20" y="11"/>
                    </a:cubicBezTo>
                    <a:close/>
                  </a:path>
                </a:pathLst>
              </a:custGeom>
              <a:grpFill/>
              <a:ln w="3175">
                <a:solidFill>
                  <a:srgbClr val="F47920"/>
                </a:solidFill>
              </a:ln>
              <a:extLst>
                <a:ext uri="{91240B29-F687-4f45-9708-019B960494DF}">
                  <a14:hiddenLine xmlns:a14="http://schemas.microsoft.com/office/drawing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88871E21-1AD6-09A1-B8E8-FECEA6C5F217}"/>
              </a:ext>
            </a:extLst>
          </p:cNvPr>
          <p:cNvGrpSpPr/>
          <p:nvPr/>
        </p:nvGrpSpPr>
        <p:grpSpPr>
          <a:xfrm>
            <a:off x="8982828" y="3813585"/>
            <a:ext cx="1257160" cy="1828800"/>
            <a:chOff x="8951398" y="3828452"/>
            <a:chExt cx="1257160" cy="1828800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217A25E4-BEB6-18A1-8611-C1C71B0D85E3}"/>
                </a:ext>
              </a:extLst>
            </p:cNvPr>
            <p:cNvSpPr txBox="1"/>
            <p:nvPr/>
          </p:nvSpPr>
          <p:spPr>
            <a:xfrm>
              <a:off x="8951398" y="3828452"/>
              <a:ext cx="1257160" cy="1828800"/>
            </a:xfrm>
            <a:prstGeom prst="roundRect">
              <a:avLst>
                <a:gd name="adj" fmla="val 6977"/>
              </a:avLst>
            </a:prstGeom>
            <a:solidFill>
              <a:schemeClr val="bg1"/>
            </a:solidFill>
            <a:effectLst>
              <a:outerShdw blurRad="355600" dist="38100" dir="5400000" algn="t" rotWithShape="0">
                <a:schemeClr val="bg2">
                  <a:lumMod val="10000"/>
                  <a:alpha val="27000"/>
                </a:schemeClr>
              </a:outerShdw>
            </a:effectLst>
          </p:spPr>
          <p:txBody>
            <a:bodyPr wrap="square" tIns="91440" bIns="91440" rtlCol="0" anchor="b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200">
                  <a:solidFill>
                    <a:sysClr val="windowText" lastClr="000000"/>
                  </a:solidFill>
                  <a:latin typeface="+mj-lt"/>
                </a:rPr>
                <a:t>5 VC </a:t>
              </a:r>
            </a:p>
            <a:p>
              <a:pPr algn="ctr">
                <a:lnSpc>
                  <a:spcPct val="90000"/>
                </a:lnSpc>
              </a:pPr>
              <a:r>
                <a:rPr lang="en-US" sz="1200">
                  <a:solidFill>
                    <a:srgbClr val="677284"/>
                  </a:solidFill>
                </a:rPr>
                <a:t>Investments</a:t>
              </a:r>
              <a:endParaRPr lang="en-US" sz="1400">
                <a:solidFill>
                  <a:srgbClr val="677284"/>
                </a:solidFill>
              </a:endParaRPr>
            </a:p>
          </p:txBody>
        </p: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E8E69537-C40B-6AC8-1B3C-1AF2209E305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300087" y="4087092"/>
              <a:ext cx="559782" cy="566004"/>
              <a:chOff x="3730" y="2067"/>
              <a:chExt cx="180" cy="182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B95A3F5-1860-EF8C-D92F-F03C28C549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2225"/>
                <a:ext cx="47" cy="24"/>
              </a:xfrm>
              <a:prstGeom prst="rect">
                <a:avLst/>
              </a:prstGeom>
              <a:noFill/>
              <a:ln w="20320" cap="flat">
                <a:solidFill>
                  <a:srgbClr val="F479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lc="http://schemas.openxmlformats.org/drawingml/2006/lockedCanvas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86">
                <a:extLst>
                  <a:ext uri="{FF2B5EF4-FFF2-40B4-BE49-F238E27FC236}">
                    <a16:creationId xmlns:a16="http://schemas.microsoft.com/office/drawing/2014/main" id="{E27B7C99-DF38-0603-752B-6EA3A835A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2110"/>
                <a:ext cx="63" cy="115"/>
              </a:xfrm>
              <a:custGeom>
                <a:avLst/>
                <a:gdLst>
                  <a:gd name="T0" fmla="*/ 16 w 32"/>
                  <a:gd name="T1" fmla="*/ 58 h 58"/>
                  <a:gd name="T2" fmla="*/ 16 w 32"/>
                  <a:gd name="T3" fmla="*/ 52 h 58"/>
                  <a:gd name="T4" fmla="*/ 32 w 32"/>
                  <a:gd name="T5" fmla="*/ 36 h 58"/>
                  <a:gd name="T6" fmla="*/ 32 w 32"/>
                  <a:gd name="T7" fmla="*/ 4 h 58"/>
                  <a:gd name="T8" fmla="*/ 22 w 32"/>
                  <a:gd name="T9" fmla="*/ 28 h 58"/>
                  <a:gd name="T10" fmla="*/ 10 w 32"/>
                  <a:gd name="T11" fmla="*/ 40 h 58"/>
                  <a:gd name="T12" fmla="*/ 13 w 32"/>
                  <a:gd name="T13" fmla="*/ 28 h 58"/>
                  <a:gd name="T14" fmla="*/ 6 w 32"/>
                  <a:gd name="T15" fmla="*/ 24 h 58"/>
                  <a:gd name="T16" fmla="*/ 0 w 32"/>
                  <a:gd name="T17" fmla="*/ 40 h 58"/>
                  <a:gd name="T18" fmla="*/ 0 w 32"/>
                  <a:gd name="T1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58">
                    <a:moveTo>
                      <a:pt x="16" y="58"/>
                    </a:move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29" y="39"/>
                      <a:pt x="32" y="36"/>
                    </a:cubicBezTo>
                    <a:cubicBezTo>
                      <a:pt x="32" y="31"/>
                      <a:pt x="32" y="4"/>
                      <a:pt x="32" y="4"/>
                    </a:cubicBezTo>
                    <a:cubicBezTo>
                      <a:pt x="32" y="4"/>
                      <a:pt x="22" y="0"/>
                      <a:pt x="22" y="28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4" y="22"/>
                      <a:pt x="9" y="20"/>
                      <a:pt x="6" y="24"/>
                    </a:cubicBezTo>
                    <a:cubicBezTo>
                      <a:pt x="3" y="28"/>
                      <a:pt x="0" y="40"/>
                      <a:pt x="0" y="40"/>
                    </a:cubicBezTo>
                    <a:cubicBezTo>
                      <a:pt x="0" y="58"/>
                      <a:pt x="0" y="58"/>
                      <a:pt x="0" y="58"/>
                    </a:cubicBezTo>
                  </a:path>
                </a:pathLst>
              </a:custGeom>
              <a:noFill/>
              <a:ln w="20320" cap="rnd">
                <a:solidFill>
                  <a:srgbClr val="F479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lc="http://schemas.openxmlformats.org/drawingml/2006/lockedCanvas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F12CEB6A-C7C1-8201-E9E4-730189B0A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3" y="2225"/>
                <a:ext cx="47" cy="24"/>
              </a:xfrm>
              <a:prstGeom prst="rect">
                <a:avLst/>
              </a:prstGeom>
              <a:noFill/>
              <a:ln w="20320" cap="flat">
                <a:solidFill>
                  <a:srgbClr val="F479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lc="http://schemas.openxmlformats.org/drawingml/2006/lockedCanvas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88">
                <a:extLst>
                  <a:ext uri="{FF2B5EF4-FFF2-40B4-BE49-F238E27FC236}">
                    <a16:creationId xmlns:a16="http://schemas.microsoft.com/office/drawing/2014/main" id="{7F509FA2-F0B0-8386-900C-264FD0A91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0" y="2110"/>
                <a:ext cx="63" cy="115"/>
              </a:xfrm>
              <a:custGeom>
                <a:avLst/>
                <a:gdLst>
                  <a:gd name="T0" fmla="*/ 16 w 32"/>
                  <a:gd name="T1" fmla="*/ 58 h 58"/>
                  <a:gd name="T2" fmla="*/ 16 w 32"/>
                  <a:gd name="T3" fmla="*/ 52 h 58"/>
                  <a:gd name="T4" fmla="*/ 0 w 32"/>
                  <a:gd name="T5" fmla="*/ 36 h 58"/>
                  <a:gd name="T6" fmla="*/ 0 w 32"/>
                  <a:gd name="T7" fmla="*/ 4 h 58"/>
                  <a:gd name="T8" fmla="*/ 10 w 32"/>
                  <a:gd name="T9" fmla="*/ 28 h 58"/>
                  <a:gd name="T10" fmla="*/ 22 w 32"/>
                  <a:gd name="T11" fmla="*/ 40 h 58"/>
                  <a:gd name="T12" fmla="*/ 19 w 32"/>
                  <a:gd name="T13" fmla="*/ 28 h 58"/>
                  <a:gd name="T14" fmla="*/ 26 w 32"/>
                  <a:gd name="T15" fmla="*/ 24 h 58"/>
                  <a:gd name="T16" fmla="*/ 32 w 32"/>
                  <a:gd name="T17" fmla="*/ 40 h 58"/>
                  <a:gd name="T18" fmla="*/ 32 w 32"/>
                  <a:gd name="T1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58">
                    <a:moveTo>
                      <a:pt x="16" y="58"/>
                    </a:move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4" y="39"/>
                      <a:pt x="0" y="36"/>
                    </a:cubicBezTo>
                    <a:cubicBezTo>
                      <a:pt x="0" y="31"/>
                      <a:pt x="0" y="4"/>
                      <a:pt x="0" y="4"/>
                    </a:cubicBezTo>
                    <a:cubicBezTo>
                      <a:pt x="0" y="4"/>
                      <a:pt x="10" y="0"/>
                      <a:pt x="10" y="28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8" y="22"/>
                      <a:pt x="23" y="20"/>
                      <a:pt x="26" y="24"/>
                    </a:cubicBezTo>
                    <a:cubicBezTo>
                      <a:pt x="29" y="28"/>
                      <a:pt x="32" y="40"/>
                      <a:pt x="32" y="40"/>
                    </a:cubicBezTo>
                    <a:cubicBezTo>
                      <a:pt x="32" y="58"/>
                      <a:pt x="32" y="58"/>
                      <a:pt x="32" y="58"/>
                    </a:cubicBezTo>
                  </a:path>
                </a:pathLst>
              </a:custGeom>
              <a:noFill/>
              <a:ln w="20320" cap="rnd">
                <a:solidFill>
                  <a:srgbClr val="F479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lc="http://schemas.openxmlformats.org/drawingml/2006/lockedCanvas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89">
                <a:extLst>
                  <a:ext uri="{FF2B5EF4-FFF2-40B4-BE49-F238E27FC236}">
                    <a16:creationId xmlns:a16="http://schemas.microsoft.com/office/drawing/2014/main" id="{FD69EEC5-CC17-7707-C84A-5614304A8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7" y="2091"/>
                <a:ext cx="86" cy="71"/>
              </a:xfrm>
              <a:custGeom>
                <a:avLst/>
                <a:gdLst>
                  <a:gd name="T0" fmla="*/ 39 w 86"/>
                  <a:gd name="T1" fmla="*/ 23 h 71"/>
                  <a:gd name="T2" fmla="*/ 0 w 86"/>
                  <a:gd name="T3" fmla="*/ 0 h 71"/>
                  <a:gd name="T4" fmla="*/ 0 w 86"/>
                  <a:gd name="T5" fmla="*/ 47 h 71"/>
                  <a:gd name="T6" fmla="*/ 39 w 86"/>
                  <a:gd name="T7" fmla="*/ 71 h 71"/>
                  <a:gd name="T8" fmla="*/ 86 w 86"/>
                  <a:gd name="T9" fmla="*/ 47 h 71"/>
                  <a:gd name="T10" fmla="*/ 86 w 86"/>
                  <a:gd name="T11" fmla="*/ 0 h 71"/>
                  <a:gd name="T12" fmla="*/ 39 w 86"/>
                  <a:gd name="T13" fmla="*/ 2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71">
                    <a:moveTo>
                      <a:pt x="39" y="23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39" y="71"/>
                    </a:lnTo>
                    <a:lnTo>
                      <a:pt x="86" y="47"/>
                    </a:lnTo>
                    <a:lnTo>
                      <a:pt x="86" y="0"/>
                    </a:lnTo>
                    <a:lnTo>
                      <a:pt x="39" y="23"/>
                    </a:lnTo>
                    <a:close/>
                  </a:path>
                </a:pathLst>
              </a:custGeom>
              <a:noFill/>
              <a:ln w="20320" cap="flat">
                <a:solidFill>
                  <a:srgbClr val="F479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lc="http://schemas.openxmlformats.org/drawingml/2006/lockedCanvas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90">
                <a:extLst>
                  <a:ext uri="{FF2B5EF4-FFF2-40B4-BE49-F238E27FC236}">
                    <a16:creationId xmlns:a16="http://schemas.microsoft.com/office/drawing/2014/main" id="{7CE7E8C0-441D-DFC4-0DC6-E99F687DA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7" y="2067"/>
                <a:ext cx="86" cy="47"/>
              </a:xfrm>
              <a:custGeom>
                <a:avLst/>
                <a:gdLst>
                  <a:gd name="T0" fmla="*/ 43 w 86"/>
                  <a:gd name="T1" fmla="*/ 0 h 47"/>
                  <a:gd name="T2" fmla="*/ 0 w 86"/>
                  <a:gd name="T3" fmla="*/ 24 h 47"/>
                  <a:gd name="T4" fmla="*/ 39 w 86"/>
                  <a:gd name="T5" fmla="*/ 47 h 47"/>
                  <a:gd name="T6" fmla="*/ 86 w 86"/>
                  <a:gd name="T7" fmla="*/ 24 h 47"/>
                  <a:gd name="T8" fmla="*/ 43 w 86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47">
                    <a:moveTo>
                      <a:pt x="43" y="0"/>
                    </a:moveTo>
                    <a:lnTo>
                      <a:pt x="0" y="24"/>
                    </a:lnTo>
                    <a:lnTo>
                      <a:pt x="39" y="47"/>
                    </a:lnTo>
                    <a:lnTo>
                      <a:pt x="86" y="24"/>
                    </a:lnTo>
                    <a:lnTo>
                      <a:pt x="43" y="0"/>
                    </a:lnTo>
                    <a:close/>
                  </a:path>
                </a:pathLst>
              </a:custGeom>
              <a:noFill/>
              <a:ln w="20320" cap="flat">
                <a:solidFill>
                  <a:srgbClr val="F479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lc="http://schemas.openxmlformats.org/drawingml/2006/lockedCanvas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Line 2354">
                <a:extLst>
                  <a:ext uri="{FF2B5EF4-FFF2-40B4-BE49-F238E27FC236}">
                    <a16:creationId xmlns:a16="http://schemas.microsoft.com/office/drawing/2014/main" id="{38092939-19C5-5702-9C6A-7DFAB640B9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6" y="2114"/>
                <a:ext cx="0" cy="48"/>
              </a:xfrm>
              <a:prstGeom prst="line">
                <a:avLst/>
              </a:prstGeom>
              <a:noFill/>
              <a:ln w="20320" cap="flat">
                <a:solidFill>
                  <a:srgbClr val="F479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lc="http://schemas.openxmlformats.org/drawingml/2006/lockedCanvas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35067C25-F7CB-DA27-06F4-9C9158AD30F2}"/>
              </a:ext>
            </a:extLst>
          </p:cNvPr>
          <p:cNvGrpSpPr/>
          <p:nvPr/>
        </p:nvGrpSpPr>
        <p:grpSpPr>
          <a:xfrm>
            <a:off x="10504084" y="3813585"/>
            <a:ext cx="1257160" cy="1828800"/>
            <a:chOff x="9721758" y="3813585"/>
            <a:chExt cx="1257160" cy="1828800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0E754A34-5314-06C6-C8C7-B9C7DA836376}"/>
                </a:ext>
              </a:extLst>
            </p:cNvPr>
            <p:cNvSpPr txBox="1"/>
            <p:nvPr/>
          </p:nvSpPr>
          <p:spPr>
            <a:xfrm>
              <a:off x="9721758" y="3813585"/>
              <a:ext cx="1257160" cy="1828800"/>
            </a:xfrm>
            <a:prstGeom prst="roundRect">
              <a:avLst>
                <a:gd name="adj" fmla="val 6977"/>
              </a:avLst>
            </a:prstGeom>
            <a:solidFill>
              <a:schemeClr val="bg1"/>
            </a:solidFill>
            <a:effectLst>
              <a:outerShdw blurRad="355600" dist="38100" dir="5400000" algn="t" rotWithShape="0">
                <a:schemeClr val="bg2">
                  <a:lumMod val="10000"/>
                  <a:alpha val="27000"/>
                </a:schemeClr>
              </a:outerShdw>
            </a:effectLst>
          </p:spPr>
          <p:txBody>
            <a:bodyPr wrap="square" tIns="91440" bIns="91440" rtlCol="0" anchor="b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>
                  <a:solidFill>
                    <a:srgbClr val="677284"/>
                  </a:solidFill>
                </a:rPr>
                <a:t>Morison Global</a:t>
              </a:r>
            </a:p>
          </p:txBody>
        </p: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3D8ED0E2-3BB3-D563-8E45-FF27E6D3716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071600" y="4165432"/>
              <a:ext cx="557477" cy="588449"/>
              <a:chOff x="3750" y="2069"/>
              <a:chExt cx="180" cy="190"/>
            </a:xfrm>
            <a:noFill/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74639D11-9DAE-1316-22A0-D8976C620E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0" y="2180"/>
                <a:ext cx="31" cy="63"/>
              </a:xfrm>
              <a:prstGeom prst="rect">
                <a:avLst/>
              </a:prstGeom>
              <a:grpFill/>
              <a:ln w="22225" cap="flat">
                <a:solidFill>
                  <a:srgbClr val="F479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lc="http://schemas.openxmlformats.org/drawingml/2006/lockedCanvas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103">
                <a:extLst>
                  <a:ext uri="{FF2B5EF4-FFF2-40B4-BE49-F238E27FC236}">
                    <a16:creationId xmlns:a16="http://schemas.microsoft.com/office/drawing/2014/main" id="{6CEC8D52-1010-FE3D-6318-28091082F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" y="2202"/>
                <a:ext cx="149" cy="57"/>
              </a:xfrm>
              <a:custGeom>
                <a:avLst/>
                <a:gdLst>
                  <a:gd name="T0" fmla="*/ 0 w 76"/>
                  <a:gd name="T1" fmla="*/ 15 h 29"/>
                  <a:gd name="T2" fmla="*/ 76 w 76"/>
                  <a:gd name="T3" fmla="*/ 5 h 29"/>
                  <a:gd name="T4" fmla="*/ 64 w 76"/>
                  <a:gd name="T5" fmla="*/ 1 h 29"/>
                  <a:gd name="T6" fmla="*/ 46 w 76"/>
                  <a:gd name="T7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29">
                    <a:moveTo>
                      <a:pt x="0" y="15"/>
                    </a:moveTo>
                    <a:cubicBezTo>
                      <a:pt x="43" y="29"/>
                      <a:pt x="27" y="29"/>
                      <a:pt x="76" y="5"/>
                    </a:cubicBezTo>
                    <a:cubicBezTo>
                      <a:pt x="72" y="1"/>
                      <a:pt x="68" y="0"/>
                      <a:pt x="64" y="1"/>
                    </a:cubicBezTo>
                    <a:cubicBezTo>
                      <a:pt x="46" y="7"/>
                      <a:pt x="46" y="7"/>
                      <a:pt x="46" y="7"/>
                    </a:cubicBezTo>
                  </a:path>
                </a:pathLst>
              </a:custGeom>
              <a:grpFill/>
              <a:ln w="22225" cap="rnd">
                <a:solidFill>
                  <a:srgbClr val="F479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lc="http://schemas.openxmlformats.org/drawingml/2006/lockedCanvas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104">
                <a:extLst>
                  <a:ext uri="{FF2B5EF4-FFF2-40B4-BE49-F238E27FC236}">
                    <a16:creationId xmlns:a16="http://schemas.microsoft.com/office/drawing/2014/main" id="{25D0C700-A1F1-27F5-68D7-DA2530A76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" y="2188"/>
                <a:ext cx="94" cy="31"/>
              </a:xfrm>
              <a:custGeom>
                <a:avLst/>
                <a:gdLst>
                  <a:gd name="T0" fmla="*/ 0 w 48"/>
                  <a:gd name="T1" fmla="*/ 0 h 16"/>
                  <a:gd name="T2" fmla="*/ 12 w 48"/>
                  <a:gd name="T3" fmla="*/ 0 h 16"/>
                  <a:gd name="T4" fmla="*/ 30 w 48"/>
                  <a:gd name="T5" fmla="*/ 8 h 16"/>
                  <a:gd name="T6" fmla="*/ 42 w 48"/>
                  <a:gd name="T7" fmla="*/ 8 h 16"/>
                  <a:gd name="T8" fmla="*/ 42 w 48"/>
                  <a:gd name="T9" fmla="*/ 16 h 16"/>
                  <a:gd name="T10" fmla="*/ 20 w 48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16">
                    <a:moveTo>
                      <a:pt x="0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21" y="0"/>
                      <a:pt x="28" y="6"/>
                      <a:pt x="30" y="8"/>
                    </a:cubicBezTo>
                    <a:cubicBezTo>
                      <a:pt x="30" y="8"/>
                      <a:pt x="36" y="8"/>
                      <a:pt x="42" y="8"/>
                    </a:cubicBezTo>
                    <a:cubicBezTo>
                      <a:pt x="48" y="8"/>
                      <a:pt x="48" y="16"/>
                      <a:pt x="42" y="16"/>
                    </a:cubicBezTo>
                    <a:cubicBezTo>
                      <a:pt x="20" y="16"/>
                      <a:pt x="20" y="16"/>
                      <a:pt x="20" y="16"/>
                    </a:cubicBezTo>
                  </a:path>
                </a:pathLst>
              </a:custGeom>
              <a:grpFill/>
              <a:ln w="22225" cap="rnd">
                <a:solidFill>
                  <a:srgbClr val="F479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lc="http://schemas.openxmlformats.org/drawingml/2006/lockedCanvas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105">
                <a:extLst>
                  <a:ext uri="{FF2B5EF4-FFF2-40B4-BE49-F238E27FC236}">
                    <a16:creationId xmlns:a16="http://schemas.microsoft.com/office/drawing/2014/main" id="{75FB2195-B9B3-21AE-417B-E0A13C37C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3" y="2069"/>
                <a:ext cx="125" cy="119"/>
              </a:xfrm>
              <a:custGeom>
                <a:avLst/>
                <a:gdLst>
                  <a:gd name="T0" fmla="*/ 3 w 64"/>
                  <a:gd name="T1" fmla="*/ 46 h 60"/>
                  <a:gd name="T2" fmla="*/ 0 w 64"/>
                  <a:gd name="T3" fmla="*/ 32 h 60"/>
                  <a:gd name="T4" fmla="*/ 32 w 64"/>
                  <a:gd name="T5" fmla="*/ 0 h 60"/>
                  <a:gd name="T6" fmla="*/ 64 w 64"/>
                  <a:gd name="T7" fmla="*/ 32 h 60"/>
                  <a:gd name="T8" fmla="*/ 48 w 64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0">
                    <a:moveTo>
                      <a:pt x="3" y="46"/>
                    </a:moveTo>
                    <a:cubicBezTo>
                      <a:pt x="1" y="42"/>
                      <a:pt x="0" y="37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44"/>
                      <a:pt x="58" y="54"/>
                      <a:pt x="48" y="60"/>
                    </a:cubicBezTo>
                  </a:path>
                </a:pathLst>
              </a:custGeom>
              <a:grpFill/>
              <a:ln w="22225" cap="rnd">
                <a:solidFill>
                  <a:srgbClr val="F479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lc="http://schemas.openxmlformats.org/drawingml/2006/lockedCanvas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06">
                <a:extLst>
                  <a:ext uri="{FF2B5EF4-FFF2-40B4-BE49-F238E27FC236}">
                    <a16:creationId xmlns:a16="http://schemas.microsoft.com/office/drawing/2014/main" id="{4263F6AE-C6B9-5BBF-7001-814D7CE5D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" y="2071"/>
                <a:ext cx="88" cy="105"/>
              </a:xfrm>
              <a:custGeom>
                <a:avLst/>
                <a:gdLst>
                  <a:gd name="T0" fmla="*/ 45 w 45"/>
                  <a:gd name="T1" fmla="*/ 9 h 53"/>
                  <a:gd name="T2" fmla="*/ 38 w 45"/>
                  <a:gd name="T3" fmla="*/ 20 h 53"/>
                  <a:gd name="T4" fmla="*/ 28 w 45"/>
                  <a:gd name="T5" fmla="*/ 23 h 53"/>
                  <a:gd name="T6" fmla="*/ 31 w 45"/>
                  <a:gd name="T7" fmla="*/ 28 h 53"/>
                  <a:gd name="T8" fmla="*/ 35 w 45"/>
                  <a:gd name="T9" fmla="*/ 28 h 53"/>
                  <a:gd name="T10" fmla="*/ 29 w 45"/>
                  <a:gd name="T11" fmla="*/ 39 h 53"/>
                  <a:gd name="T12" fmla="*/ 31 w 45"/>
                  <a:gd name="T13" fmla="*/ 44 h 53"/>
                  <a:gd name="T14" fmla="*/ 27 w 45"/>
                  <a:gd name="T15" fmla="*/ 46 h 53"/>
                  <a:gd name="T16" fmla="*/ 18 w 45"/>
                  <a:gd name="T17" fmla="*/ 53 h 53"/>
                  <a:gd name="T18" fmla="*/ 14 w 45"/>
                  <a:gd name="T19" fmla="*/ 46 h 53"/>
                  <a:gd name="T20" fmla="*/ 15 w 45"/>
                  <a:gd name="T21" fmla="*/ 42 h 53"/>
                  <a:gd name="T22" fmla="*/ 13 w 45"/>
                  <a:gd name="T23" fmla="*/ 38 h 53"/>
                  <a:gd name="T24" fmla="*/ 4 w 45"/>
                  <a:gd name="T25" fmla="*/ 34 h 53"/>
                  <a:gd name="T26" fmla="*/ 0 w 45"/>
                  <a:gd name="T27" fmla="*/ 28 h 53"/>
                  <a:gd name="T28" fmla="*/ 7 w 45"/>
                  <a:gd name="T29" fmla="*/ 17 h 53"/>
                  <a:gd name="T30" fmla="*/ 14 w 45"/>
                  <a:gd name="T31" fmla="*/ 18 h 53"/>
                  <a:gd name="T32" fmla="*/ 25 w 45"/>
                  <a:gd name="T33" fmla="*/ 18 h 53"/>
                  <a:gd name="T34" fmla="*/ 24 w 45"/>
                  <a:gd name="T35" fmla="*/ 10 h 53"/>
                  <a:gd name="T36" fmla="*/ 18 w 45"/>
                  <a:gd name="T37" fmla="*/ 7 h 53"/>
                  <a:gd name="T38" fmla="*/ 30 w 45"/>
                  <a:gd name="T3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53">
                    <a:moveTo>
                      <a:pt x="45" y="9"/>
                    </a:moveTo>
                    <a:cubicBezTo>
                      <a:pt x="45" y="9"/>
                      <a:pt x="43" y="17"/>
                      <a:pt x="38" y="20"/>
                    </a:cubicBezTo>
                    <a:cubicBezTo>
                      <a:pt x="32" y="18"/>
                      <a:pt x="27" y="23"/>
                      <a:pt x="28" y="23"/>
                    </a:cubicBezTo>
                    <a:cubicBezTo>
                      <a:pt x="29" y="23"/>
                      <a:pt x="31" y="28"/>
                      <a:pt x="31" y="28"/>
                    </a:cubicBezTo>
                    <a:cubicBezTo>
                      <a:pt x="32" y="30"/>
                      <a:pt x="35" y="28"/>
                      <a:pt x="35" y="28"/>
                    </a:cubicBezTo>
                    <a:cubicBezTo>
                      <a:pt x="38" y="32"/>
                      <a:pt x="29" y="38"/>
                      <a:pt x="29" y="39"/>
                    </a:cubicBezTo>
                    <a:cubicBezTo>
                      <a:pt x="29" y="41"/>
                      <a:pt x="33" y="41"/>
                      <a:pt x="31" y="44"/>
                    </a:cubicBezTo>
                    <a:cubicBezTo>
                      <a:pt x="29" y="46"/>
                      <a:pt x="27" y="46"/>
                      <a:pt x="27" y="46"/>
                    </a:cubicBezTo>
                    <a:cubicBezTo>
                      <a:pt x="27" y="53"/>
                      <a:pt x="20" y="53"/>
                      <a:pt x="18" y="53"/>
                    </a:cubicBezTo>
                    <a:cubicBezTo>
                      <a:pt x="17" y="53"/>
                      <a:pt x="14" y="48"/>
                      <a:pt x="14" y="46"/>
                    </a:cubicBezTo>
                    <a:cubicBezTo>
                      <a:pt x="14" y="45"/>
                      <a:pt x="15" y="44"/>
                      <a:pt x="15" y="42"/>
                    </a:cubicBezTo>
                    <a:cubicBezTo>
                      <a:pt x="15" y="41"/>
                      <a:pt x="13" y="38"/>
                      <a:pt x="13" y="38"/>
                    </a:cubicBezTo>
                    <a:cubicBezTo>
                      <a:pt x="13" y="32"/>
                      <a:pt x="8" y="34"/>
                      <a:pt x="4" y="34"/>
                    </a:cubicBezTo>
                    <a:cubicBezTo>
                      <a:pt x="0" y="34"/>
                      <a:pt x="0" y="28"/>
                      <a:pt x="0" y="28"/>
                    </a:cubicBezTo>
                    <a:cubicBezTo>
                      <a:pt x="0" y="28"/>
                      <a:pt x="0" y="18"/>
                      <a:pt x="7" y="17"/>
                    </a:cubicBezTo>
                    <a:cubicBezTo>
                      <a:pt x="14" y="16"/>
                      <a:pt x="14" y="18"/>
                      <a:pt x="14" y="18"/>
                    </a:cubicBezTo>
                    <a:cubicBezTo>
                      <a:pt x="17" y="21"/>
                      <a:pt x="22" y="18"/>
                      <a:pt x="25" y="18"/>
                    </a:cubicBezTo>
                    <a:cubicBezTo>
                      <a:pt x="25" y="18"/>
                      <a:pt x="27" y="9"/>
                      <a:pt x="24" y="10"/>
                    </a:cubicBezTo>
                    <a:cubicBezTo>
                      <a:pt x="21" y="12"/>
                      <a:pt x="19" y="10"/>
                      <a:pt x="18" y="7"/>
                    </a:cubicBezTo>
                    <a:cubicBezTo>
                      <a:pt x="18" y="3"/>
                      <a:pt x="30" y="0"/>
                      <a:pt x="30" y="0"/>
                    </a:cubicBezTo>
                  </a:path>
                </a:pathLst>
              </a:custGeom>
              <a:grpFill/>
              <a:ln w="22225" cap="rnd">
                <a:solidFill>
                  <a:srgbClr val="F479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lc="http://schemas.openxmlformats.org/drawingml/2006/lockedCanvas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96BA544C-E498-2564-5282-9F6DA966071E}"/>
              </a:ext>
            </a:extLst>
          </p:cNvPr>
          <p:cNvGrpSpPr/>
          <p:nvPr/>
        </p:nvGrpSpPr>
        <p:grpSpPr>
          <a:xfrm>
            <a:off x="4419057" y="3813585"/>
            <a:ext cx="1257160" cy="1828800"/>
            <a:chOff x="2799970" y="3828452"/>
            <a:chExt cx="1257160" cy="1828800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F04FB035-EA4B-BAFC-B400-483EB9C343DC}"/>
                </a:ext>
              </a:extLst>
            </p:cNvPr>
            <p:cNvSpPr txBox="1"/>
            <p:nvPr/>
          </p:nvSpPr>
          <p:spPr>
            <a:xfrm>
              <a:off x="2799970" y="3828452"/>
              <a:ext cx="1257160" cy="1828800"/>
            </a:xfrm>
            <a:prstGeom prst="roundRect">
              <a:avLst>
                <a:gd name="adj" fmla="val 6331"/>
              </a:avLst>
            </a:prstGeom>
            <a:solidFill>
              <a:schemeClr val="bg1"/>
            </a:solidFill>
            <a:effectLst>
              <a:outerShdw blurRad="355600" dist="38100" dir="5400000" algn="t" rotWithShape="0">
                <a:schemeClr val="bg2">
                  <a:lumMod val="10000"/>
                  <a:alpha val="27000"/>
                </a:schemeClr>
              </a:outerShdw>
            </a:effectLst>
          </p:spPr>
          <p:txBody>
            <a:bodyPr wrap="square" tIns="91440" bIns="91440" rtlCol="0" anchor="b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200">
                  <a:solidFill>
                    <a:sysClr val="windowText" lastClr="000000"/>
                  </a:solidFill>
                  <a:latin typeface="+mj-lt"/>
                </a:rPr>
                <a:t>27%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>
                  <a:solidFill>
                    <a:srgbClr val="677284"/>
                  </a:solidFill>
                </a:rPr>
                <a:t>Team Member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>
                  <a:solidFill>
                    <a:srgbClr val="677284"/>
                  </a:solidFill>
                </a:rPr>
                <a:t>Diversity</a:t>
              </a:r>
              <a:endParaRPr lang="en-US" sz="1400">
                <a:solidFill>
                  <a:srgbClr val="677284"/>
                </a:solidFill>
              </a:endParaRPr>
            </a:p>
          </p:txBody>
        </p:sp>
        <p:pic>
          <p:nvPicPr>
            <p:cNvPr id="141" name="Graphic 140">
              <a:extLst>
                <a:ext uri="{FF2B5EF4-FFF2-40B4-BE49-F238E27FC236}">
                  <a16:creationId xmlns:a16="http://schemas.microsoft.com/office/drawing/2014/main" id="{F187DCB3-AF8A-395C-8131-33725F665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3017070" y="3963846"/>
              <a:ext cx="822960" cy="822960"/>
            </a:xfrm>
            <a:prstGeom prst="rect">
              <a:avLst/>
            </a:prstGeom>
          </p:spPr>
        </p:pic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8AF7209-928D-5EF1-E87D-B601714735A3}"/>
              </a:ext>
            </a:extLst>
          </p:cNvPr>
          <p:cNvGrpSpPr/>
          <p:nvPr/>
        </p:nvGrpSpPr>
        <p:grpSpPr>
          <a:xfrm>
            <a:off x="2897800" y="1642845"/>
            <a:ext cx="1257160" cy="1828800"/>
            <a:chOff x="926177" y="1836204"/>
            <a:chExt cx="1257160" cy="1828800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C12E175E-1519-8405-5635-F8AFF77C549D}"/>
                </a:ext>
              </a:extLst>
            </p:cNvPr>
            <p:cNvSpPr txBox="1"/>
            <p:nvPr/>
          </p:nvSpPr>
          <p:spPr>
            <a:xfrm>
              <a:off x="926177" y="1836204"/>
              <a:ext cx="1257160" cy="1828800"/>
            </a:xfrm>
            <a:prstGeom prst="roundRect">
              <a:avLst>
                <a:gd name="adj" fmla="val 5685"/>
              </a:avLst>
            </a:prstGeom>
            <a:solidFill>
              <a:schemeClr val="bg1"/>
            </a:solidFill>
            <a:effectLst>
              <a:outerShdw blurRad="355600" dist="38100" dir="5400000" algn="t" rotWithShape="0">
                <a:schemeClr val="bg2">
                  <a:lumMod val="10000"/>
                  <a:alpha val="27000"/>
                </a:schemeClr>
              </a:outerShdw>
            </a:effectLst>
          </p:spPr>
          <p:txBody>
            <a:bodyPr wrap="square" tIns="91440" bIns="91440" rtlCol="0" anchor="b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>
                  <a:solidFill>
                    <a:sysClr val="windowText" lastClr="000000"/>
                  </a:solidFill>
                  <a:latin typeface="+mj-lt"/>
                </a:rPr>
                <a:t>1,700</a:t>
              </a:r>
              <a:r>
                <a:rPr lang="en-US" sz="1600">
                  <a:solidFill>
                    <a:sysClr val="windowText" lastClr="000000"/>
                  </a:solidFill>
                  <a:latin typeface="+mj-lt"/>
                </a:rPr>
                <a:t>+</a:t>
              </a:r>
            </a:p>
            <a:p>
              <a:pPr algn="ctr">
                <a:lnSpc>
                  <a:spcPct val="90000"/>
                </a:lnSpc>
              </a:pPr>
              <a:r>
                <a:rPr lang="en-US" sz="120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1200">
                  <a:solidFill>
                    <a:srgbClr val="677284"/>
                  </a:solidFill>
                </a:rPr>
                <a:t>Team Members</a:t>
              </a:r>
              <a:endParaRPr lang="en-US" sz="1400">
                <a:solidFill>
                  <a:srgbClr val="677284"/>
                </a:solidFill>
              </a:endParaRPr>
            </a:p>
          </p:txBody>
        </p:sp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D00C61F0-13BC-BC99-4B85-014AF4EC1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87102" y="2075303"/>
              <a:ext cx="535310" cy="535310"/>
            </a:xfrm>
            <a:prstGeom prst="rect">
              <a:avLst/>
            </a:prstGeom>
          </p:spPr>
        </p:pic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99A443E2-07D0-E045-38A6-B45D098EE5F9}"/>
              </a:ext>
            </a:extLst>
          </p:cNvPr>
          <p:cNvGrpSpPr/>
          <p:nvPr/>
        </p:nvGrpSpPr>
        <p:grpSpPr>
          <a:xfrm>
            <a:off x="2893088" y="3813585"/>
            <a:ext cx="1261872" cy="1828800"/>
            <a:chOff x="2887181" y="3824124"/>
            <a:chExt cx="1261872" cy="1828800"/>
          </a:xfrm>
        </p:grpSpPr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C00323E9-81FF-9BB9-61E2-8FBC291CEC08}"/>
                </a:ext>
              </a:extLst>
            </p:cNvPr>
            <p:cNvSpPr txBox="1"/>
            <p:nvPr/>
          </p:nvSpPr>
          <p:spPr>
            <a:xfrm>
              <a:off x="2887181" y="3824124"/>
              <a:ext cx="1261872" cy="1828800"/>
            </a:xfrm>
            <a:prstGeom prst="roundRect">
              <a:avLst>
                <a:gd name="adj" fmla="val 6977"/>
              </a:avLst>
            </a:prstGeom>
            <a:solidFill>
              <a:schemeClr val="bg1"/>
            </a:solidFill>
            <a:effectLst>
              <a:outerShdw blurRad="355600" dist="38100" dir="5400000" algn="t" rotWithShape="0">
                <a:schemeClr val="bg2">
                  <a:lumMod val="10000"/>
                  <a:alpha val="27000"/>
                </a:schemeClr>
              </a:outerShdw>
            </a:effectLst>
          </p:spPr>
          <p:txBody>
            <a:bodyPr wrap="square" tIns="91440" bIns="91440" rtlCol="0" anchor="b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200">
                  <a:solidFill>
                    <a:sysClr val="windowText" lastClr="000000"/>
                  </a:solidFill>
                  <a:latin typeface="+mj-lt"/>
                </a:rPr>
                <a:t>#26</a:t>
              </a:r>
            </a:p>
            <a:p>
              <a:pPr algn="ctr">
                <a:lnSpc>
                  <a:spcPct val="90000"/>
                </a:lnSpc>
              </a:pPr>
              <a:r>
                <a:rPr lang="en-US" sz="1200">
                  <a:solidFill>
                    <a:srgbClr val="677284"/>
                  </a:solidFill>
                </a:rPr>
                <a:t>In the U.S.</a:t>
              </a:r>
              <a:endParaRPr lang="en-US" sz="1400">
                <a:solidFill>
                  <a:srgbClr val="677284"/>
                </a:solidFill>
              </a:endParaRPr>
            </a:p>
          </p:txBody>
        </p: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9EB04A6C-9B27-DE45-5909-75D4ECC45019}"/>
                </a:ext>
              </a:extLst>
            </p:cNvPr>
            <p:cNvGrpSpPr/>
            <p:nvPr/>
          </p:nvGrpSpPr>
          <p:grpSpPr>
            <a:xfrm>
              <a:off x="3083945" y="4109159"/>
              <a:ext cx="868345" cy="581019"/>
              <a:chOff x="568587" y="3144013"/>
              <a:chExt cx="1047220" cy="771692"/>
            </a:xfrm>
            <a:solidFill>
              <a:schemeClr val="accent1"/>
            </a:solidFill>
          </p:grpSpPr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72696198-537C-2C98-3F6C-0D885E35F356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68587" y="3146264"/>
                <a:ext cx="1047220" cy="769441"/>
                <a:chOff x="3032" y="2107"/>
                <a:chExt cx="377" cy="277"/>
              </a:xfrm>
              <a:grpFill/>
            </p:grpSpPr>
            <p:sp>
              <p:nvSpPr>
                <p:cNvPr id="150" name="Freeform 104">
                  <a:extLst>
                    <a:ext uri="{FF2B5EF4-FFF2-40B4-BE49-F238E27FC236}">
                      <a16:creationId xmlns:a16="http://schemas.microsoft.com/office/drawing/2014/main" id="{EDF703DC-9550-0170-5C8C-CE11EEA2D9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32" y="2107"/>
                  <a:ext cx="377" cy="277"/>
                </a:xfrm>
                <a:custGeom>
                  <a:avLst/>
                  <a:gdLst>
                    <a:gd name="T0" fmla="*/ 190 w 195"/>
                    <a:gd name="T1" fmla="*/ 25 h 142"/>
                    <a:gd name="T2" fmla="*/ 172 w 195"/>
                    <a:gd name="T3" fmla="*/ 39 h 142"/>
                    <a:gd name="T4" fmla="*/ 161 w 195"/>
                    <a:gd name="T5" fmla="*/ 50 h 142"/>
                    <a:gd name="T6" fmla="*/ 147 w 195"/>
                    <a:gd name="T7" fmla="*/ 61 h 142"/>
                    <a:gd name="T8" fmla="*/ 142 w 195"/>
                    <a:gd name="T9" fmla="*/ 44 h 142"/>
                    <a:gd name="T10" fmla="*/ 132 w 195"/>
                    <a:gd name="T11" fmla="*/ 50 h 142"/>
                    <a:gd name="T12" fmla="*/ 130 w 195"/>
                    <a:gd name="T13" fmla="*/ 39 h 142"/>
                    <a:gd name="T14" fmla="*/ 119 w 195"/>
                    <a:gd name="T15" fmla="*/ 37 h 142"/>
                    <a:gd name="T16" fmla="*/ 102 w 195"/>
                    <a:gd name="T17" fmla="*/ 30 h 142"/>
                    <a:gd name="T18" fmla="*/ 36 w 195"/>
                    <a:gd name="T19" fmla="*/ 21 h 142"/>
                    <a:gd name="T20" fmla="*/ 16 w 195"/>
                    <a:gd name="T21" fmla="*/ 22 h 142"/>
                    <a:gd name="T22" fmla="*/ 11 w 195"/>
                    <a:gd name="T23" fmla="*/ 22 h 142"/>
                    <a:gd name="T24" fmla="*/ 2 w 195"/>
                    <a:gd name="T25" fmla="*/ 53 h 142"/>
                    <a:gd name="T26" fmla="*/ 5 w 195"/>
                    <a:gd name="T27" fmla="*/ 80 h 142"/>
                    <a:gd name="T28" fmla="*/ 50 w 195"/>
                    <a:gd name="T29" fmla="*/ 114 h 142"/>
                    <a:gd name="T30" fmla="*/ 62 w 195"/>
                    <a:gd name="T31" fmla="*/ 118 h 142"/>
                    <a:gd name="T32" fmla="*/ 74 w 195"/>
                    <a:gd name="T33" fmla="*/ 125 h 142"/>
                    <a:gd name="T34" fmla="*/ 92 w 195"/>
                    <a:gd name="T35" fmla="*/ 142 h 142"/>
                    <a:gd name="T36" fmla="*/ 97 w 195"/>
                    <a:gd name="T37" fmla="*/ 139 h 142"/>
                    <a:gd name="T38" fmla="*/ 106 w 195"/>
                    <a:gd name="T39" fmla="*/ 127 h 142"/>
                    <a:gd name="T40" fmla="*/ 129 w 195"/>
                    <a:gd name="T41" fmla="*/ 123 h 142"/>
                    <a:gd name="T42" fmla="*/ 152 w 195"/>
                    <a:gd name="T43" fmla="*/ 127 h 142"/>
                    <a:gd name="T44" fmla="*/ 162 w 195"/>
                    <a:gd name="T45" fmla="*/ 141 h 142"/>
                    <a:gd name="T46" fmla="*/ 168 w 195"/>
                    <a:gd name="T47" fmla="*/ 130 h 142"/>
                    <a:gd name="T48" fmla="*/ 163 w 195"/>
                    <a:gd name="T49" fmla="*/ 107 h 142"/>
                    <a:gd name="T50" fmla="*/ 175 w 195"/>
                    <a:gd name="T51" fmla="*/ 92 h 142"/>
                    <a:gd name="T52" fmla="*/ 180 w 195"/>
                    <a:gd name="T53" fmla="*/ 66 h 142"/>
                    <a:gd name="T54" fmla="*/ 192 w 195"/>
                    <a:gd name="T55" fmla="*/ 46 h 142"/>
                    <a:gd name="T56" fmla="*/ 96 w 195"/>
                    <a:gd name="T57" fmla="*/ 33 h 142"/>
                    <a:gd name="T58" fmla="*/ 67 w 195"/>
                    <a:gd name="T59" fmla="*/ 86 h 142"/>
                    <a:gd name="T60" fmla="*/ 37 w 195"/>
                    <a:gd name="T61" fmla="*/ 33 h 142"/>
                    <a:gd name="T62" fmla="*/ 185 w 195"/>
                    <a:gd name="T63" fmla="*/ 50 h 142"/>
                    <a:gd name="T64" fmla="*/ 177 w 195"/>
                    <a:gd name="T65" fmla="*/ 63 h 142"/>
                    <a:gd name="T66" fmla="*/ 171 w 195"/>
                    <a:gd name="T67" fmla="*/ 90 h 142"/>
                    <a:gd name="T68" fmla="*/ 158 w 195"/>
                    <a:gd name="T69" fmla="*/ 115 h 142"/>
                    <a:gd name="T70" fmla="*/ 164 w 195"/>
                    <a:gd name="T71" fmla="*/ 137 h 142"/>
                    <a:gd name="T72" fmla="*/ 156 w 195"/>
                    <a:gd name="T73" fmla="*/ 126 h 142"/>
                    <a:gd name="T74" fmla="*/ 126 w 195"/>
                    <a:gd name="T75" fmla="*/ 121 h 142"/>
                    <a:gd name="T76" fmla="*/ 99 w 195"/>
                    <a:gd name="T77" fmla="*/ 127 h 142"/>
                    <a:gd name="T78" fmla="*/ 87 w 195"/>
                    <a:gd name="T79" fmla="*/ 133 h 142"/>
                    <a:gd name="T80" fmla="*/ 78 w 195"/>
                    <a:gd name="T81" fmla="*/ 118 h 142"/>
                    <a:gd name="T82" fmla="*/ 66 w 195"/>
                    <a:gd name="T83" fmla="*/ 115 h 142"/>
                    <a:gd name="T84" fmla="*/ 26 w 195"/>
                    <a:gd name="T85" fmla="*/ 98 h 142"/>
                    <a:gd name="T86" fmla="*/ 5 w 195"/>
                    <a:gd name="T87" fmla="*/ 65 h 142"/>
                    <a:gd name="T88" fmla="*/ 12 w 195"/>
                    <a:gd name="T89" fmla="*/ 32 h 142"/>
                    <a:gd name="T90" fmla="*/ 18 w 195"/>
                    <a:gd name="T91" fmla="*/ 26 h 142"/>
                    <a:gd name="T92" fmla="*/ 34 w 195"/>
                    <a:gd name="T93" fmla="*/ 25 h 142"/>
                    <a:gd name="T94" fmla="*/ 65 w 195"/>
                    <a:gd name="T95" fmla="*/ 93 h 142"/>
                    <a:gd name="T96" fmla="*/ 78 w 195"/>
                    <a:gd name="T97" fmla="*/ 65 h 142"/>
                    <a:gd name="T98" fmla="*/ 116 w 195"/>
                    <a:gd name="T99" fmla="*/ 38 h 142"/>
                    <a:gd name="T100" fmla="*/ 127 w 195"/>
                    <a:gd name="T101" fmla="*/ 42 h 142"/>
                    <a:gd name="T102" fmla="*/ 130 w 195"/>
                    <a:gd name="T103" fmla="*/ 59 h 142"/>
                    <a:gd name="T104" fmla="*/ 146 w 195"/>
                    <a:gd name="T105" fmla="*/ 66 h 142"/>
                    <a:gd name="T106" fmla="*/ 159 w 195"/>
                    <a:gd name="T107" fmla="*/ 56 h 142"/>
                    <a:gd name="T108" fmla="*/ 169 w 195"/>
                    <a:gd name="T109" fmla="*/ 45 h 142"/>
                    <a:gd name="T110" fmla="*/ 187 w 195"/>
                    <a:gd name="T111" fmla="*/ 29 h 142"/>
                    <a:gd name="T112" fmla="*/ 189 w 195"/>
                    <a:gd name="T113" fmla="*/ 34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95" h="142">
                      <a:moveTo>
                        <a:pt x="192" y="32"/>
                      </a:moveTo>
                      <a:cubicBezTo>
                        <a:pt x="192" y="31"/>
                        <a:pt x="191" y="30"/>
                        <a:pt x="191" y="29"/>
                      </a:cubicBezTo>
                      <a:cubicBezTo>
                        <a:pt x="191" y="28"/>
                        <a:pt x="191" y="26"/>
                        <a:pt x="190" y="25"/>
                      </a:cubicBezTo>
                      <a:cubicBezTo>
                        <a:pt x="189" y="24"/>
                        <a:pt x="187" y="25"/>
                        <a:pt x="186" y="25"/>
                      </a:cubicBezTo>
                      <a:cubicBezTo>
                        <a:pt x="186" y="25"/>
                        <a:pt x="181" y="27"/>
                        <a:pt x="181" y="30"/>
                      </a:cubicBezTo>
                      <a:cubicBezTo>
                        <a:pt x="180" y="34"/>
                        <a:pt x="177" y="38"/>
                        <a:pt x="172" y="39"/>
                      </a:cubicBezTo>
                      <a:cubicBezTo>
                        <a:pt x="168" y="41"/>
                        <a:pt x="168" y="41"/>
                        <a:pt x="168" y="41"/>
                      </a:cubicBezTo>
                      <a:cubicBezTo>
                        <a:pt x="166" y="42"/>
                        <a:pt x="165" y="43"/>
                        <a:pt x="165" y="44"/>
                      </a:cubicBezTo>
                      <a:cubicBezTo>
                        <a:pt x="165" y="47"/>
                        <a:pt x="163" y="49"/>
                        <a:pt x="161" y="50"/>
                      </a:cubicBezTo>
                      <a:cubicBezTo>
                        <a:pt x="160" y="50"/>
                        <a:pt x="160" y="50"/>
                        <a:pt x="160" y="50"/>
                      </a:cubicBezTo>
                      <a:cubicBezTo>
                        <a:pt x="158" y="51"/>
                        <a:pt x="156" y="53"/>
                        <a:pt x="156" y="55"/>
                      </a:cubicBezTo>
                      <a:cubicBezTo>
                        <a:pt x="152" y="58"/>
                        <a:pt x="149" y="60"/>
                        <a:pt x="147" y="61"/>
                      </a:cubicBezTo>
                      <a:cubicBezTo>
                        <a:pt x="147" y="58"/>
                        <a:pt x="147" y="53"/>
                        <a:pt x="146" y="47"/>
                      </a:cubicBezTo>
                      <a:cubicBezTo>
                        <a:pt x="146" y="46"/>
                        <a:pt x="146" y="45"/>
                        <a:pt x="145" y="44"/>
                      </a:cubicBezTo>
                      <a:cubicBezTo>
                        <a:pt x="144" y="44"/>
                        <a:pt x="143" y="44"/>
                        <a:pt x="142" y="44"/>
                      </a:cubicBezTo>
                      <a:cubicBezTo>
                        <a:pt x="136" y="45"/>
                        <a:pt x="136" y="45"/>
                        <a:pt x="136" y="45"/>
                      </a:cubicBezTo>
                      <a:cubicBezTo>
                        <a:pt x="135" y="45"/>
                        <a:pt x="133" y="46"/>
                        <a:pt x="133" y="47"/>
                      </a:cubicBezTo>
                      <a:cubicBezTo>
                        <a:pt x="133" y="48"/>
                        <a:pt x="132" y="49"/>
                        <a:pt x="132" y="50"/>
                      </a:cubicBezTo>
                      <a:cubicBezTo>
                        <a:pt x="132" y="49"/>
                        <a:pt x="132" y="48"/>
                        <a:pt x="132" y="47"/>
                      </a:cubicBezTo>
                      <a:cubicBezTo>
                        <a:pt x="131" y="46"/>
                        <a:pt x="131" y="44"/>
                        <a:pt x="131" y="42"/>
                      </a:cubicBezTo>
                      <a:cubicBezTo>
                        <a:pt x="131" y="41"/>
                        <a:pt x="131" y="40"/>
                        <a:pt x="130" y="39"/>
                      </a:cubicBezTo>
                      <a:cubicBezTo>
                        <a:pt x="129" y="39"/>
                        <a:pt x="128" y="38"/>
                        <a:pt x="127" y="38"/>
                      </a:cubicBezTo>
                      <a:cubicBezTo>
                        <a:pt x="119" y="40"/>
                        <a:pt x="119" y="40"/>
                        <a:pt x="119" y="40"/>
                      </a:cubicBezTo>
                      <a:cubicBezTo>
                        <a:pt x="120" y="39"/>
                        <a:pt x="120" y="38"/>
                        <a:pt x="119" y="37"/>
                      </a:cubicBezTo>
                      <a:cubicBezTo>
                        <a:pt x="119" y="36"/>
                        <a:pt x="118" y="35"/>
                        <a:pt x="117" y="34"/>
                      </a:cubicBezTo>
                      <a:cubicBezTo>
                        <a:pt x="102" y="30"/>
                        <a:pt x="102" y="30"/>
                        <a:pt x="102" y="30"/>
                      </a:cubicBezTo>
                      <a:cubicBezTo>
                        <a:pt x="102" y="30"/>
                        <a:pt x="102" y="30"/>
                        <a:pt x="102" y="30"/>
                      </a:cubicBezTo>
                      <a:cubicBezTo>
                        <a:pt x="100" y="30"/>
                        <a:pt x="100" y="30"/>
                        <a:pt x="100" y="30"/>
                      </a:cubicBezTo>
                      <a:cubicBezTo>
                        <a:pt x="99" y="13"/>
                        <a:pt x="84" y="0"/>
                        <a:pt x="67" y="0"/>
                      </a:cubicBezTo>
                      <a:cubicBezTo>
                        <a:pt x="53" y="0"/>
                        <a:pt x="41" y="8"/>
                        <a:pt x="36" y="21"/>
                      </a:cubicBezTo>
                      <a:cubicBezTo>
                        <a:pt x="20" y="19"/>
                        <a:pt x="20" y="19"/>
                        <a:pt x="20" y="19"/>
                      </a:cubicBezTo>
                      <a:cubicBezTo>
                        <a:pt x="19" y="18"/>
                        <a:pt x="18" y="19"/>
                        <a:pt x="17" y="19"/>
                      </a:cubicBezTo>
                      <a:cubicBezTo>
                        <a:pt x="17" y="20"/>
                        <a:pt x="16" y="21"/>
                        <a:pt x="16" y="22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4" y="21"/>
                        <a:pt x="13" y="21"/>
                        <a:pt x="11" y="22"/>
                      </a:cubicBezTo>
                      <a:cubicBezTo>
                        <a:pt x="10" y="22"/>
                        <a:pt x="9" y="23"/>
                        <a:pt x="9" y="25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2" y="53"/>
                        <a:pt x="2" y="53"/>
                        <a:pt x="2" y="53"/>
                      </a:cubicBezTo>
                      <a:cubicBezTo>
                        <a:pt x="2" y="53"/>
                        <a:pt x="1" y="54"/>
                        <a:pt x="1" y="54"/>
                      </a:cubicBezTo>
                      <a:cubicBezTo>
                        <a:pt x="1" y="64"/>
                        <a:pt x="1" y="64"/>
                        <a:pt x="1" y="64"/>
                      </a:cubicBezTo>
                      <a:cubicBezTo>
                        <a:pt x="0" y="70"/>
                        <a:pt x="2" y="76"/>
                        <a:pt x="5" y="80"/>
                      </a:cubicBezTo>
                      <a:cubicBezTo>
                        <a:pt x="11" y="89"/>
                        <a:pt x="11" y="89"/>
                        <a:pt x="11" y="89"/>
                      </a:cubicBezTo>
                      <a:cubicBezTo>
                        <a:pt x="14" y="94"/>
                        <a:pt x="19" y="99"/>
                        <a:pt x="25" y="101"/>
                      </a:cubicBezTo>
                      <a:cubicBezTo>
                        <a:pt x="50" y="114"/>
                        <a:pt x="50" y="114"/>
                        <a:pt x="50" y="114"/>
                      </a:cubicBezTo>
                      <a:cubicBezTo>
                        <a:pt x="51" y="114"/>
                        <a:pt x="51" y="114"/>
                        <a:pt x="52" y="114"/>
                      </a:cubicBezTo>
                      <a:cubicBezTo>
                        <a:pt x="54" y="114"/>
                        <a:pt x="54" y="114"/>
                        <a:pt x="54" y="114"/>
                      </a:cubicBezTo>
                      <a:cubicBezTo>
                        <a:pt x="58" y="114"/>
                        <a:pt x="61" y="115"/>
                        <a:pt x="62" y="118"/>
                      </a:cubicBezTo>
                      <a:cubicBezTo>
                        <a:pt x="68" y="125"/>
                        <a:pt x="68" y="125"/>
                        <a:pt x="68" y="125"/>
                      </a:cubicBezTo>
                      <a:cubicBezTo>
                        <a:pt x="69" y="126"/>
                        <a:pt x="71" y="127"/>
                        <a:pt x="73" y="126"/>
                      </a:cubicBezTo>
                      <a:cubicBezTo>
                        <a:pt x="74" y="125"/>
                        <a:pt x="74" y="125"/>
                        <a:pt x="74" y="125"/>
                      </a:cubicBezTo>
                      <a:cubicBezTo>
                        <a:pt x="75" y="124"/>
                        <a:pt x="76" y="123"/>
                        <a:pt x="77" y="123"/>
                      </a:cubicBezTo>
                      <a:cubicBezTo>
                        <a:pt x="78" y="126"/>
                        <a:pt x="81" y="131"/>
                        <a:pt x="83" y="135"/>
                      </a:cubicBezTo>
                      <a:cubicBezTo>
                        <a:pt x="85" y="139"/>
                        <a:pt x="88" y="141"/>
                        <a:pt x="92" y="142"/>
                      </a:cubicBezTo>
                      <a:cubicBezTo>
                        <a:pt x="93" y="142"/>
                        <a:pt x="93" y="142"/>
                        <a:pt x="93" y="142"/>
                      </a:cubicBezTo>
                      <a:cubicBezTo>
                        <a:pt x="94" y="142"/>
                        <a:pt x="95" y="142"/>
                        <a:pt x="95" y="142"/>
                      </a:cubicBezTo>
                      <a:cubicBezTo>
                        <a:pt x="96" y="141"/>
                        <a:pt x="97" y="140"/>
                        <a:pt x="97" y="139"/>
                      </a:cubicBezTo>
                      <a:cubicBezTo>
                        <a:pt x="97" y="137"/>
                        <a:pt x="97" y="137"/>
                        <a:pt x="97" y="137"/>
                      </a:cubicBezTo>
                      <a:cubicBezTo>
                        <a:pt x="97" y="134"/>
                        <a:pt x="99" y="132"/>
                        <a:pt x="101" y="130"/>
                      </a:cubicBezTo>
                      <a:cubicBezTo>
                        <a:pt x="106" y="127"/>
                        <a:pt x="106" y="127"/>
                        <a:pt x="106" y="127"/>
                      </a:cubicBezTo>
                      <a:cubicBezTo>
                        <a:pt x="109" y="125"/>
                        <a:pt x="113" y="125"/>
                        <a:pt x="117" y="125"/>
                      </a:cubicBezTo>
                      <a:cubicBezTo>
                        <a:pt x="125" y="125"/>
                        <a:pt x="125" y="125"/>
                        <a:pt x="125" y="125"/>
                      </a:cubicBezTo>
                      <a:cubicBezTo>
                        <a:pt x="127" y="125"/>
                        <a:pt x="128" y="124"/>
                        <a:pt x="129" y="123"/>
                      </a:cubicBezTo>
                      <a:cubicBezTo>
                        <a:pt x="130" y="122"/>
                        <a:pt x="131" y="121"/>
                        <a:pt x="132" y="121"/>
                      </a:cubicBezTo>
                      <a:cubicBezTo>
                        <a:pt x="147" y="122"/>
                        <a:pt x="147" y="122"/>
                        <a:pt x="147" y="122"/>
                      </a:cubicBezTo>
                      <a:cubicBezTo>
                        <a:pt x="149" y="122"/>
                        <a:pt x="151" y="124"/>
                        <a:pt x="152" y="127"/>
                      </a:cubicBezTo>
                      <a:cubicBezTo>
                        <a:pt x="153" y="130"/>
                        <a:pt x="153" y="130"/>
                        <a:pt x="153" y="130"/>
                      </a:cubicBezTo>
                      <a:cubicBezTo>
                        <a:pt x="154" y="133"/>
                        <a:pt x="156" y="136"/>
                        <a:pt x="158" y="138"/>
                      </a:cubicBezTo>
                      <a:cubicBezTo>
                        <a:pt x="162" y="141"/>
                        <a:pt x="162" y="141"/>
                        <a:pt x="162" y="141"/>
                      </a:cubicBezTo>
                      <a:cubicBezTo>
                        <a:pt x="163" y="141"/>
                        <a:pt x="165" y="142"/>
                        <a:pt x="166" y="141"/>
                      </a:cubicBezTo>
                      <a:cubicBezTo>
                        <a:pt x="167" y="140"/>
                        <a:pt x="168" y="139"/>
                        <a:pt x="168" y="138"/>
                      </a:cubicBezTo>
                      <a:cubicBezTo>
                        <a:pt x="168" y="130"/>
                        <a:pt x="168" y="130"/>
                        <a:pt x="168" y="130"/>
                      </a:cubicBezTo>
                      <a:cubicBezTo>
                        <a:pt x="168" y="129"/>
                        <a:pt x="168" y="127"/>
                        <a:pt x="167" y="126"/>
                      </a:cubicBezTo>
                      <a:cubicBezTo>
                        <a:pt x="162" y="114"/>
                        <a:pt x="162" y="114"/>
                        <a:pt x="162" y="114"/>
                      </a:cubicBezTo>
                      <a:cubicBezTo>
                        <a:pt x="161" y="112"/>
                        <a:pt x="162" y="109"/>
                        <a:pt x="163" y="107"/>
                      </a:cubicBezTo>
                      <a:cubicBezTo>
                        <a:pt x="169" y="101"/>
                        <a:pt x="169" y="101"/>
                        <a:pt x="169" y="101"/>
                      </a:cubicBezTo>
                      <a:cubicBezTo>
                        <a:pt x="169" y="101"/>
                        <a:pt x="170" y="100"/>
                        <a:pt x="170" y="100"/>
                      </a:cubicBezTo>
                      <a:cubicBezTo>
                        <a:pt x="175" y="92"/>
                        <a:pt x="175" y="92"/>
                        <a:pt x="175" y="92"/>
                      </a:cubicBezTo>
                      <a:cubicBezTo>
                        <a:pt x="177" y="89"/>
                        <a:pt x="178" y="85"/>
                        <a:pt x="177" y="81"/>
                      </a:cubicBezTo>
                      <a:cubicBezTo>
                        <a:pt x="176" y="76"/>
                        <a:pt x="176" y="76"/>
                        <a:pt x="176" y="76"/>
                      </a:cubicBezTo>
                      <a:cubicBezTo>
                        <a:pt x="176" y="72"/>
                        <a:pt x="177" y="68"/>
                        <a:pt x="180" y="66"/>
                      </a:cubicBezTo>
                      <a:cubicBezTo>
                        <a:pt x="187" y="59"/>
                        <a:pt x="187" y="59"/>
                        <a:pt x="187" y="59"/>
                      </a:cubicBezTo>
                      <a:cubicBezTo>
                        <a:pt x="189" y="57"/>
                        <a:pt x="190" y="54"/>
                        <a:pt x="188" y="52"/>
                      </a:cubicBezTo>
                      <a:cubicBezTo>
                        <a:pt x="192" y="46"/>
                        <a:pt x="192" y="46"/>
                        <a:pt x="192" y="46"/>
                      </a:cubicBezTo>
                      <a:cubicBezTo>
                        <a:pt x="195" y="42"/>
                        <a:pt x="195" y="36"/>
                        <a:pt x="192" y="32"/>
                      </a:cubicBezTo>
                      <a:close/>
                      <a:moveTo>
                        <a:pt x="67" y="4"/>
                      </a:moveTo>
                      <a:cubicBezTo>
                        <a:pt x="83" y="4"/>
                        <a:pt x="96" y="17"/>
                        <a:pt x="96" y="33"/>
                      </a:cubicBezTo>
                      <a:cubicBezTo>
                        <a:pt x="96" y="46"/>
                        <a:pt x="88" y="58"/>
                        <a:pt x="76" y="62"/>
                      </a:cubicBezTo>
                      <a:cubicBezTo>
                        <a:pt x="75" y="62"/>
                        <a:pt x="75" y="62"/>
                        <a:pt x="75" y="63"/>
                      </a:cubicBezTo>
                      <a:cubicBezTo>
                        <a:pt x="67" y="86"/>
                        <a:pt x="67" y="86"/>
                        <a:pt x="67" y="86"/>
                      </a:cubicBezTo>
                      <a:cubicBezTo>
                        <a:pt x="59" y="63"/>
                        <a:pt x="59" y="63"/>
                        <a:pt x="59" y="63"/>
                      </a:cubicBezTo>
                      <a:cubicBezTo>
                        <a:pt x="59" y="62"/>
                        <a:pt x="58" y="62"/>
                        <a:pt x="58" y="62"/>
                      </a:cubicBezTo>
                      <a:cubicBezTo>
                        <a:pt x="45" y="58"/>
                        <a:pt x="37" y="46"/>
                        <a:pt x="37" y="33"/>
                      </a:cubicBezTo>
                      <a:cubicBezTo>
                        <a:pt x="37" y="17"/>
                        <a:pt x="50" y="4"/>
                        <a:pt x="67" y="4"/>
                      </a:cubicBezTo>
                      <a:close/>
                      <a:moveTo>
                        <a:pt x="188" y="44"/>
                      </a:moveTo>
                      <a:cubicBezTo>
                        <a:pt x="185" y="50"/>
                        <a:pt x="185" y="50"/>
                        <a:pt x="185" y="50"/>
                      </a:cubicBezTo>
                      <a:cubicBezTo>
                        <a:pt x="184" y="51"/>
                        <a:pt x="184" y="52"/>
                        <a:pt x="185" y="54"/>
                      </a:cubicBezTo>
                      <a:cubicBezTo>
                        <a:pt x="185" y="54"/>
                        <a:pt x="185" y="55"/>
                        <a:pt x="184" y="56"/>
                      </a:cubicBezTo>
                      <a:cubicBezTo>
                        <a:pt x="177" y="63"/>
                        <a:pt x="177" y="63"/>
                        <a:pt x="177" y="63"/>
                      </a:cubicBezTo>
                      <a:cubicBezTo>
                        <a:pt x="174" y="66"/>
                        <a:pt x="172" y="71"/>
                        <a:pt x="172" y="76"/>
                      </a:cubicBezTo>
                      <a:cubicBezTo>
                        <a:pt x="173" y="81"/>
                        <a:pt x="173" y="81"/>
                        <a:pt x="173" y="81"/>
                      </a:cubicBezTo>
                      <a:cubicBezTo>
                        <a:pt x="173" y="84"/>
                        <a:pt x="173" y="87"/>
                        <a:pt x="171" y="90"/>
                      </a:cubicBezTo>
                      <a:cubicBezTo>
                        <a:pt x="166" y="98"/>
                        <a:pt x="166" y="98"/>
                        <a:pt x="166" y="98"/>
                      </a:cubicBezTo>
                      <a:cubicBezTo>
                        <a:pt x="160" y="105"/>
                        <a:pt x="160" y="105"/>
                        <a:pt x="160" y="105"/>
                      </a:cubicBezTo>
                      <a:cubicBezTo>
                        <a:pt x="157" y="108"/>
                        <a:pt x="157" y="112"/>
                        <a:pt x="158" y="115"/>
                      </a:cubicBezTo>
                      <a:cubicBezTo>
                        <a:pt x="164" y="128"/>
                        <a:pt x="164" y="128"/>
                        <a:pt x="164" y="128"/>
                      </a:cubicBezTo>
                      <a:cubicBezTo>
                        <a:pt x="164" y="128"/>
                        <a:pt x="164" y="129"/>
                        <a:pt x="164" y="130"/>
                      </a:cubicBezTo>
                      <a:cubicBezTo>
                        <a:pt x="164" y="137"/>
                        <a:pt x="164" y="137"/>
                        <a:pt x="164" y="137"/>
                      </a:cubicBezTo>
                      <a:cubicBezTo>
                        <a:pt x="161" y="135"/>
                        <a:pt x="161" y="135"/>
                        <a:pt x="161" y="135"/>
                      </a:cubicBezTo>
                      <a:cubicBezTo>
                        <a:pt x="159" y="133"/>
                        <a:pt x="157" y="131"/>
                        <a:pt x="157" y="129"/>
                      </a:cubicBezTo>
                      <a:cubicBezTo>
                        <a:pt x="156" y="126"/>
                        <a:pt x="156" y="126"/>
                        <a:pt x="156" y="126"/>
                      </a:cubicBezTo>
                      <a:cubicBezTo>
                        <a:pt x="155" y="122"/>
                        <a:pt x="151" y="119"/>
                        <a:pt x="147" y="118"/>
                      </a:cubicBezTo>
                      <a:cubicBezTo>
                        <a:pt x="133" y="117"/>
                        <a:pt x="133" y="117"/>
                        <a:pt x="133" y="117"/>
                      </a:cubicBezTo>
                      <a:cubicBezTo>
                        <a:pt x="129" y="117"/>
                        <a:pt x="127" y="119"/>
                        <a:pt x="126" y="121"/>
                      </a:cubicBezTo>
                      <a:cubicBezTo>
                        <a:pt x="117" y="121"/>
                        <a:pt x="117" y="121"/>
                        <a:pt x="117" y="121"/>
                      </a:cubicBezTo>
                      <a:cubicBezTo>
                        <a:pt x="112" y="121"/>
                        <a:pt x="108" y="122"/>
                        <a:pt x="104" y="124"/>
                      </a:cubicBezTo>
                      <a:cubicBezTo>
                        <a:pt x="99" y="127"/>
                        <a:pt x="99" y="127"/>
                        <a:pt x="99" y="127"/>
                      </a:cubicBezTo>
                      <a:cubicBezTo>
                        <a:pt x="96" y="129"/>
                        <a:pt x="93" y="133"/>
                        <a:pt x="93" y="136"/>
                      </a:cubicBezTo>
                      <a:cubicBezTo>
                        <a:pt x="93" y="138"/>
                        <a:pt x="93" y="138"/>
                        <a:pt x="93" y="138"/>
                      </a:cubicBezTo>
                      <a:cubicBezTo>
                        <a:pt x="90" y="138"/>
                        <a:pt x="88" y="136"/>
                        <a:pt x="87" y="133"/>
                      </a:cubicBezTo>
                      <a:cubicBezTo>
                        <a:pt x="85" y="129"/>
                        <a:pt x="82" y="124"/>
                        <a:pt x="80" y="121"/>
                      </a:cubicBezTo>
                      <a:cubicBezTo>
                        <a:pt x="80" y="120"/>
                        <a:pt x="79" y="119"/>
                        <a:pt x="79" y="119"/>
                      </a:cubicBezTo>
                      <a:cubicBezTo>
                        <a:pt x="79" y="119"/>
                        <a:pt x="79" y="118"/>
                        <a:pt x="78" y="118"/>
                      </a:cubicBezTo>
                      <a:cubicBezTo>
                        <a:pt x="77" y="118"/>
                        <a:pt x="76" y="118"/>
                        <a:pt x="72" y="121"/>
                      </a:cubicBezTo>
                      <a:cubicBezTo>
                        <a:pt x="71" y="122"/>
                        <a:pt x="71" y="122"/>
                        <a:pt x="71" y="122"/>
                      </a:cubicBezTo>
                      <a:cubicBezTo>
                        <a:pt x="66" y="115"/>
                        <a:pt x="66" y="115"/>
                        <a:pt x="66" y="115"/>
                      </a:cubicBezTo>
                      <a:cubicBezTo>
                        <a:pt x="63" y="112"/>
                        <a:pt x="59" y="110"/>
                        <a:pt x="54" y="110"/>
                      </a:cubicBezTo>
                      <a:cubicBezTo>
                        <a:pt x="52" y="110"/>
                        <a:pt x="52" y="110"/>
                        <a:pt x="52" y="110"/>
                      </a:cubicBezTo>
                      <a:cubicBezTo>
                        <a:pt x="26" y="98"/>
                        <a:pt x="26" y="98"/>
                        <a:pt x="26" y="98"/>
                      </a:cubicBezTo>
                      <a:cubicBezTo>
                        <a:pt x="21" y="95"/>
                        <a:pt x="17" y="92"/>
                        <a:pt x="14" y="87"/>
                      </a:cubicBezTo>
                      <a:cubicBezTo>
                        <a:pt x="8" y="78"/>
                        <a:pt x="8" y="78"/>
                        <a:pt x="8" y="78"/>
                      </a:cubicBezTo>
                      <a:cubicBezTo>
                        <a:pt x="5" y="74"/>
                        <a:pt x="4" y="69"/>
                        <a:pt x="5" y="65"/>
                      </a:cubicBezTo>
                      <a:cubicBezTo>
                        <a:pt x="5" y="54"/>
                        <a:pt x="5" y="54"/>
                        <a:pt x="5" y="54"/>
                      </a:cubicBezTo>
                      <a:cubicBezTo>
                        <a:pt x="12" y="33"/>
                        <a:pt x="12" y="33"/>
                        <a:pt x="12" y="33"/>
                      </a:cubicBezTo>
                      <a:cubicBezTo>
                        <a:pt x="12" y="33"/>
                        <a:pt x="12" y="32"/>
                        <a:pt x="12" y="32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5" y="27"/>
                        <a:pt x="17" y="27"/>
                        <a:pt x="18" y="26"/>
                      </a:cubicBezTo>
                      <a:cubicBezTo>
                        <a:pt x="19" y="26"/>
                        <a:pt x="20" y="25"/>
                        <a:pt x="20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34" y="25"/>
                        <a:pt x="34" y="25"/>
                        <a:pt x="34" y="25"/>
                      </a:cubicBezTo>
                      <a:cubicBezTo>
                        <a:pt x="34" y="27"/>
                        <a:pt x="33" y="30"/>
                        <a:pt x="33" y="33"/>
                      </a:cubicBezTo>
                      <a:cubicBezTo>
                        <a:pt x="33" y="48"/>
                        <a:pt x="42" y="60"/>
                        <a:pt x="55" y="65"/>
                      </a:cubicBezTo>
                      <a:cubicBezTo>
                        <a:pt x="65" y="93"/>
                        <a:pt x="65" y="93"/>
                        <a:pt x="65" y="93"/>
                      </a:cubicBezTo>
                      <a:cubicBezTo>
                        <a:pt x="65" y="94"/>
                        <a:pt x="66" y="95"/>
                        <a:pt x="67" y="95"/>
                      </a:cubicBezTo>
                      <a:cubicBezTo>
                        <a:pt x="68" y="95"/>
                        <a:pt x="68" y="94"/>
                        <a:pt x="69" y="93"/>
                      </a:cubicBezTo>
                      <a:cubicBezTo>
                        <a:pt x="78" y="65"/>
                        <a:pt x="78" y="65"/>
                        <a:pt x="78" y="65"/>
                      </a:cubicBezTo>
                      <a:cubicBezTo>
                        <a:pt x="91" y="60"/>
                        <a:pt x="100" y="48"/>
                        <a:pt x="100" y="34"/>
                      </a:cubicBezTo>
                      <a:cubicBezTo>
                        <a:pt x="101" y="34"/>
                        <a:pt x="101" y="34"/>
                        <a:pt x="101" y="34"/>
                      </a:cubicBezTo>
                      <a:cubicBezTo>
                        <a:pt x="116" y="38"/>
                        <a:pt x="116" y="38"/>
                        <a:pt x="116" y="38"/>
                      </a:cubicBezTo>
                      <a:cubicBezTo>
                        <a:pt x="115" y="39"/>
                        <a:pt x="114" y="41"/>
                        <a:pt x="115" y="42"/>
                      </a:cubicBezTo>
                      <a:cubicBezTo>
                        <a:pt x="116" y="43"/>
                        <a:pt x="118" y="44"/>
                        <a:pt x="119" y="44"/>
                      </a:cubicBezTo>
                      <a:cubicBezTo>
                        <a:pt x="127" y="42"/>
                        <a:pt x="127" y="42"/>
                        <a:pt x="127" y="42"/>
                      </a:cubicBezTo>
                      <a:cubicBezTo>
                        <a:pt x="127" y="45"/>
                        <a:pt x="127" y="46"/>
                        <a:pt x="128" y="48"/>
                      </a:cubicBezTo>
                      <a:cubicBezTo>
                        <a:pt x="128" y="50"/>
                        <a:pt x="128" y="52"/>
                        <a:pt x="128" y="57"/>
                      </a:cubicBezTo>
                      <a:cubicBezTo>
                        <a:pt x="128" y="58"/>
                        <a:pt x="129" y="59"/>
                        <a:pt x="130" y="59"/>
                      </a:cubicBezTo>
                      <a:cubicBezTo>
                        <a:pt x="133" y="60"/>
                        <a:pt x="137" y="48"/>
                        <a:pt x="137" y="48"/>
                      </a:cubicBezTo>
                      <a:cubicBezTo>
                        <a:pt x="142" y="47"/>
                        <a:pt x="142" y="47"/>
                        <a:pt x="142" y="47"/>
                      </a:cubicBezTo>
                      <a:cubicBezTo>
                        <a:pt x="144" y="66"/>
                        <a:pt x="144" y="66"/>
                        <a:pt x="146" y="66"/>
                      </a:cubicBezTo>
                      <a:cubicBezTo>
                        <a:pt x="146" y="66"/>
                        <a:pt x="147" y="66"/>
                        <a:pt x="147" y="66"/>
                      </a:cubicBezTo>
                      <a:cubicBezTo>
                        <a:pt x="148" y="65"/>
                        <a:pt x="151" y="63"/>
                        <a:pt x="158" y="59"/>
                      </a:cubicBezTo>
                      <a:cubicBezTo>
                        <a:pt x="159" y="58"/>
                        <a:pt x="159" y="57"/>
                        <a:pt x="159" y="56"/>
                      </a:cubicBezTo>
                      <a:cubicBezTo>
                        <a:pt x="160" y="55"/>
                        <a:pt x="160" y="54"/>
                        <a:pt x="161" y="54"/>
                      </a:cubicBezTo>
                      <a:cubicBezTo>
                        <a:pt x="162" y="54"/>
                        <a:pt x="162" y="54"/>
                        <a:pt x="162" y="54"/>
                      </a:cubicBezTo>
                      <a:cubicBezTo>
                        <a:pt x="166" y="52"/>
                        <a:pt x="169" y="49"/>
                        <a:pt x="169" y="45"/>
                      </a:cubicBezTo>
                      <a:cubicBezTo>
                        <a:pt x="174" y="43"/>
                        <a:pt x="174" y="43"/>
                        <a:pt x="174" y="43"/>
                      </a:cubicBezTo>
                      <a:cubicBezTo>
                        <a:pt x="179" y="41"/>
                        <a:pt x="184" y="37"/>
                        <a:pt x="185" y="31"/>
                      </a:cubicBezTo>
                      <a:cubicBezTo>
                        <a:pt x="185" y="30"/>
                        <a:pt x="186" y="29"/>
                        <a:pt x="187" y="29"/>
                      </a:cubicBezTo>
                      <a:cubicBezTo>
                        <a:pt x="187" y="29"/>
                        <a:pt x="187" y="29"/>
                        <a:pt x="187" y="29"/>
                      </a:cubicBezTo>
                      <a:cubicBezTo>
                        <a:pt x="187" y="29"/>
                        <a:pt x="187" y="29"/>
                        <a:pt x="187" y="29"/>
                      </a:cubicBezTo>
                      <a:cubicBezTo>
                        <a:pt x="188" y="31"/>
                        <a:pt x="188" y="32"/>
                        <a:pt x="189" y="34"/>
                      </a:cubicBezTo>
                      <a:cubicBezTo>
                        <a:pt x="190" y="37"/>
                        <a:pt x="190" y="41"/>
                        <a:pt x="188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Freeform 105">
                  <a:extLst>
                    <a:ext uri="{FF2B5EF4-FFF2-40B4-BE49-F238E27FC236}">
                      <a16:creationId xmlns:a16="http://schemas.microsoft.com/office/drawing/2014/main" id="{6E5115E0-1310-414A-298A-0A3CD8506C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19" y="2130"/>
                  <a:ext cx="85" cy="84"/>
                </a:xfrm>
                <a:custGeom>
                  <a:avLst/>
                  <a:gdLst>
                    <a:gd name="T0" fmla="*/ 22 w 44"/>
                    <a:gd name="T1" fmla="*/ 43 h 43"/>
                    <a:gd name="T2" fmla="*/ 44 w 44"/>
                    <a:gd name="T3" fmla="*/ 21 h 43"/>
                    <a:gd name="T4" fmla="*/ 22 w 44"/>
                    <a:gd name="T5" fmla="*/ 0 h 43"/>
                    <a:gd name="T6" fmla="*/ 0 w 44"/>
                    <a:gd name="T7" fmla="*/ 21 h 43"/>
                    <a:gd name="T8" fmla="*/ 22 w 44"/>
                    <a:gd name="T9" fmla="*/ 43 h 43"/>
                    <a:gd name="T10" fmla="*/ 22 w 44"/>
                    <a:gd name="T11" fmla="*/ 4 h 43"/>
                    <a:gd name="T12" fmla="*/ 40 w 44"/>
                    <a:gd name="T13" fmla="*/ 21 h 43"/>
                    <a:gd name="T14" fmla="*/ 22 w 44"/>
                    <a:gd name="T15" fmla="*/ 39 h 43"/>
                    <a:gd name="T16" fmla="*/ 4 w 44"/>
                    <a:gd name="T17" fmla="*/ 21 h 43"/>
                    <a:gd name="T18" fmla="*/ 22 w 44"/>
                    <a:gd name="T1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4" h="43">
                      <a:moveTo>
                        <a:pt x="22" y="43"/>
                      </a:moveTo>
                      <a:cubicBezTo>
                        <a:pt x="34" y="43"/>
                        <a:pt x="44" y="33"/>
                        <a:pt x="44" y="21"/>
                      </a:cubicBezTo>
                      <a:cubicBezTo>
                        <a:pt x="44" y="9"/>
                        <a:pt x="34" y="0"/>
                        <a:pt x="22" y="0"/>
                      </a:cubicBezTo>
                      <a:cubicBezTo>
                        <a:pt x="10" y="0"/>
                        <a:pt x="0" y="9"/>
                        <a:pt x="0" y="21"/>
                      </a:cubicBezTo>
                      <a:cubicBezTo>
                        <a:pt x="0" y="33"/>
                        <a:pt x="10" y="43"/>
                        <a:pt x="22" y="43"/>
                      </a:cubicBezTo>
                      <a:close/>
                      <a:moveTo>
                        <a:pt x="22" y="4"/>
                      </a:moveTo>
                      <a:cubicBezTo>
                        <a:pt x="32" y="4"/>
                        <a:pt x="40" y="12"/>
                        <a:pt x="40" y="21"/>
                      </a:cubicBezTo>
                      <a:cubicBezTo>
                        <a:pt x="40" y="31"/>
                        <a:pt x="32" y="39"/>
                        <a:pt x="22" y="39"/>
                      </a:cubicBezTo>
                      <a:cubicBezTo>
                        <a:pt x="12" y="39"/>
                        <a:pt x="4" y="31"/>
                        <a:pt x="4" y="21"/>
                      </a:cubicBezTo>
                      <a:cubicBezTo>
                        <a:pt x="4" y="12"/>
                        <a:pt x="12" y="4"/>
                        <a:pt x="2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107">
                  <a:extLst>
                    <a:ext uri="{FF2B5EF4-FFF2-40B4-BE49-F238E27FC236}">
                      <a16:creationId xmlns:a16="http://schemas.microsoft.com/office/drawing/2014/main" id="{FD884F05-21D5-4206-2BB7-FEE7B7A6A3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0" y="2296"/>
                  <a:ext cx="23" cy="22"/>
                </a:xfrm>
                <a:custGeom>
                  <a:avLst/>
                  <a:gdLst>
                    <a:gd name="T0" fmla="*/ 6 w 12"/>
                    <a:gd name="T1" fmla="*/ 0 h 11"/>
                    <a:gd name="T2" fmla="*/ 6 w 12"/>
                    <a:gd name="T3" fmla="*/ 0 h 11"/>
                    <a:gd name="T4" fmla="*/ 1 w 12"/>
                    <a:gd name="T5" fmla="*/ 6 h 11"/>
                    <a:gd name="T6" fmla="*/ 2 w 12"/>
                    <a:gd name="T7" fmla="*/ 10 h 11"/>
                    <a:gd name="T8" fmla="*/ 6 w 12"/>
                    <a:gd name="T9" fmla="*/ 11 h 11"/>
                    <a:gd name="T10" fmla="*/ 6 w 12"/>
                    <a:gd name="T11" fmla="*/ 11 h 11"/>
                    <a:gd name="T12" fmla="*/ 11 w 12"/>
                    <a:gd name="T13" fmla="*/ 5 h 11"/>
                    <a:gd name="T14" fmla="*/ 6 w 12"/>
                    <a:gd name="T15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11"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1" y="6"/>
                      </a:cubicBezTo>
                      <a:cubicBezTo>
                        <a:pt x="1" y="7"/>
                        <a:pt x="1" y="9"/>
                        <a:pt x="2" y="10"/>
                      </a:cubicBezTo>
                      <a:cubicBezTo>
                        <a:pt x="3" y="10"/>
                        <a:pt x="5" y="11"/>
                        <a:pt x="6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9" y="11"/>
                        <a:pt x="12" y="8"/>
                        <a:pt x="11" y="5"/>
                      </a:cubicBezTo>
                      <a:cubicBezTo>
                        <a:pt x="11" y="2"/>
                        <a:pt x="9" y="0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108">
                  <a:extLst>
                    <a:ext uri="{FF2B5EF4-FFF2-40B4-BE49-F238E27FC236}">
                      <a16:creationId xmlns:a16="http://schemas.microsoft.com/office/drawing/2014/main" id="{30C0D3D4-D6C6-C1B6-A84D-ED61312A71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5" y="2216"/>
                  <a:ext cx="24" cy="22"/>
                </a:xfrm>
                <a:custGeom>
                  <a:avLst/>
                  <a:gdLst>
                    <a:gd name="T0" fmla="*/ 6 w 12"/>
                    <a:gd name="T1" fmla="*/ 0 h 11"/>
                    <a:gd name="T2" fmla="*/ 2 w 12"/>
                    <a:gd name="T3" fmla="*/ 2 h 11"/>
                    <a:gd name="T4" fmla="*/ 1 w 12"/>
                    <a:gd name="T5" fmla="*/ 6 h 11"/>
                    <a:gd name="T6" fmla="*/ 6 w 12"/>
                    <a:gd name="T7" fmla="*/ 11 h 11"/>
                    <a:gd name="T8" fmla="*/ 6 w 12"/>
                    <a:gd name="T9" fmla="*/ 11 h 11"/>
                    <a:gd name="T10" fmla="*/ 10 w 12"/>
                    <a:gd name="T11" fmla="*/ 9 h 11"/>
                    <a:gd name="T12" fmla="*/ 11 w 12"/>
                    <a:gd name="T13" fmla="*/ 5 h 11"/>
                    <a:gd name="T14" fmla="*/ 6 w 12"/>
                    <a:gd name="T15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11">
                      <a:moveTo>
                        <a:pt x="6" y="0"/>
                      </a:moveTo>
                      <a:cubicBezTo>
                        <a:pt x="4" y="0"/>
                        <a:pt x="3" y="1"/>
                        <a:pt x="2" y="2"/>
                      </a:cubicBezTo>
                      <a:cubicBezTo>
                        <a:pt x="1" y="3"/>
                        <a:pt x="0" y="4"/>
                        <a:pt x="1" y="6"/>
                      </a:cubicBezTo>
                      <a:cubicBezTo>
                        <a:pt x="1" y="9"/>
                        <a:pt x="3" y="11"/>
                        <a:pt x="6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8" y="11"/>
                        <a:pt x="9" y="10"/>
                        <a:pt x="10" y="9"/>
                      </a:cubicBezTo>
                      <a:cubicBezTo>
                        <a:pt x="11" y="8"/>
                        <a:pt x="12" y="7"/>
                        <a:pt x="11" y="5"/>
                      </a:cubicBezTo>
                      <a:cubicBezTo>
                        <a:pt x="11" y="2"/>
                        <a:pt x="9" y="0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109">
                  <a:extLst>
                    <a:ext uri="{FF2B5EF4-FFF2-40B4-BE49-F238E27FC236}">
                      <a16:creationId xmlns:a16="http://schemas.microsoft.com/office/drawing/2014/main" id="{B0356C25-9E72-1CF9-9EC3-6FB16D551D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3" y="2245"/>
                  <a:ext cx="21" cy="22"/>
                </a:xfrm>
                <a:custGeom>
                  <a:avLst/>
                  <a:gdLst>
                    <a:gd name="T0" fmla="*/ 9 w 11"/>
                    <a:gd name="T1" fmla="*/ 1 h 11"/>
                    <a:gd name="T2" fmla="*/ 5 w 11"/>
                    <a:gd name="T3" fmla="*/ 0 h 11"/>
                    <a:gd name="T4" fmla="*/ 2 w 11"/>
                    <a:gd name="T5" fmla="*/ 2 h 11"/>
                    <a:gd name="T6" fmla="*/ 0 w 11"/>
                    <a:gd name="T7" fmla="*/ 6 h 11"/>
                    <a:gd name="T8" fmla="*/ 2 w 11"/>
                    <a:gd name="T9" fmla="*/ 9 h 11"/>
                    <a:gd name="T10" fmla="*/ 6 w 11"/>
                    <a:gd name="T11" fmla="*/ 11 h 11"/>
                    <a:gd name="T12" fmla="*/ 6 w 11"/>
                    <a:gd name="T13" fmla="*/ 11 h 11"/>
                    <a:gd name="T14" fmla="*/ 10 w 11"/>
                    <a:gd name="T15" fmla="*/ 9 h 11"/>
                    <a:gd name="T16" fmla="*/ 11 w 11"/>
                    <a:gd name="T17" fmla="*/ 5 h 11"/>
                    <a:gd name="T18" fmla="*/ 9 w 11"/>
                    <a:gd name="T19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" h="11">
                      <a:moveTo>
                        <a:pt x="9" y="1"/>
                      </a:moveTo>
                      <a:cubicBezTo>
                        <a:pt x="8" y="0"/>
                        <a:pt x="7" y="0"/>
                        <a:pt x="5" y="0"/>
                      </a:cubicBezTo>
                      <a:cubicBezTo>
                        <a:pt x="4" y="0"/>
                        <a:pt x="3" y="1"/>
                        <a:pt x="2" y="2"/>
                      </a:cubicBezTo>
                      <a:cubicBezTo>
                        <a:pt x="1" y="3"/>
                        <a:pt x="0" y="4"/>
                        <a:pt x="0" y="6"/>
                      </a:cubicBezTo>
                      <a:cubicBezTo>
                        <a:pt x="0" y="7"/>
                        <a:pt x="1" y="8"/>
                        <a:pt x="2" y="9"/>
                      </a:cubicBezTo>
                      <a:cubicBezTo>
                        <a:pt x="3" y="10"/>
                        <a:pt x="4" y="11"/>
                        <a:pt x="6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8" y="11"/>
                        <a:pt x="9" y="10"/>
                        <a:pt x="10" y="9"/>
                      </a:cubicBezTo>
                      <a:cubicBezTo>
                        <a:pt x="11" y="8"/>
                        <a:pt x="11" y="6"/>
                        <a:pt x="11" y="5"/>
                      </a:cubicBezTo>
                      <a:cubicBezTo>
                        <a:pt x="11" y="4"/>
                        <a:pt x="10" y="2"/>
                        <a:pt x="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Freeform 110">
                  <a:extLst>
                    <a:ext uri="{FF2B5EF4-FFF2-40B4-BE49-F238E27FC236}">
                      <a16:creationId xmlns:a16="http://schemas.microsoft.com/office/drawing/2014/main" id="{61A9CF94-031F-3002-96DA-9C266F9A97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2" y="2286"/>
                  <a:ext cx="22" cy="22"/>
                </a:xfrm>
                <a:custGeom>
                  <a:avLst/>
                  <a:gdLst>
                    <a:gd name="T0" fmla="*/ 5 w 11"/>
                    <a:gd name="T1" fmla="*/ 0 h 11"/>
                    <a:gd name="T2" fmla="*/ 0 w 11"/>
                    <a:gd name="T3" fmla="*/ 6 h 11"/>
                    <a:gd name="T4" fmla="*/ 6 w 11"/>
                    <a:gd name="T5" fmla="*/ 11 h 11"/>
                    <a:gd name="T6" fmla="*/ 6 w 11"/>
                    <a:gd name="T7" fmla="*/ 11 h 11"/>
                    <a:gd name="T8" fmla="*/ 10 w 11"/>
                    <a:gd name="T9" fmla="*/ 9 h 11"/>
                    <a:gd name="T10" fmla="*/ 11 w 11"/>
                    <a:gd name="T11" fmla="*/ 5 h 11"/>
                    <a:gd name="T12" fmla="*/ 9 w 11"/>
                    <a:gd name="T13" fmla="*/ 2 h 11"/>
                    <a:gd name="T14" fmla="*/ 5 w 11"/>
                    <a:gd name="T15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" h="11">
                      <a:moveTo>
                        <a:pt x="5" y="0"/>
                      </a:move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9"/>
                        <a:pt x="3" y="11"/>
                        <a:pt x="6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7" y="11"/>
                        <a:pt x="9" y="10"/>
                        <a:pt x="10" y="9"/>
                      </a:cubicBezTo>
                      <a:cubicBezTo>
                        <a:pt x="11" y="8"/>
                        <a:pt x="11" y="7"/>
                        <a:pt x="11" y="5"/>
                      </a:cubicBezTo>
                      <a:cubicBezTo>
                        <a:pt x="11" y="4"/>
                        <a:pt x="10" y="3"/>
                        <a:pt x="9" y="2"/>
                      </a:cubicBezTo>
                      <a:cubicBezTo>
                        <a:pt x="8" y="1"/>
                        <a:pt x="7" y="0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111">
                  <a:extLst>
                    <a:ext uri="{FF2B5EF4-FFF2-40B4-BE49-F238E27FC236}">
                      <a16:creationId xmlns:a16="http://schemas.microsoft.com/office/drawing/2014/main" id="{1AF54946-393A-4D86-49CC-6F308F8C6F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3" y="2296"/>
                  <a:ext cx="21" cy="22"/>
                </a:xfrm>
                <a:custGeom>
                  <a:avLst/>
                  <a:gdLst>
                    <a:gd name="T0" fmla="*/ 5 w 11"/>
                    <a:gd name="T1" fmla="*/ 0 h 11"/>
                    <a:gd name="T2" fmla="*/ 5 w 11"/>
                    <a:gd name="T3" fmla="*/ 0 h 11"/>
                    <a:gd name="T4" fmla="*/ 0 w 11"/>
                    <a:gd name="T5" fmla="*/ 6 h 11"/>
                    <a:gd name="T6" fmla="*/ 6 w 11"/>
                    <a:gd name="T7" fmla="*/ 11 h 11"/>
                    <a:gd name="T8" fmla="*/ 6 w 11"/>
                    <a:gd name="T9" fmla="*/ 11 h 11"/>
                    <a:gd name="T10" fmla="*/ 11 w 11"/>
                    <a:gd name="T11" fmla="*/ 5 h 11"/>
                    <a:gd name="T12" fmla="*/ 5 w 11"/>
                    <a:gd name="T1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11"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9"/>
                        <a:pt x="3" y="11"/>
                        <a:pt x="6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9" y="11"/>
                        <a:pt x="11" y="8"/>
                        <a:pt x="11" y="5"/>
                      </a:cubicBezTo>
                      <a:cubicBezTo>
                        <a:pt x="11" y="2"/>
                        <a:pt x="8" y="0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112">
                  <a:extLst>
                    <a:ext uri="{FF2B5EF4-FFF2-40B4-BE49-F238E27FC236}">
                      <a16:creationId xmlns:a16="http://schemas.microsoft.com/office/drawing/2014/main" id="{B71F2264-C773-718C-F57E-85D2A72980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9" y="2226"/>
                  <a:ext cx="24" cy="21"/>
                </a:xfrm>
                <a:custGeom>
                  <a:avLst/>
                  <a:gdLst>
                    <a:gd name="T0" fmla="*/ 9 w 12"/>
                    <a:gd name="T1" fmla="*/ 1 h 11"/>
                    <a:gd name="T2" fmla="*/ 5 w 12"/>
                    <a:gd name="T3" fmla="*/ 0 h 11"/>
                    <a:gd name="T4" fmla="*/ 1 w 12"/>
                    <a:gd name="T5" fmla="*/ 3 h 11"/>
                    <a:gd name="T6" fmla="*/ 1 w 12"/>
                    <a:gd name="T7" fmla="*/ 7 h 11"/>
                    <a:gd name="T8" fmla="*/ 3 w 12"/>
                    <a:gd name="T9" fmla="*/ 10 h 11"/>
                    <a:gd name="T10" fmla="*/ 6 w 12"/>
                    <a:gd name="T11" fmla="*/ 11 h 11"/>
                    <a:gd name="T12" fmla="*/ 7 w 12"/>
                    <a:gd name="T13" fmla="*/ 11 h 11"/>
                    <a:gd name="T14" fmla="*/ 11 w 12"/>
                    <a:gd name="T15" fmla="*/ 8 h 11"/>
                    <a:gd name="T16" fmla="*/ 9 w 12"/>
                    <a:gd name="T17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1">
                      <a:moveTo>
                        <a:pt x="9" y="1"/>
                      </a:moveTo>
                      <a:cubicBezTo>
                        <a:pt x="7" y="0"/>
                        <a:pt x="6" y="0"/>
                        <a:pt x="5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1" y="4"/>
                        <a:pt x="0" y="6"/>
                        <a:pt x="1" y="7"/>
                      </a:cubicBezTo>
                      <a:cubicBezTo>
                        <a:pt x="1" y="8"/>
                        <a:pt x="2" y="10"/>
                        <a:pt x="3" y="10"/>
                      </a:cubicBezTo>
                      <a:cubicBezTo>
                        <a:pt x="4" y="11"/>
                        <a:pt x="5" y="11"/>
                        <a:pt x="6" y="11"/>
                      </a:cubicBezTo>
                      <a:cubicBezTo>
                        <a:pt x="6" y="11"/>
                        <a:pt x="7" y="11"/>
                        <a:pt x="7" y="11"/>
                      </a:cubicBezTo>
                      <a:cubicBezTo>
                        <a:pt x="9" y="10"/>
                        <a:pt x="10" y="10"/>
                        <a:pt x="11" y="8"/>
                      </a:cubicBezTo>
                      <a:cubicBezTo>
                        <a:pt x="12" y="6"/>
                        <a:pt x="11" y="2"/>
                        <a:pt x="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F26F8A60-A6B4-3FFB-D10D-968187E6A901}"/>
                  </a:ext>
                </a:extLst>
              </p:cNvPr>
              <p:cNvSpPr txBox="1"/>
              <p:nvPr/>
            </p:nvSpPr>
            <p:spPr>
              <a:xfrm>
                <a:off x="797124" y="3144013"/>
                <a:ext cx="280703" cy="3372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>
                    <a:solidFill>
                      <a:schemeClr val="accent1"/>
                    </a:solidFill>
                  </a:rPr>
                  <a:t>!</a:t>
                </a:r>
              </a:p>
            </p:txBody>
          </p:sp>
        </p:grp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1E9F2D4-1BF1-5234-D6FF-42F90226CBB7}"/>
              </a:ext>
            </a:extLst>
          </p:cNvPr>
          <p:cNvGrpSpPr/>
          <p:nvPr/>
        </p:nvGrpSpPr>
        <p:grpSpPr>
          <a:xfrm>
            <a:off x="5940314" y="1642845"/>
            <a:ext cx="1257160" cy="1828800"/>
            <a:chOff x="5958381" y="1580643"/>
            <a:chExt cx="1257160" cy="1828800"/>
          </a:xfrm>
        </p:grpSpPr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84471EBC-0E84-507C-7D40-33ABDC803549}"/>
                </a:ext>
              </a:extLst>
            </p:cNvPr>
            <p:cNvSpPr txBox="1"/>
            <p:nvPr/>
          </p:nvSpPr>
          <p:spPr>
            <a:xfrm>
              <a:off x="5958381" y="1580643"/>
              <a:ext cx="1257160" cy="1828800"/>
            </a:xfrm>
            <a:prstGeom prst="roundRect">
              <a:avLst>
                <a:gd name="adj" fmla="val 5685"/>
              </a:avLst>
            </a:prstGeom>
            <a:solidFill>
              <a:schemeClr val="bg1"/>
            </a:solidFill>
            <a:effectLst>
              <a:outerShdw blurRad="355600" dist="38100" dir="5400000" algn="t" rotWithShape="0">
                <a:schemeClr val="bg2">
                  <a:lumMod val="10000"/>
                  <a:alpha val="27000"/>
                </a:schemeClr>
              </a:outerShdw>
            </a:effectLst>
          </p:spPr>
          <p:txBody>
            <a:bodyPr wrap="square" lIns="0" tIns="91440" rIns="0" bIns="91440" rtlCol="0" anchor="b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200">
                  <a:solidFill>
                    <a:sysClr val="windowText" lastClr="000000"/>
                  </a:solidFill>
                  <a:latin typeface="+mj-lt"/>
                </a:rPr>
                <a:t>#1</a:t>
              </a:r>
            </a:p>
            <a:p>
              <a:pPr algn="ctr">
                <a:lnSpc>
                  <a:spcPct val="90000"/>
                </a:lnSpc>
              </a:pPr>
              <a:r>
                <a:rPr lang="en-US" sz="1200">
                  <a:solidFill>
                    <a:srgbClr val="677284"/>
                  </a:solidFill>
                </a:rPr>
                <a:t>Fastest Growing Top-100 firm</a:t>
              </a:r>
            </a:p>
          </p:txBody>
        </p:sp>
        <p:pic>
          <p:nvPicPr>
            <p:cNvPr id="160" name="Picture 29">
              <a:extLst>
                <a:ext uri="{FF2B5EF4-FFF2-40B4-BE49-F238E27FC236}">
                  <a16:creationId xmlns:a16="http://schemas.microsoft.com/office/drawing/2014/main" id="{37575BC3-F0D4-BD67-F7C5-BBD6827B8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6313558" y="1810609"/>
              <a:ext cx="581513" cy="5815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6932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ECA4B-F889-718A-DE09-00D58F61E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18" y="173242"/>
            <a:ext cx="5219711" cy="1325563"/>
          </a:xfrm>
        </p:spPr>
        <p:txBody>
          <a:bodyPr/>
          <a:lstStyle/>
          <a:p>
            <a:r>
              <a:rPr lang="en-US"/>
              <a:t>      </a:t>
            </a:r>
          </a:p>
        </p:txBody>
      </p:sp>
      <p:sp>
        <p:nvSpPr>
          <p:cNvPr id="18" name="Google Shape;221;p18">
            <a:extLst>
              <a:ext uri="{FF2B5EF4-FFF2-40B4-BE49-F238E27FC236}">
                <a16:creationId xmlns:a16="http://schemas.microsoft.com/office/drawing/2014/main" id="{A3A85FCE-1F0E-A49B-7EA6-6C5A6AE09304}"/>
              </a:ext>
            </a:extLst>
          </p:cNvPr>
          <p:cNvSpPr txBox="1">
            <a:spLocks/>
          </p:cNvSpPr>
          <p:nvPr/>
        </p:nvSpPr>
        <p:spPr>
          <a:xfrm>
            <a:off x="568442" y="622114"/>
            <a:ext cx="11066317" cy="90087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tx2"/>
                </a:solidFill>
              </a:rPr>
              <a:t>A Recognized Leader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0C79CE-A587-D794-4951-17BA8924C5EB}"/>
              </a:ext>
            </a:extLst>
          </p:cNvPr>
          <p:cNvSpPr/>
          <p:nvPr/>
        </p:nvSpPr>
        <p:spPr>
          <a:xfrm>
            <a:off x="6096000" y="318940"/>
            <a:ext cx="6096000" cy="11373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"/>
              </a:spcAft>
            </a:pPr>
            <a:r>
              <a:rPr lang="en-US" sz="1600">
                <a:solidFill>
                  <a:schemeClr val="tx2"/>
                </a:solidFill>
              </a:rPr>
              <a:t>“A Best of the Best Accounting Firm” and  Best Place to Work </a:t>
            </a:r>
          </a:p>
          <a:p>
            <a:pPr>
              <a:spcAft>
                <a:spcPts val="300"/>
              </a:spcAft>
            </a:pPr>
            <a:r>
              <a:rPr lang="en-US" sz="1600" baseline="30000">
                <a:solidFill>
                  <a:schemeClr val="tx2"/>
                </a:solidFill>
              </a:rPr>
              <a:t>#</a:t>
            </a:r>
            <a:r>
              <a:rPr lang="en-US" sz="1600">
                <a:solidFill>
                  <a:schemeClr val="tx2"/>
                </a:solidFill>
              </a:rPr>
              <a:t>1 Fastest growing accounting firm in the nation</a:t>
            </a:r>
          </a:p>
          <a:p>
            <a:pPr>
              <a:spcAft>
                <a:spcPts val="300"/>
              </a:spcAft>
            </a:pPr>
            <a:r>
              <a:rPr lang="en-US" sz="1600" baseline="30000">
                <a:solidFill>
                  <a:schemeClr val="tx2"/>
                </a:solidFill>
              </a:rPr>
              <a:t>#</a:t>
            </a:r>
            <a:r>
              <a:rPr lang="en-US" sz="1600">
                <a:solidFill>
                  <a:schemeClr val="tx2"/>
                </a:solidFill>
              </a:rPr>
              <a:t>26 largest accounting firm in the nation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1334A9C-B8DF-66F8-F953-81290D09C9F9}"/>
              </a:ext>
            </a:extLst>
          </p:cNvPr>
          <p:cNvCxnSpPr/>
          <p:nvPr/>
        </p:nvCxnSpPr>
        <p:spPr>
          <a:xfrm>
            <a:off x="5788153" y="482887"/>
            <a:ext cx="0" cy="8788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CA10BB5-991C-14F4-75BB-FED9E71569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0257" y="3449487"/>
            <a:ext cx="2398755" cy="429251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6691519B-5D25-B88D-E6CB-64D6B8F980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094" y="4516214"/>
            <a:ext cx="1414271" cy="1471438"/>
          </a:xfrm>
          <a:prstGeom prst="rect">
            <a:avLst/>
          </a:prstGeom>
        </p:spPr>
      </p:pic>
      <p:pic>
        <p:nvPicPr>
          <p:cNvPr id="11" name="Picture 10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799FF266-1949-0A19-C8B2-DDBDCF749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318" y="3251797"/>
            <a:ext cx="893779" cy="9389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4C08B5-B051-79EE-80EE-54F11BF2332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507" t="19509" r="15891" b="19731"/>
          <a:stretch/>
        </p:blipFill>
        <p:spPr>
          <a:xfrm>
            <a:off x="5187910" y="3245920"/>
            <a:ext cx="1463186" cy="8639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381BE0-AEB2-D602-E877-CE361A9019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7578" y="3296193"/>
            <a:ext cx="1583237" cy="709159"/>
          </a:xfrm>
          <a:prstGeom prst="rect">
            <a:avLst/>
          </a:prstGeom>
        </p:spPr>
      </p:pic>
      <p:pic>
        <p:nvPicPr>
          <p:cNvPr id="14" name="Picture 13" descr="A yellow and blue banner with white text&#10;&#10;Description automatically generated with low confidence">
            <a:extLst>
              <a:ext uri="{FF2B5EF4-FFF2-40B4-BE49-F238E27FC236}">
                <a16:creationId xmlns:a16="http://schemas.microsoft.com/office/drawing/2014/main" id="{849F8B5F-C435-D3AB-D5E0-FBD52DA2C5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4058" y="4681180"/>
            <a:ext cx="2049375" cy="1186480"/>
          </a:xfrm>
          <a:prstGeom prst="rect">
            <a:avLst/>
          </a:prstGeom>
        </p:spPr>
      </p:pic>
      <p:pic>
        <p:nvPicPr>
          <p:cNvPr id="15" name="Picture 14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239A3B8C-7480-F3EC-D457-9645117339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0180" y="3257472"/>
            <a:ext cx="879276" cy="923712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376A43F1-4C02-CBB6-3850-0F8F3C4BBBC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8855" y="4811385"/>
            <a:ext cx="711761" cy="106764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8099D85-453C-BD81-C405-071AB2ED73F6}"/>
              </a:ext>
            </a:extLst>
          </p:cNvPr>
          <p:cNvGrpSpPr/>
          <p:nvPr/>
        </p:nvGrpSpPr>
        <p:grpSpPr>
          <a:xfrm>
            <a:off x="10884506" y="3257472"/>
            <a:ext cx="785207" cy="983710"/>
            <a:chOff x="10625321" y="1655337"/>
            <a:chExt cx="872206" cy="109270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6FBAFE0-C011-EF7C-C0E3-D34BE13A61E2}"/>
                </a:ext>
              </a:extLst>
            </p:cNvPr>
            <p:cNvGrpSpPr/>
            <p:nvPr/>
          </p:nvGrpSpPr>
          <p:grpSpPr>
            <a:xfrm>
              <a:off x="10625321" y="1655337"/>
              <a:ext cx="872206" cy="1039544"/>
              <a:chOff x="10625321" y="1655337"/>
              <a:chExt cx="872206" cy="1039544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DE08EA9-FCF9-1D55-89A9-6322D5E27A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630932" y="1655337"/>
                <a:ext cx="866594" cy="937821"/>
              </a:xfrm>
              <a:prstGeom prst="rect">
                <a:avLst/>
              </a:prstGeom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F7D8268-4632-5C59-FE4D-53392CA9B056}"/>
                  </a:ext>
                </a:extLst>
              </p:cNvPr>
              <p:cNvSpPr/>
              <p:nvPr/>
            </p:nvSpPr>
            <p:spPr>
              <a:xfrm>
                <a:off x="10625321" y="2512147"/>
                <a:ext cx="872206" cy="182734"/>
              </a:xfrm>
              <a:prstGeom prst="rect">
                <a:avLst/>
              </a:prstGeom>
              <a:solidFill>
                <a:srgbClr val="04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7A5C512-E3FD-1240-7CB5-6987E7650C77}"/>
                </a:ext>
              </a:extLst>
            </p:cNvPr>
            <p:cNvSpPr txBox="1"/>
            <p:nvPr/>
          </p:nvSpPr>
          <p:spPr>
            <a:xfrm>
              <a:off x="10731846" y="2406162"/>
              <a:ext cx="668086" cy="341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+mj-lt"/>
                </a:rPr>
                <a:t>2023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C9116B9-419E-A3E0-9B06-815ADA5CAEE7}"/>
              </a:ext>
            </a:extLst>
          </p:cNvPr>
          <p:cNvGrpSpPr/>
          <p:nvPr/>
        </p:nvGrpSpPr>
        <p:grpSpPr>
          <a:xfrm>
            <a:off x="9617711" y="3229962"/>
            <a:ext cx="1105537" cy="1105537"/>
            <a:chOff x="8099190" y="1909836"/>
            <a:chExt cx="3598925" cy="3598925"/>
          </a:xfrm>
        </p:grpSpPr>
        <p:pic>
          <p:nvPicPr>
            <p:cNvPr id="25" name="Picture 2" descr="News | Omega Construction">
              <a:extLst>
                <a:ext uri="{FF2B5EF4-FFF2-40B4-BE49-F238E27FC236}">
                  <a16:creationId xmlns:a16="http://schemas.microsoft.com/office/drawing/2014/main" id="{8E3D008B-31CF-64BF-F582-9E8CFB6226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9190" y="1909836"/>
              <a:ext cx="3598925" cy="359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ommercial HVAC Careers | North Carolina | Brady">
              <a:extLst>
                <a:ext uri="{FF2B5EF4-FFF2-40B4-BE49-F238E27FC236}">
                  <a16:creationId xmlns:a16="http://schemas.microsoft.com/office/drawing/2014/main" id="{A76445E0-AC9F-0883-063E-5FB0E98388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839551" y="2262018"/>
              <a:ext cx="1094590" cy="1173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Commercial HVAC Careers | North Carolina | Brady">
              <a:extLst>
                <a:ext uri="{FF2B5EF4-FFF2-40B4-BE49-F238E27FC236}">
                  <a16:creationId xmlns:a16="http://schemas.microsoft.com/office/drawing/2014/main" id="{9232A83B-97F1-40A5-906E-3E06EBF071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734374" y="2255054"/>
              <a:ext cx="1094590" cy="1173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7080DCC-5F7F-BC6A-9EEC-9817E86BBF20}"/>
              </a:ext>
            </a:extLst>
          </p:cNvPr>
          <p:cNvGrpSpPr/>
          <p:nvPr/>
        </p:nvGrpSpPr>
        <p:grpSpPr>
          <a:xfrm>
            <a:off x="6855642" y="3251798"/>
            <a:ext cx="916917" cy="899366"/>
            <a:chOff x="9108040" y="1972638"/>
            <a:chExt cx="2561050" cy="2512032"/>
          </a:xfrm>
        </p:grpSpPr>
        <p:pic>
          <p:nvPicPr>
            <p:cNvPr id="30" name="Picture 29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2E14BC0E-9364-BF93-C901-593605E916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08040" y="1972638"/>
              <a:ext cx="2561050" cy="2512032"/>
            </a:xfrm>
            <a:prstGeom prst="rect">
              <a:avLst/>
            </a:prstGeom>
          </p:spPr>
        </p:pic>
        <p:pic>
          <p:nvPicPr>
            <p:cNvPr id="31" name="Picture 30" descr="Graphical user interface, application, Teams&#10;&#10;Description automatically generated">
              <a:extLst>
                <a:ext uri="{FF2B5EF4-FFF2-40B4-BE49-F238E27FC236}">
                  <a16:creationId xmlns:a16="http://schemas.microsoft.com/office/drawing/2014/main" id="{3D6B09D7-E573-E6BA-D59F-AE698A03EC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59349" y="2630419"/>
              <a:ext cx="1254547" cy="1278397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3239D5B-C9B4-00FA-3952-0AAE7682841C}"/>
              </a:ext>
            </a:extLst>
          </p:cNvPr>
          <p:cNvGrpSpPr/>
          <p:nvPr/>
        </p:nvGrpSpPr>
        <p:grpSpPr>
          <a:xfrm>
            <a:off x="1616643" y="4843299"/>
            <a:ext cx="2882242" cy="765001"/>
            <a:chOff x="4780588" y="4048866"/>
            <a:chExt cx="3605148" cy="956874"/>
          </a:xfrm>
        </p:grpSpPr>
        <p:pic>
          <p:nvPicPr>
            <p:cNvPr id="33" name="Picture 32" descr="A picture containing logo, symbol, emblem, trademark&#10;&#10;Description automatically generated">
              <a:extLst>
                <a:ext uri="{FF2B5EF4-FFF2-40B4-BE49-F238E27FC236}">
                  <a16:creationId xmlns:a16="http://schemas.microsoft.com/office/drawing/2014/main" id="{7B0E92A4-06C1-296B-338A-6F5137E1A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40734" r="40440"/>
            <a:stretch/>
          </p:blipFill>
          <p:spPr>
            <a:xfrm>
              <a:off x="4780588" y="4061289"/>
              <a:ext cx="697701" cy="906475"/>
            </a:xfrm>
            <a:prstGeom prst="rect">
              <a:avLst/>
            </a:prstGeom>
          </p:spPr>
        </p:pic>
        <p:pic>
          <p:nvPicPr>
            <p:cNvPr id="34" name="Picture 33" descr="A picture containing logo, symbol, emblem, trademark&#10;&#10;Description automatically generated">
              <a:extLst>
                <a:ext uri="{FF2B5EF4-FFF2-40B4-BE49-F238E27FC236}">
                  <a16:creationId xmlns:a16="http://schemas.microsoft.com/office/drawing/2014/main" id="{517B1BBD-BD5B-EB82-CADD-D3174F5C80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l="40460" r="40932"/>
            <a:stretch/>
          </p:blipFill>
          <p:spPr>
            <a:xfrm>
              <a:off x="7696074" y="4048866"/>
              <a:ext cx="689662" cy="906475"/>
            </a:xfrm>
            <a:prstGeom prst="rect">
              <a:avLst/>
            </a:prstGeom>
          </p:spPr>
        </p:pic>
        <p:pic>
          <p:nvPicPr>
            <p:cNvPr id="36" name="Picture 35" descr="A yellow and blue hexagon with blue text&#10;&#10;Description automatically generated with low confidence">
              <a:extLst>
                <a:ext uri="{FF2B5EF4-FFF2-40B4-BE49-F238E27FC236}">
                  <a16:creationId xmlns:a16="http://schemas.microsoft.com/office/drawing/2014/main" id="{FD311826-1C47-249A-02C2-4D4E64B0D3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39335" t="-149" r="38990" b="149"/>
            <a:stretch/>
          </p:blipFill>
          <p:spPr>
            <a:xfrm>
              <a:off x="6194483" y="4099265"/>
              <a:ext cx="803299" cy="906475"/>
            </a:xfrm>
            <a:prstGeom prst="rect">
              <a:avLst/>
            </a:prstGeom>
          </p:spPr>
        </p:pic>
        <p:pic>
          <p:nvPicPr>
            <p:cNvPr id="38" name="Picture 37" descr="A picture containing text, logo, symbol, white&#10;&#10;Description automatically generated">
              <a:extLst>
                <a:ext uri="{FF2B5EF4-FFF2-40B4-BE49-F238E27FC236}">
                  <a16:creationId xmlns:a16="http://schemas.microsoft.com/office/drawing/2014/main" id="{11019100-5F81-03D8-B5D5-0C6313A9FB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40273" r="40465"/>
            <a:stretch/>
          </p:blipFill>
          <p:spPr>
            <a:xfrm>
              <a:off x="6970329" y="4093080"/>
              <a:ext cx="713902" cy="906475"/>
            </a:xfrm>
            <a:prstGeom prst="rect">
              <a:avLst/>
            </a:prstGeom>
          </p:spPr>
        </p:pic>
        <p:pic>
          <p:nvPicPr>
            <p:cNvPr id="39" name="Picture 38" descr="A picture containing text, logo, symbol, font&#10;&#10;Description automatically generated">
              <a:extLst>
                <a:ext uri="{FF2B5EF4-FFF2-40B4-BE49-F238E27FC236}">
                  <a16:creationId xmlns:a16="http://schemas.microsoft.com/office/drawing/2014/main" id="{B915CDA1-809B-FAD7-06A3-F22D2A953D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/>
            <a:srcRect l="40981" r="41246"/>
            <a:stretch/>
          </p:blipFill>
          <p:spPr>
            <a:xfrm>
              <a:off x="5523707" y="4099265"/>
              <a:ext cx="658703" cy="906475"/>
            </a:xfrm>
            <a:prstGeom prst="rect">
              <a:avLst/>
            </a:prstGeom>
          </p:spPr>
        </p:pic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BCCB64CB-E4E1-5D90-B482-B906934DD34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960712" y="4782440"/>
            <a:ext cx="1924217" cy="997095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99C3849D-3C88-2C91-80A1-5D868777CDA5}"/>
              </a:ext>
            </a:extLst>
          </p:cNvPr>
          <p:cNvGrpSpPr/>
          <p:nvPr/>
        </p:nvGrpSpPr>
        <p:grpSpPr>
          <a:xfrm>
            <a:off x="9221241" y="5005247"/>
            <a:ext cx="1393431" cy="512753"/>
            <a:chOff x="9221241" y="4796747"/>
            <a:chExt cx="1393431" cy="512753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6D9304B-A745-3922-41E5-4EB3CEE083ED}"/>
                </a:ext>
              </a:extLst>
            </p:cNvPr>
            <p:cNvGrpSpPr/>
            <p:nvPr/>
          </p:nvGrpSpPr>
          <p:grpSpPr>
            <a:xfrm>
              <a:off x="9269111" y="4796747"/>
              <a:ext cx="1345561" cy="493372"/>
              <a:chOff x="9269111" y="4796747"/>
              <a:chExt cx="1345561" cy="493372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2BE7F983-6D46-683D-8299-B36905602B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69111" y="4796747"/>
                <a:ext cx="1345561" cy="493372"/>
              </a:xfrm>
              <a:prstGeom prst="rect">
                <a:avLst/>
              </a:prstGeom>
            </p:spPr>
          </p:pic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B480F1-2B11-C064-84EF-2989566D58D6}"/>
                  </a:ext>
                </a:extLst>
              </p:cNvPr>
              <p:cNvSpPr/>
              <p:nvPr/>
            </p:nvSpPr>
            <p:spPr>
              <a:xfrm>
                <a:off x="9269111" y="5107021"/>
                <a:ext cx="288315" cy="1830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3AB50BB-6EC0-30ED-F1EE-9567B175819F}"/>
                </a:ext>
              </a:extLst>
            </p:cNvPr>
            <p:cNvSpPr txBox="1"/>
            <p:nvPr/>
          </p:nvSpPr>
          <p:spPr>
            <a:xfrm>
              <a:off x="9221241" y="5032501"/>
              <a:ext cx="6095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tx2"/>
                  </a:solidFill>
                </a:rPr>
                <a:t>4.7</a:t>
              </a:r>
            </a:p>
          </p:txBody>
        </p:sp>
      </p:grpSp>
      <p:pic>
        <p:nvPicPr>
          <p:cNvPr id="47" name="Picture 46" descr="A black background with blue and yellow text&#10;&#10;Description automatically generated">
            <a:extLst>
              <a:ext uri="{FF2B5EF4-FFF2-40B4-BE49-F238E27FC236}">
                <a16:creationId xmlns:a16="http://schemas.microsoft.com/office/drawing/2014/main" id="{4FF7BBC4-FFFC-0300-B9F0-4B56C3D343F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639" y="1854927"/>
            <a:ext cx="776161" cy="776161"/>
          </a:xfrm>
          <a:prstGeom prst="rect">
            <a:avLst/>
          </a:prstGeom>
        </p:spPr>
      </p:pic>
      <p:pic>
        <p:nvPicPr>
          <p:cNvPr id="48" name="Picture 47" descr="A black and blue sign with yellow text&#10;&#10;Description automatically generated">
            <a:extLst>
              <a:ext uri="{FF2B5EF4-FFF2-40B4-BE49-F238E27FC236}">
                <a16:creationId xmlns:a16="http://schemas.microsoft.com/office/drawing/2014/main" id="{86D3D529-0DF9-1F10-637C-59F748B2B31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144" y="1854927"/>
            <a:ext cx="769903" cy="769903"/>
          </a:xfrm>
          <a:prstGeom prst="rect">
            <a:avLst/>
          </a:prstGeom>
        </p:spPr>
      </p:pic>
      <p:pic>
        <p:nvPicPr>
          <p:cNvPr id="49" name="Picture 48" descr="A blue scree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868BFCD7-51F6-C54A-207F-621A951FA0DE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19" y="1844983"/>
            <a:ext cx="1545074" cy="863753"/>
          </a:xfrm>
          <a:prstGeom prst="rect">
            <a:avLst/>
          </a:prstGeom>
        </p:spPr>
      </p:pic>
      <p:pic>
        <p:nvPicPr>
          <p:cNvPr id="50" name="Picture 4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A5D142E-37E9-A7D3-647F-22FFFDEF6DBF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509" y="1918255"/>
            <a:ext cx="1285492" cy="727842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32863692-FF8B-E7A2-9EED-563D1931D14F}"/>
              </a:ext>
            </a:extLst>
          </p:cNvPr>
          <p:cNvGrpSpPr/>
          <p:nvPr/>
        </p:nvGrpSpPr>
        <p:grpSpPr>
          <a:xfrm>
            <a:off x="3619838" y="2008606"/>
            <a:ext cx="925190" cy="542778"/>
            <a:chOff x="7911283" y="1058994"/>
            <a:chExt cx="3810000" cy="2235200"/>
          </a:xfrm>
        </p:grpSpPr>
        <p:pic>
          <p:nvPicPr>
            <p:cNvPr id="57" name="Picture 4" descr="WilkinGuttenplan Acknowledged as a 2022 Best Firm for Technology by  Accounting Today - WilkinGuttenplan">
              <a:extLst>
                <a:ext uri="{FF2B5EF4-FFF2-40B4-BE49-F238E27FC236}">
                  <a16:creationId xmlns:a16="http://schemas.microsoft.com/office/drawing/2014/main" id="{7287DF06-D335-F9CB-529C-332B86F315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1283" y="1058994"/>
              <a:ext cx="3810000" cy="223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58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21DD4327-B5A7-0178-486E-425DFDD397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105" t="33988" r="76666" b="14815"/>
            <a:stretch/>
          </p:blipFill>
          <p:spPr>
            <a:xfrm>
              <a:off x="7911283" y="1581894"/>
              <a:ext cx="647632" cy="1671955"/>
            </a:xfrm>
            <a:prstGeom prst="rect">
              <a:avLst/>
            </a:prstGeom>
          </p:spPr>
        </p:pic>
      </p:grpSp>
      <p:pic>
        <p:nvPicPr>
          <p:cNvPr id="62" name="Picture 61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12BAB0D6-7E88-9309-9FE8-6B41181523E2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245" y="1917812"/>
            <a:ext cx="1261451" cy="714175"/>
          </a:xfrm>
          <a:prstGeom prst="rect">
            <a:avLst/>
          </a:prstGeom>
        </p:spPr>
      </p:pic>
      <p:pic>
        <p:nvPicPr>
          <p:cNvPr id="89" name="Picture 88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B19D9B49-F291-B108-24E3-C94C42B462A1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61" y="1951104"/>
            <a:ext cx="1318969" cy="659925"/>
          </a:xfrm>
          <a:prstGeom prst="rect">
            <a:avLst/>
          </a:prstGeom>
        </p:spPr>
      </p:pic>
      <p:pic>
        <p:nvPicPr>
          <p:cNvPr id="90" name="Picture 89" descr="A black and blue text on a black background&#10;&#10;Description automatically generated">
            <a:extLst>
              <a:ext uri="{FF2B5EF4-FFF2-40B4-BE49-F238E27FC236}">
                <a16:creationId xmlns:a16="http://schemas.microsoft.com/office/drawing/2014/main" id="{57108655-7A88-DC64-356E-8E82B4D22449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391" y="1854927"/>
            <a:ext cx="769903" cy="769903"/>
          </a:xfrm>
          <a:prstGeom prst="rect">
            <a:avLst/>
          </a:prstGeom>
        </p:spPr>
      </p:pic>
      <p:pic>
        <p:nvPicPr>
          <p:cNvPr id="91" name="Picture 2" descr="Inside Public Accounting Best of the Best graphic">
            <a:extLst>
              <a:ext uri="{FF2B5EF4-FFF2-40B4-BE49-F238E27FC236}">
                <a16:creationId xmlns:a16="http://schemas.microsoft.com/office/drawing/2014/main" id="{1F291906-233C-6F52-8711-F326F06B2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096" y="1854927"/>
            <a:ext cx="775199" cy="77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7FE0E4EC-FFBF-7CB5-3211-A08AE57306B2}"/>
              </a:ext>
            </a:extLst>
          </p:cNvPr>
          <p:cNvSpPr txBox="1"/>
          <p:nvPr/>
        </p:nvSpPr>
        <p:spPr>
          <a:xfrm>
            <a:off x="7921488" y="2544900"/>
            <a:ext cx="8514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+mj-lt"/>
              </a:rPr>
              <a:t>The IPA 500</a:t>
            </a:r>
          </a:p>
        </p:txBody>
      </p:sp>
    </p:spTree>
    <p:extLst>
      <p:ext uri="{BB962C8B-B14F-4D97-AF65-F5344CB8AC3E}">
        <p14:creationId xmlns:p14="http://schemas.microsoft.com/office/powerpoint/2010/main" val="1832556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57CD78E7-492E-ECBE-616E-5989D66EE29C}"/>
              </a:ext>
            </a:extLst>
          </p:cNvPr>
          <p:cNvGraphicFramePr>
            <a:graphicFrameLocks noGrp="1"/>
          </p:cNvGraphicFramePr>
          <p:nvPr/>
        </p:nvGraphicFramePr>
        <p:xfrm>
          <a:off x="4349279" y="1214198"/>
          <a:ext cx="7556904" cy="25625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484">
                  <a:extLst>
                    <a:ext uri="{9D8B030D-6E8A-4147-A177-3AD203B41FA5}">
                      <a16:colId xmlns:a16="http://schemas.microsoft.com/office/drawing/2014/main" val="1563518996"/>
                    </a:ext>
                  </a:extLst>
                </a:gridCol>
                <a:gridCol w="1259484">
                  <a:extLst>
                    <a:ext uri="{9D8B030D-6E8A-4147-A177-3AD203B41FA5}">
                      <a16:colId xmlns:a16="http://schemas.microsoft.com/office/drawing/2014/main" val="3918965660"/>
                    </a:ext>
                  </a:extLst>
                </a:gridCol>
                <a:gridCol w="1259484">
                  <a:extLst>
                    <a:ext uri="{9D8B030D-6E8A-4147-A177-3AD203B41FA5}">
                      <a16:colId xmlns:a16="http://schemas.microsoft.com/office/drawing/2014/main" val="224261164"/>
                    </a:ext>
                  </a:extLst>
                </a:gridCol>
                <a:gridCol w="1259484">
                  <a:extLst>
                    <a:ext uri="{9D8B030D-6E8A-4147-A177-3AD203B41FA5}">
                      <a16:colId xmlns:a16="http://schemas.microsoft.com/office/drawing/2014/main" val="1886416269"/>
                    </a:ext>
                  </a:extLst>
                </a:gridCol>
                <a:gridCol w="1259484">
                  <a:extLst>
                    <a:ext uri="{9D8B030D-6E8A-4147-A177-3AD203B41FA5}">
                      <a16:colId xmlns:a16="http://schemas.microsoft.com/office/drawing/2014/main" val="2176030707"/>
                    </a:ext>
                  </a:extLst>
                </a:gridCol>
                <a:gridCol w="1259484">
                  <a:extLst>
                    <a:ext uri="{9D8B030D-6E8A-4147-A177-3AD203B41FA5}">
                      <a16:colId xmlns:a16="http://schemas.microsoft.com/office/drawing/2014/main" val="4263729804"/>
                    </a:ext>
                  </a:extLst>
                </a:gridCol>
              </a:tblGrid>
              <a:tr h="80833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50" dirty="0">
                        <a:solidFill>
                          <a:schemeClr val="accent2"/>
                        </a:solidFill>
                        <a:latin typeface="Lato" panose="020F0502020204030203" pitchFamily="34" charset="7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50" dirty="0">
                        <a:solidFill>
                          <a:schemeClr val="accent2"/>
                        </a:solidFill>
                        <a:latin typeface="Lato" panose="020F0502020204030203" pitchFamily="34" charset="7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936929"/>
                  </a:ext>
                </a:extLst>
              </a:tr>
              <a:tr h="46024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ato" panose="020F0502020204030203" pitchFamily="34" charset="77"/>
                          <a:cs typeface="Arial" panose="020B0604020202020204" pitchFamily="34" charset="0"/>
                        </a:rPr>
                        <a:t>Construction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Financial </a:t>
                      </a:r>
                      <a:b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Services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Government Contracting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Individuals / </a:t>
                      </a:r>
                      <a:b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High Net Worth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Manufacturing &amp; Distribution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ato" panose="020F0502020204030203" pitchFamily="34" charset="77"/>
                          <a:cs typeface="Arial" panose="020B0604020202020204" pitchFamily="34" charset="0"/>
                        </a:rPr>
                        <a:t>Nonprofit &amp; Education</a:t>
                      </a:r>
                      <a:endParaRPr lang="en-US" sz="105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580333"/>
                  </a:ext>
                </a:extLst>
              </a:tr>
              <a:tr h="708485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750580"/>
                  </a:ext>
                </a:extLst>
              </a:tr>
              <a:tr h="5855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ato" panose="020F0502020204030203" pitchFamily="34" charset="77"/>
                          <a:cs typeface="Arial" panose="020B0604020202020204" pitchFamily="34" charset="0"/>
                        </a:rPr>
                        <a:t>Private </a:t>
                      </a:r>
                      <a:b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ato" panose="020F0502020204030203" pitchFamily="34" charset="77"/>
                          <a:cs typeface="Arial" panose="020B0604020202020204" pitchFamily="34" charset="0"/>
                        </a:rPr>
                      </a:b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ato" panose="020F0502020204030203" pitchFamily="34" charset="77"/>
                          <a:cs typeface="Arial" panose="020B0604020202020204" pitchFamily="34" charset="0"/>
                        </a:rPr>
                        <a:t>Equity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ato" panose="020F0502020204030203" pitchFamily="34" charset="77"/>
                          <a:cs typeface="Arial" panose="020B0604020202020204" pitchFamily="34" charset="0"/>
                        </a:rPr>
                        <a:t>Professional Services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ato" panose="020F0502020204030203" pitchFamily="34" charset="77"/>
                          <a:cs typeface="Arial" panose="020B0604020202020204" pitchFamily="34" charset="0"/>
                        </a:rPr>
                        <a:t>Real </a:t>
                      </a:r>
                      <a:b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ato" panose="020F0502020204030203" pitchFamily="34" charset="77"/>
                          <a:cs typeface="Arial" panose="020B0604020202020204" pitchFamily="34" charset="0"/>
                        </a:rPr>
                      </a:b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ato" panose="020F0502020204030203" pitchFamily="34" charset="77"/>
                          <a:cs typeface="Arial" panose="020B0604020202020204" pitchFamily="34" charset="0"/>
                        </a:rPr>
                        <a:t>Estate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ato" panose="020F0502020204030203" pitchFamily="34" charset="77"/>
                          <a:cs typeface="Arial" panose="020B0604020202020204" pitchFamily="34" charset="0"/>
                        </a:rPr>
                        <a:t>Restaurant, Franchise &amp; Hospitality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ato" panose="020F0502020204030203" pitchFamily="34" charset="77"/>
                          <a:cs typeface="Arial" panose="020B0604020202020204" pitchFamily="34" charset="0"/>
                        </a:rPr>
                        <a:t>Technology &amp; Blockchain</a:t>
                      </a:r>
                      <a:endParaRPr lang="en-US" sz="105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en-US" sz="1050" dirty="0">
                        <a:solidFill>
                          <a:schemeClr val="bg2">
                            <a:lumMod val="50000"/>
                          </a:schemeClr>
                        </a:solidFill>
                        <a:latin typeface="Lato" panose="020F0502020204030203" pitchFamily="34" charset="77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577115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FEABB27-B1A5-7046-A997-ED791A1CCAAA}"/>
              </a:ext>
            </a:extLst>
          </p:cNvPr>
          <p:cNvSpPr/>
          <p:nvPr/>
        </p:nvSpPr>
        <p:spPr>
          <a:xfrm>
            <a:off x="0" y="3889797"/>
            <a:ext cx="12192000" cy="25046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4B1DCCF-341C-F94F-B4AC-27F52435BFB4}"/>
              </a:ext>
            </a:extLst>
          </p:cNvPr>
          <p:cNvGrpSpPr/>
          <p:nvPr/>
        </p:nvGrpSpPr>
        <p:grpSpPr>
          <a:xfrm>
            <a:off x="4028824" y="1377683"/>
            <a:ext cx="460463" cy="2345952"/>
            <a:chOff x="1760650" y="1292883"/>
            <a:chExt cx="556426" cy="2834868"/>
          </a:xfrm>
          <a:solidFill>
            <a:schemeClr val="accent2"/>
          </a:solidFill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8DF7415-B9B7-9B40-A228-7547C3DC9D59}"/>
                </a:ext>
              </a:extLst>
            </p:cNvPr>
            <p:cNvSpPr/>
            <p:nvPr/>
          </p:nvSpPr>
          <p:spPr>
            <a:xfrm>
              <a:off x="1760650" y="1292883"/>
              <a:ext cx="432549" cy="28348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Arial Narrow" charset="0"/>
                  <a:cs typeface="Arial Narrow" charset="0"/>
                </a:rPr>
                <a:t>INDUSTRIES</a:t>
              </a: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6" name="Triangle 65">
              <a:extLst>
                <a:ext uri="{FF2B5EF4-FFF2-40B4-BE49-F238E27FC236}">
                  <a16:creationId xmlns:a16="http://schemas.microsoft.com/office/drawing/2014/main" id="{CEFD9A34-9909-6C4E-BBD6-A1E640CAB5E9}"/>
                </a:ext>
              </a:extLst>
            </p:cNvPr>
            <p:cNvSpPr/>
            <p:nvPr/>
          </p:nvSpPr>
          <p:spPr>
            <a:xfrm rot="5400000">
              <a:off x="2060223" y="2638399"/>
              <a:ext cx="369868" cy="14383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01F589E6-9357-934B-868A-D93BAA167DAE}"/>
              </a:ext>
            </a:extLst>
          </p:cNvPr>
          <p:cNvSpPr txBox="1"/>
          <p:nvPr/>
        </p:nvSpPr>
        <p:spPr>
          <a:xfrm>
            <a:off x="632431" y="4140504"/>
            <a:ext cx="2651760" cy="1853584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t">
            <a:spAutoFit/>
          </a:bodyPr>
          <a:lstStyle/>
          <a:p>
            <a:pPr marL="0" marR="0" lvl="0" indent="0" algn="l" defTabSz="1800225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37920"/>
                </a:solidFill>
                <a:effectLst/>
                <a:uLnTx/>
                <a:uFillTx/>
                <a:latin typeface="Lato Heavy"/>
                <a:ea typeface="Lato"/>
                <a:cs typeface="Lato"/>
              </a:rPr>
              <a:t>SPECIALTY TAX</a:t>
            </a:r>
          </a:p>
          <a:p>
            <a:pPr marL="128270" marR="0" lvl="0" indent="-128270" algn="l" defTabSz="1800225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8EAED">
                    <a:lumMod val="5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Employee Retention Credit</a:t>
            </a:r>
          </a:p>
          <a:p>
            <a:pPr marL="128270" marR="0" lvl="0" indent="-128270" algn="l" defTabSz="1800225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8EAED">
                    <a:lumMod val="5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Paycheck Protection Program</a:t>
            </a:r>
          </a:p>
          <a:p>
            <a:pPr marL="128270" marR="0" lvl="0" indent="-128270" algn="l" defTabSz="1800225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8EAED">
                    <a:lumMod val="5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State and Local Tax</a:t>
            </a:r>
          </a:p>
          <a:p>
            <a:pPr marL="128270" marR="0" lvl="0" indent="-128270" algn="l" defTabSz="1800225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8EAED">
                    <a:lumMod val="5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Tax Credits and Incentives</a:t>
            </a:r>
          </a:p>
          <a:p>
            <a:pPr marL="128270" marR="0" lvl="0" indent="-128270" algn="l" defTabSz="1800225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8EAED">
                    <a:lumMod val="5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International Tax &amp; Transfer Pricing</a:t>
            </a:r>
          </a:p>
          <a:p>
            <a:pPr marL="128270" marR="0" lvl="0" indent="-128270" algn="l" defTabSz="1800225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E8EAED">
                  <a:lumMod val="50000"/>
                </a:srgbClr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CE3281A-111F-2B4A-9499-A44F9A4F8625}"/>
              </a:ext>
            </a:extLst>
          </p:cNvPr>
          <p:cNvSpPr txBox="1"/>
          <p:nvPr/>
        </p:nvSpPr>
        <p:spPr>
          <a:xfrm>
            <a:off x="6380425" y="4114498"/>
            <a:ext cx="2651760" cy="1340623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t">
            <a:spAutoFit/>
          </a:bodyPr>
          <a:lstStyle/>
          <a:p>
            <a:pPr marL="0" marR="0" lvl="0" indent="0" algn="l" defTabSz="1800225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37920"/>
                </a:solidFill>
                <a:effectLst/>
                <a:uLnTx/>
                <a:uFillTx/>
                <a:latin typeface="Lato Heavy"/>
                <a:ea typeface="+mn-ea"/>
                <a:cs typeface="+mn-cs"/>
              </a:rPr>
              <a:t>OUTSOURCING</a:t>
            </a:r>
          </a:p>
          <a:p>
            <a:pPr marL="128588" marR="0" lvl="0" indent="-128588" algn="l" defTabSz="1800225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8EAED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Accounting</a:t>
            </a:r>
          </a:p>
          <a:p>
            <a:pPr marL="128270" marR="0" lvl="0" indent="-128270" algn="l" defTabSz="1800225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8EAED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Arial"/>
              </a:rPr>
              <a:t>Payroll </a:t>
            </a:r>
          </a:p>
          <a:p>
            <a:pPr marL="128270" marR="0" lvl="0" indent="-128270" algn="l" defTabSz="1800225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8EAED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Arial"/>
              </a:rPr>
              <a:t>HR &amp; People Advisory </a:t>
            </a:r>
          </a:p>
          <a:p>
            <a:pPr marL="128270" marR="0" lvl="0" indent="-128270" algn="l" defTabSz="1800225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8EAED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IT &amp; Financial Staffing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E8EAED">
                  <a:lumMod val="50000"/>
                </a:srgbClr>
              </a:solidFill>
              <a:effectLst/>
              <a:uLnTx/>
              <a:uFillTx/>
              <a:latin typeface="Lato"/>
              <a:ea typeface="+mn-ea"/>
              <a:cs typeface="Arial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9E94FAF-DAB0-2F49-84ED-694882319124}"/>
              </a:ext>
            </a:extLst>
          </p:cNvPr>
          <p:cNvSpPr txBox="1"/>
          <p:nvPr/>
        </p:nvSpPr>
        <p:spPr>
          <a:xfrm>
            <a:off x="9254423" y="4140504"/>
            <a:ext cx="2651760" cy="2110065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t">
            <a:spAutoFit/>
          </a:bodyPr>
          <a:lstStyle/>
          <a:p>
            <a:pPr marL="0" marR="0" lvl="0" indent="0" algn="l" defTabSz="1800225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37920"/>
                </a:solidFill>
                <a:effectLst/>
                <a:uLnTx/>
                <a:uFillTx/>
                <a:latin typeface="Lato Heavy"/>
                <a:ea typeface="+mn-ea"/>
                <a:cs typeface="+mn-cs"/>
              </a:rPr>
              <a:t>BUSINESS PERFORMANCE</a:t>
            </a:r>
          </a:p>
          <a:p>
            <a:pPr marL="128588" marR="0" lvl="0" indent="-128588" algn="l" defTabSz="1800225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8EAED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Business Brokerage</a:t>
            </a:r>
          </a:p>
          <a:p>
            <a:pPr marL="128588" marR="0" lvl="0" indent="-128588" algn="l" defTabSz="1800225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8EAED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Transaction Advisory</a:t>
            </a:r>
          </a:p>
          <a:p>
            <a:pPr marL="128588" marR="0" lvl="0" indent="-128588" algn="l" defTabSz="1800225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8EAED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Business Valuation</a:t>
            </a:r>
          </a:p>
          <a:p>
            <a:pPr marL="128588" marR="0" lvl="0" indent="-128588" algn="l" defTabSz="1800225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8EAED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Financial Consulting</a:t>
            </a:r>
          </a:p>
          <a:p>
            <a:pPr marL="128588" marR="0" lvl="0" indent="-128588" algn="l" defTabSz="2314575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8EAED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Treasury Optimization Services</a:t>
            </a:r>
          </a:p>
          <a:p>
            <a:pPr marL="128588" marR="0" lvl="0" indent="-128588" algn="l" defTabSz="2314575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rgbClr val="E8EAED">
                    <a:lumMod val="50000"/>
                  </a:srgbClr>
                </a:solidFill>
                <a:latin typeface="Lato"/>
              </a:rPr>
              <a:t>ERP– Sage, Intact, Unanet &amp; NetSuite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E8EAED">
                  <a:lumMod val="5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128588" marR="0" lvl="0" indent="-128588" algn="l" defTabSz="1800225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E8EAED">
                  <a:lumMod val="5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F10735F-5D95-4A45-B09C-739F1764D742}"/>
              </a:ext>
            </a:extLst>
          </p:cNvPr>
          <p:cNvGrpSpPr/>
          <p:nvPr/>
        </p:nvGrpSpPr>
        <p:grpSpPr>
          <a:xfrm>
            <a:off x="2626517" y="1507709"/>
            <a:ext cx="906955" cy="891863"/>
            <a:chOff x="2387749" y="1452960"/>
            <a:chExt cx="1723549" cy="1694869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6E4E195-EB59-E145-9ECE-3B8F19E96620}"/>
                </a:ext>
              </a:extLst>
            </p:cNvPr>
            <p:cNvSpPr txBox="1"/>
            <p:nvPr/>
          </p:nvSpPr>
          <p:spPr>
            <a:xfrm>
              <a:off x="2387749" y="2419642"/>
              <a:ext cx="1723549" cy="72818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Audit &amp; Assurance</a:t>
              </a: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0478FFC2-96B7-BD40-B688-2F920D46C602}"/>
                </a:ext>
              </a:extLst>
            </p:cNvPr>
            <p:cNvGrpSpPr/>
            <p:nvPr/>
          </p:nvGrpSpPr>
          <p:grpSpPr>
            <a:xfrm>
              <a:off x="2927045" y="1452960"/>
              <a:ext cx="651684" cy="860222"/>
              <a:chOff x="3103125" y="2179501"/>
              <a:chExt cx="651684" cy="860222"/>
            </a:xfrm>
          </p:grpSpPr>
          <p:sp>
            <p:nvSpPr>
              <p:cNvPr id="86" name="AutoShape 3">
                <a:extLst>
                  <a:ext uri="{FF2B5EF4-FFF2-40B4-BE49-F238E27FC236}">
                    <a16:creationId xmlns:a16="http://schemas.microsoft.com/office/drawing/2014/main" id="{D9C0DD0F-B2B4-BE43-A8B5-E66CDA7D772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107470" y="2179501"/>
                <a:ext cx="642995" cy="860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88591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endParaRPr>
              </a:p>
            </p:txBody>
          </p:sp>
          <p:sp>
            <p:nvSpPr>
              <p:cNvPr id="87" name="Freeform 5">
                <a:extLst>
                  <a:ext uri="{FF2B5EF4-FFF2-40B4-BE49-F238E27FC236}">
                    <a16:creationId xmlns:a16="http://schemas.microsoft.com/office/drawing/2014/main" id="{7FA8BB3D-E62F-994E-A394-C822452DB2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03125" y="2183846"/>
                <a:ext cx="651684" cy="855877"/>
              </a:xfrm>
              <a:custGeom>
                <a:avLst/>
                <a:gdLst>
                  <a:gd name="T0" fmla="*/ 153 w 155"/>
                  <a:gd name="T1" fmla="*/ 39 h 203"/>
                  <a:gd name="T2" fmla="*/ 117 w 155"/>
                  <a:gd name="T3" fmla="*/ 3 h 203"/>
                  <a:gd name="T4" fmla="*/ 117 w 155"/>
                  <a:gd name="T5" fmla="*/ 2 h 203"/>
                  <a:gd name="T6" fmla="*/ 117 w 155"/>
                  <a:gd name="T7" fmla="*/ 0 h 203"/>
                  <a:gd name="T8" fmla="*/ 115 w 155"/>
                  <a:gd name="T9" fmla="*/ 0 h 203"/>
                  <a:gd name="T10" fmla="*/ 40 w 155"/>
                  <a:gd name="T11" fmla="*/ 0 h 203"/>
                  <a:gd name="T12" fmla="*/ 38 w 155"/>
                  <a:gd name="T13" fmla="*/ 0 h 203"/>
                  <a:gd name="T14" fmla="*/ 38 w 155"/>
                  <a:gd name="T15" fmla="*/ 2 h 203"/>
                  <a:gd name="T16" fmla="*/ 38 w 155"/>
                  <a:gd name="T17" fmla="*/ 3 h 203"/>
                  <a:gd name="T18" fmla="*/ 2 w 155"/>
                  <a:gd name="T19" fmla="*/ 39 h 203"/>
                  <a:gd name="T20" fmla="*/ 0 w 155"/>
                  <a:gd name="T21" fmla="*/ 41 h 203"/>
                  <a:gd name="T22" fmla="*/ 0 w 155"/>
                  <a:gd name="T23" fmla="*/ 102 h 203"/>
                  <a:gd name="T24" fmla="*/ 54 w 155"/>
                  <a:gd name="T25" fmla="*/ 191 h 203"/>
                  <a:gd name="T26" fmla="*/ 77 w 155"/>
                  <a:gd name="T27" fmla="*/ 203 h 203"/>
                  <a:gd name="T28" fmla="*/ 77 w 155"/>
                  <a:gd name="T29" fmla="*/ 203 h 203"/>
                  <a:gd name="T30" fmla="*/ 78 w 155"/>
                  <a:gd name="T31" fmla="*/ 203 h 203"/>
                  <a:gd name="T32" fmla="*/ 101 w 155"/>
                  <a:gd name="T33" fmla="*/ 191 h 203"/>
                  <a:gd name="T34" fmla="*/ 155 w 155"/>
                  <a:gd name="T35" fmla="*/ 102 h 203"/>
                  <a:gd name="T36" fmla="*/ 155 w 155"/>
                  <a:gd name="T37" fmla="*/ 41 h 203"/>
                  <a:gd name="T38" fmla="*/ 153 w 155"/>
                  <a:gd name="T39" fmla="*/ 39 h 203"/>
                  <a:gd name="T40" fmla="*/ 151 w 155"/>
                  <a:gd name="T41" fmla="*/ 102 h 203"/>
                  <a:gd name="T42" fmla="*/ 99 w 155"/>
                  <a:gd name="T43" fmla="*/ 188 h 203"/>
                  <a:gd name="T44" fmla="*/ 77 w 155"/>
                  <a:gd name="T45" fmla="*/ 199 h 203"/>
                  <a:gd name="T46" fmla="*/ 56 w 155"/>
                  <a:gd name="T47" fmla="*/ 188 h 203"/>
                  <a:gd name="T48" fmla="*/ 4 w 155"/>
                  <a:gd name="T49" fmla="*/ 102 h 203"/>
                  <a:gd name="T50" fmla="*/ 4 w 155"/>
                  <a:gd name="T51" fmla="*/ 43 h 203"/>
                  <a:gd name="T52" fmla="*/ 42 w 155"/>
                  <a:gd name="T53" fmla="*/ 4 h 203"/>
                  <a:gd name="T54" fmla="*/ 113 w 155"/>
                  <a:gd name="T55" fmla="*/ 4 h 203"/>
                  <a:gd name="T56" fmla="*/ 151 w 155"/>
                  <a:gd name="T57" fmla="*/ 43 h 203"/>
                  <a:gd name="T58" fmla="*/ 151 w 155"/>
                  <a:gd name="T59" fmla="*/ 1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5" h="203">
                    <a:moveTo>
                      <a:pt x="153" y="39"/>
                    </a:moveTo>
                    <a:cubicBezTo>
                      <a:pt x="133" y="39"/>
                      <a:pt x="117" y="23"/>
                      <a:pt x="117" y="3"/>
                    </a:cubicBezTo>
                    <a:cubicBezTo>
                      <a:pt x="117" y="3"/>
                      <a:pt x="117" y="2"/>
                      <a:pt x="117" y="2"/>
                    </a:cubicBezTo>
                    <a:cubicBezTo>
                      <a:pt x="117" y="1"/>
                      <a:pt x="117" y="1"/>
                      <a:pt x="117" y="0"/>
                    </a:cubicBezTo>
                    <a:cubicBezTo>
                      <a:pt x="116" y="0"/>
                      <a:pt x="116" y="0"/>
                      <a:pt x="11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9" y="0"/>
                      <a:pt x="39" y="0"/>
                      <a:pt x="38" y="0"/>
                    </a:cubicBezTo>
                    <a:cubicBezTo>
                      <a:pt x="38" y="1"/>
                      <a:pt x="38" y="1"/>
                      <a:pt x="38" y="2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23"/>
                      <a:pt x="22" y="39"/>
                      <a:pt x="2" y="39"/>
                    </a:cubicBezTo>
                    <a:cubicBezTo>
                      <a:pt x="1" y="39"/>
                      <a:pt x="0" y="40"/>
                      <a:pt x="0" y="41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39"/>
                      <a:pt x="21" y="174"/>
                      <a:pt x="54" y="191"/>
                    </a:cubicBezTo>
                    <a:cubicBezTo>
                      <a:pt x="77" y="203"/>
                      <a:pt x="77" y="203"/>
                      <a:pt x="77" y="203"/>
                    </a:cubicBezTo>
                    <a:cubicBezTo>
                      <a:pt x="77" y="203"/>
                      <a:pt x="77" y="203"/>
                      <a:pt x="77" y="203"/>
                    </a:cubicBezTo>
                    <a:cubicBezTo>
                      <a:pt x="78" y="203"/>
                      <a:pt x="78" y="203"/>
                      <a:pt x="78" y="203"/>
                    </a:cubicBezTo>
                    <a:cubicBezTo>
                      <a:pt x="101" y="191"/>
                      <a:pt x="101" y="191"/>
                      <a:pt x="101" y="191"/>
                    </a:cubicBezTo>
                    <a:cubicBezTo>
                      <a:pt x="134" y="174"/>
                      <a:pt x="155" y="139"/>
                      <a:pt x="155" y="102"/>
                    </a:cubicBezTo>
                    <a:cubicBezTo>
                      <a:pt x="155" y="41"/>
                      <a:pt x="155" y="41"/>
                      <a:pt x="155" y="41"/>
                    </a:cubicBezTo>
                    <a:cubicBezTo>
                      <a:pt x="155" y="40"/>
                      <a:pt x="154" y="39"/>
                      <a:pt x="153" y="39"/>
                    </a:cubicBezTo>
                    <a:close/>
                    <a:moveTo>
                      <a:pt x="151" y="102"/>
                    </a:moveTo>
                    <a:cubicBezTo>
                      <a:pt x="151" y="138"/>
                      <a:pt x="131" y="171"/>
                      <a:pt x="99" y="188"/>
                    </a:cubicBezTo>
                    <a:cubicBezTo>
                      <a:pt x="77" y="199"/>
                      <a:pt x="77" y="199"/>
                      <a:pt x="77" y="199"/>
                    </a:cubicBezTo>
                    <a:cubicBezTo>
                      <a:pt x="56" y="188"/>
                      <a:pt x="56" y="188"/>
                      <a:pt x="56" y="188"/>
                    </a:cubicBezTo>
                    <a:cubicBezTo>
                      <a:pt x="24" y="171"/>
                      <a:pt x="4" y="138"/>
                      <a:pt x="4" y="102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25" y="42"/>
                      <a:pt x="41" y="25"/>
                      <a:pt x="42" y="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3" y="25"/>
                      <a:pt x="130" y="42"/>
                      <a:pt x="151" y="43"/>
                    </a:cubicBezTo>
                    <a:lnTo>
                      <a:pt x="151" y="102"/>
                    </a:ln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8" name="Freeform 6">
                <a:extLst>
                  <a:ext uri="{FF2B5EF4-FFF2-40B4-BE49-F238E27FC236}">
                    <a16:creationId xmlns:a16="http://schemas.microsoft.com/office/drawing/2014/main" id="{D4D8BF05-6959-6148-916C-450A7B6C6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8181" y="2288115"/>
                <a:ext cx="221573" cy="17378"/>
              </a:xfrm>
              <a:custGeom>
                <a:avLst/>
                <a:gdLst>
                  <a:gd name="T0" fmla="*/ 2 w 53"/>
                  <a:gd name="T1" fmla="*/ 4 h 4"/>
                  <a:gd name="T2" fmla="*/ 51 w 53"/>
                  <a:gd name="T3" fmla="*/ 4 h 4"/>
                  <a:gd name="T4" fmla="*/ 53 w 53"/>
                  <a:gd name="T5" fmla="*/ 2 h 4"/>
                  <a:gd name="T6" fmla="*/ 51 w 53"/>
                  <a:gd name="T7" fmla="*/ 0 h 4"/>
                  <a:gd name="T8" fmla="*/ 2 w 53"/>
                  <a:gd name="T9" fmla="*/ 0 h 4"/>
                  <a:gd name="T10" fmla="*/ 0 w 53"/>
                  <a:gd name="T11" fmla="*/ 2 h 4"/>
                  <a:gd name="T12" fmla="*/ 2 w 5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4">
                    <a:moveTo>
                      <a:pt x="2" y="4"/>
                    </a:moveTo>
                    <a:cubicBezTo>
                      <a:pt x="51" y="4"/>
                      <a:pt x="51" y="4"/>
                      <a:pt x="51" y="4"/>
                    </a:cubicBezTo>
                    <a:cubicBezTo>
                      <a:pt x="52" y="4"/>
                      <a:pt x="53" y="4"/>
                      <a:pt x="53" y="2"/>
                    </a:cubicBezTo>
                    <a:cubicBezTo>
                      <a:pt x="53" y="1"/>
                      <a:pt x="52" y="0"/>
                      <a:pt x="5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9" name="Freeform 7">
                <a:extLst>
                  <a:ext uri="{FF2B5EF4-FFF2-40B4-BE49-F238E27FC236}">
                    <a16:creationId xmlns:a16="http://schemas.microsoft.com/office/drawing/2014/main" id="{114D4ADD-5409-7C41-99A9-CE3C3E8221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79155" y="2424968"/>
                <a:ext cx="499624" cy="525691"/>
              </a:xfrm>
              <a:custGeom>
                <a:avLst/>
                <a:gdLst>
                  <a:gd name="T0" fmla="*/ 0 w 119"/>
                  <a:gd name="T1" fmla="*/ 2 h 125"/>
                  <a:gd name="T2" fmla="*/ 0 w 119"/>
                  <a:gd name="T3" fmla="*/ 47 h 125"/>
                  <a:gd name="T4" fmla="*/ 41 w 119"/>
                  <a:gd name="T5" fmla="*/ 116 h 125"/>
                  <a:gd name="T6" fmla="*/ 59 w 119"/>
                  <a:gd name="T7" fmla="*/ 125 h 125"/>
                  <a:gd name="T8" fmla="*/ 59 w 119"/>
                  <a:gd name="T9" fmla="*/ 125 h 125"/>
                  <a:gd name="T10" fmla="*/ 60 w 119"/>
                  <a:gd name="T11" fmla="*/ 125 h 125"/>
                  <a:gd name="T12" fmla="*/ 78 w 119"/>
                  <a:gd name="T13" fmla="*/ 116 h 125"/>
                  <a:gd name="T14" fmla="*/ 119 w 119"/>
                  <a:gd name="T15" fmla="*/ 47 h 125"/>
                  <a:gd name="T16" fmla="*/ 119 w 119"/>
                  <a:gd name="T17" fmla="*/ 2 h 125"/>
                  <a:gd name="T18" fmla="*/ 117 w 119"/>
                  <a:gd name="T19" fmla="*/ 0 h 125"/>
                  <a:gd name="T20" fmla="*/ 2 w 119"/>
                  <a:gd name="T21" fmla="*/ 0 h 125"/>
                  <a:gd name="T22" fmla="*/ 0 w 119"/>
                  <a:gd name="T23" fmla="*/ 2 h 125"/>
                  <a:gd name="T24" fmla="*/ 76 w 119"/>
                  <a:gd name="T25" fmla="*/ 112 h 125"/>
                  <a:gd name="T26" fmla="*/ 59 w 119"/>
                  <a:gd name="T27" fmla="*/ 121 h 125"/>
                  <a:gd name="T28" fmla="*/ 43 w 119"/>
                  <a:gd name="T29" fmla="*/ 112 h 125"/>
                  <a:gd name="T30" fmla="*/ 4 w 119"/>
                  <a:gd name="T31" fmla="*/ 57 h 125"/>
                  <a:gd name="T32" fmla="*/ 114 w 119"/>
                  <a:gd name="T33" fmla="*/ 57 h 125"/>
                  <a:gd name="T34" fmla="*/ 76 w 119"/>
                  <a:gd name="T35" fmla="*/ 112 h 125"/>
                  <a:gd name="T36" fmla="*/ 4 w 119"/>
                  <a:gd name="T37" fmla="*/ 4 h 125"/>
                  <a:gd name="T38" fmla="*/ 115 w 119"/>
                  <a:gd name="T39" fmla="*/ 4 h 125"/>
                  <a:gd name="T40" fmla="*/ 115 w 119"/>
                  <a:gd name="T41" fmla="*/ 47 h 125"/>
                  <a:gd name="T42" fmla="*/ 115 w 119"/>
                  <a:gd name="T43" fmla="*/ 53 h 125"/>
                  <a:gd name="T44" fmla="*/ 4 w 119"/>
                  <a:gd name="T45" fmla="*/ 53 h 125"/>
                  <a:gd name="T46" fmla="*/ 4 w 119"/>
                  <a:gd name="T47" fmla="*/ 47 h 125"/>
                  <a:gd name="T48" fmla="*/ 4 w 119"/>
                  <a:gd name="T49" fmla="*/ 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9" h="125">
                    <a:moveTo>
                      <a:pt x="0" y="2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0" y="76"/>
                      <a:pt x="16" y="102"/>
                      <a:pt x="41" y="116"/>
                    </a:cubicBezTo>
                    <a:cubicBezTo>
                      <a:pt x="59" y="125"/>
                      <a:pt x="59" y="125"/>
                      <a:pt x="59" y="125"/>
                    </a:cubicBezTo>
                    <a:cubicBezTo>
                      <a:pt x="59" y="125"/>
                      <a:pt x="59" y="125"/>
                      <a:pt x="59" y="125"/>
                    </a:cubicBezTo>
                    <a:cubicBezTo>
                      <a:pt x="60" y="125"/>
                      <a:pt x="60" y="125"/>
                      <a:pt x="60" y="125"/>
                    </a:cubicBezTo>
                    <a:cubicBezTo>
                      <a:pt x="78" y="116"/>
                      <a:pt x="78" y="116"/>
                      <a:pt x="78" y="116"/>
                    </a:cubicBezTo>
                    <a:cubicBezTo>
                      <a:pt x="103" y="102"/>
                      <a:pt x="119" y="76"/>
                      <a:pt x="119" y="47"/>
                    </a:cubicBezTo>
                    <a:cubicBezTo>
                      <a:pt x="119" y="2"/>
                      <a:pt x="119" y="2"/>
                      <a:pt x="119" y="2"/>
                    </a:cubicBezTo>
                    <a:cubicBezTo>
                      <a:pt x="119" y="1"/>
                      <a:pt x="118" y="0"/>
                      <a:pt x="117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  <a:moveTo>
                      <a:pt x="76" y="112"/>
                    </a:moveTo>
                    <a:cubicBezTo>
                      <a:pt x="59" y="121"/>
                      <a:pt x="59" y="121"/>
                      <a:pt x="59" y="121"/>
                    </a:cubicBezTo>
                    <a:cubicBezTo>
                      <a:pt x="43" y="112"/>
                      <a:pt x="43" y="112"/>
                      <a:pt x="43" y="112"/>
                    </a:cubicBezTo>
                    <a:cubicBezTo>
                      <a:pt x="22" y="101"/>
                      <a:pt x="8" y="81"/>
                      <a:pt x="4" y="57"/>
                    </a:cubicBezTo>
                    <a:cubicBezTo>
                      <a:pt x="114" y="57"/>
                      <a:pt x="114" y="57"/>
                      <a:pt x="114" y="57"/>
                    </a:cubicBezTo>
                    <a:cubicBezTo>
                      <a:pt x="111" y="81"/>
                      <a:pt x="97" y="101"/>
                      <a:pt x="76" y="112"/>
                    </a:cubicBezTo>
                    <a:close/>
                    <a:moveTo>
                      <a:pt x="4" y="4"/>
                    </a:moveTo>
                    <a:cubicBezTo>
                      <a:pt x="115" y="4"/>
                      <a:pt x="115" y="4"/>
                      <a:pt x="115" y="4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15" y="49"/>
                      <a:pt x="115" y="51"/>
                      <a:pt x="115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1"/>
                      <a:pt x="4" y="49"/>
                      <a:pt x="4" y="47"/>
                    </a:cubicBezTo>
                    <a:lnTo>
                      <a:pt x="4" y="4"/>
                    </a:ln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C40532-FCB5-AFFC-5EA8-9EAFB6ACFE2C}"/>
              </a:ext>
            </a:extLst>
          </p:cNvPr>
          <p:cNvGrpSpPr/>
          <p:nvPr/>
        </p:nvGrpSpPr>
        <p:grpSpPr>
          <a:xfrm>
            <a:off x="2569578" y="2794275"/>
            <a:ext cx="1020835" cy="877772"/>
            <a:chOff x="8038070" y="1383759"/>
            <a:chExt cx="1020835" cy="877772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3D89013B-3DEB-4543-BFEC-415C632602DE}"/>
                </a:ext>
              </a:extLst>
            </p:cNvPr>
            <p:cNvSpPr txBox="1"/>
            <p:nvPr/>
          </p:nvSpPr>
          <p:spPr>
            <a:xfrm>
              <a:off x="8038070" y="1907011"/>
              <a:ext cx="1020835" cy="35452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Outsourcing</a:t>
              </a:r>
            </a:p>
          </p:txBody>
        </p:sp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4DAE4B83-03E8-B64C-8D87-1586CAC62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311453" y="1383759"/>
              <a:ext cx="474069" cy="474069"/>
            </a:xfrm>
            <a:prstGeom prst="rect">
              <a:avLst/>
            </a:prstGeom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350D090-8690-8E41-8197-AB54FC1E51DE}"/>
              </a:ext>
            </a:extLst>
          </p:cNvPr>
          <p:cNvGrpSpPr/>
          <p:nvPr/>
        </p:nvGrpSpPr>
        <p:grpSpPr>
          <a:xfrm>
            <a:off x="1147445" y="1507709"/>
            <a:ext cx="906955" cy="877376"/>
            <a:chOff x="440670" y="1474835"/>
            <a:chExt cx="1723549" cy="1667336"/>
          </a:xfrm>
        </p:grpSpPr>
        <p:sp>
          <p:nvSpPr>
            <p:cNvPr id="111" name="AutoShape 133">
              <a:extLst>
                <a:ext uri="{FF2B5EF4-FFF2-40B4-BE49-F238E27FC236}">
                  <a16:creationId xmlns:a16="http://schemas.microsoft.com/office/drawing/2014/main" id="{456E78BC-EFB9-704E-8229-1B4238F8388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9578" y="1591215"/>
              <a:ext cx="802632" cy="789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788591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3A58AB0B-0D7B-C948-B3D7-521378B64748}"/>
                </a:ext>
              </a:extLst>
            </p:cNvPr>
            <p:cNvGrpSpPr/>
            <p:nvPr/>
          </p:nvGrpSpPr>
          <p:grpSpPr>
            <a:xfrm>
              <a:off x="440670" y="1474835"/>
              <a:ext cx="1723549" cy="1667336"/>
              <a:chOff x="326091" y="2061438"/>
              <a:chExt cx="1723549" cy="1667336"/>
            </a:xfrm>
          </p:grpSpPr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05942E17-8CCE-0B4D-BDBE-995491695900}"/>
                  </a:ext>
                </a:extLst>
              </p:cNvPr>
              <p:cNvSpPr txBox="1"/>
              <p:nvPr/>
            </p:nvSpPr>
            <p:spPr>
              <a:xfrm>
                <a:off x="326091" y="3000586"/>
                <a:ext cx="1723549" cy="72818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ea typeface="+mn-ea"/>
                    <a:cs typeface="+mn-cs"/>
                  </a:rPr>
                  <a:t>Advisory &amp; Consulting</a:t>
                </a:r>
              </a:p>
            </p:txBody>
          </p:sp>
          <p:sp>
            <p:nvSpPr>
              <p:cNvPr id="114" name="Freeform 135">
                <a:extLst>
                  <a:ext uri="{FF2B5EF4-FFF2-40B4-BE49-F238E27FC236}">
                    <a16:creationId xmlns:a16="http://schemas.microsoft.com/office/drawing/2014/main" id="{06495566-D31E-2E43-A816-7EC86BA8E9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9314" y="2061438"/>
                <a:ext cx="798317" cy="798316"/>
              </a:xfrm>
              <a:custGeom>
                <a:avLst/>
                <a:gdLst>
                  <a:gd name="T0" fmla="*/ 162 w 191"/>
                  <a:gd name="T1" fmla="*/ 89 h 191"/>
                  <a:gd name="T2" fmla="*/ 151 w 191"/>
                  <a:gd name="T3" fmla="*/ 62 h 191"/>
                  <a:gd name="T4" fmla="*/ 158 w 191"/>
                  <a:gd name="T5" fmla="*/ 88 h 191"/>
                  <a:gd name="T6" fmla="*/ 156 w 191"/>
                  <a:gd name="T7" fmla="*/ 38 h 191"/>
                  <a:gd name="T8" fmla="*/ 180 w 191"/>
                  <a:gd name="T9" fmla="*/ 81 h 191"/>
                  <a:gd name="T10" fmla="*/ 182 w 191"/>
                  <a:gd name="T11" fmla="*/ 78 h 191"/>
                  <a:gd name="T12" fmla="*/ 111 w 191"/>
                  <a:gd name="T13" fmla="*/ 11 h 191"/>
                  <a:gd name="T14" fmla="*/ 154 w 191"/>
                  <a:gd name="T15" fmla="*/ 35 h 191"/>
                  <a:gd name="T16" fmla="*/ 103 w 191"/>
                  <a:gd name="T17" fmla="*/ 34 h 191"/>
                  <a:gd name="T18" fmla="*/ 127 w 191"/>
                  <a:gd name="T19" fmla="*/ 42 h 191"/>
                  <a:gd name="T20" fmla="*/ 128 w 191"/>
                  <a:gd name="T21" fmla="*/ 38 h 191"/>
                  <a:gd name="T22" fmla="*/ 97 w 191"/>
                  <a:gd name="T23" fmla="*/ 2 h 191"/>
                  <a:gd name="T24" fmla="*/ 93 w 191"/>
                  <a:gd name="T25" fmla="*/ 2 h 191"/>
                  <a:gd name="T26" fmla="*/ 63 w 191"/>
                  <a:gd name="T27" fmla="*/ 38 h 191"/>
                  <a:gd name="T28" fmla="*/ 64 w 191"/>
                  <a:gd name="T29" fmla="*/ 42 h 191"/>
                  <a:gd name="T30" fmla="*/ 88 w 191"/>
                  <a:gd name="T31" fmla="*/ 34 h 191"/>
                  <a:gd name="T32" fmla="*/ 37 w 191"/>
                  <a:gd name="T33" fmla="*/ 35 h 191"/>
                  <a:gd name="T34" fmla="*/ 80 w 191"/>
                  <a:gd name="T35" fmla="*/ 11 h 191"/>
                  <a:gd name="T36" fmla="*/ 9 w 191"/>
                  <a:gd name="T37" fmla="*/ 78 h 191"/>
                  <a:gd name="T38" fmla="*/ 11 w 191"/>
                  <a:gd name="T39" fmla="*/ 81 h 191"/>
                  <a:gd name="T40" fmla="*/ 34 w 191"/>
                  <a:gd name="T41" fmla="*/ 38 h 191"/>
                  <a:gd name="T42" fmla="*/ 33 w 191"/>
                  <a:gd name="T43" fmla="*/ 88 h 191"/>
                  <a:gd name="T44" fmla="*/ 40 w 191"/>
                  <a:gd name="T45" fmla="*/ 62 h 191"/>
                  <a:gd name="T46" fmla="*/ 29 w 191"/>
                  <a:gd name="T47" fmla="*/ 89 h 191"/>
                  <a:gd name="T48" fmla="*/ 0 w 191"/>
                  <a:gd name="T49" fmla="*/ 96 h 191"/>
                  <a:gd name="T50" fmla="*/ 29 w 191"/>
                  <a:gd name="T51" fmla="*/ 103 h 191"/>
                  <a:gd name="T52" fmla="*/ 39 w 191"/>
                  <a:gd name="T53" fmla="*/ 130 h 191"/>
                  <a:gd name="T54" fmla="*/ 41 w 191"/>
                  <a:gd name="T55" fmla="*/ 127 h 191"/>
                  <a:gd name="T56" fmla="*/ 77 w 191"/>
                  <a:gd name="T57" fmla="*/ 112 h 191"/>
                  <a:gd name="T58" fmla="*/ 13 w 191"/>
                  <a:gd name="T59" fmla="*/ 113 h 191"/>
                  <a:gd name="T60" fmla="*/ 9 w 191"/>
                  <a:gd name="T61" fmla="*/ 114 h 191"/>
                  <a:gd name="T62" fmla="*/ 78 w 191"/>
                  <a:gd name="T63" fmla="*/ 182 h 191"/>
                  <a:gd name="T64" fmla="*/ 78 w 191"/>
                  <a:gd name="T65" fmla="*/ 179 h 191"/>
                  <a:gd name="T66" fmla="*/ 80 w 191"/>
                  <a:gd name="T67" fmla="*/ 114 h 191"/>
                  <a:gd name="T68" fmla="*/ 65 w 191"/>
                  <a:gd name="T69" fmla="*/ 151 h 191"/>
                  <a:gd name="T70" fmla="*/ 63 w 191"/>
                  <a:gd name="T71" fmla="*/ 154 h 191"/>
                  <a:gd name="T72" fmla="*/ 93 w 191"/>
                  <a:gd name="T73" fmla="*/ 190 h 191"/>
                  <a:gd name="T74" fmla="*/ 97 w 191"/>
                  <a:gd name="T75" fmla="*/ 190 h 191"/>
                  <a:gd name="T76" fmla="*/ 128 w 191"/>
                  <a:gd name="T77" fmla="*/ 154 h 191"/>
                  <a:gd name="T78" fmla="*/ 126 w 191"/>
                  <a:gd name="T79" fmla="*/ 151 h 191"/>
                  <a:gd name="T80" fmla="*/ 111 w 191"/>
                  <a:gd name="T81" fmla="*/ 114 h 191"/>
                  <a:gd name="T82" fmla="*/ 112 w 191"/>
                  <a:gd name="T83" fmla="*/ 179 h 191"/>
                  <a:gd name="T84" fmla="*/ 113 w 191"/>
                  <a:gd name="T85" fmla="*/ 182 h 191"/>
                  <a:gd name="T86" fmla="*/ 182 w 191"/>
                  <a:gd name="T87" fmla="*/ 114 h 191"/>
                  <a:gd name="T88" fmla="*/ 178 w 191"/>
                  <a:gd name="T89" fmla="*/ 113 h 191"/>
                  <a:gd name="T90" fmla="*/ 114 w 191"/>
                  <a:gd name="T91" fmla="*/ 112 h 191"/>
                  <a:gd name="T92" fmla="*/ 150 w 191"/>
                  <a:gd name="T93" fmla="*/ 127 h 191"/>
                  <a:gd name="T94" fmla="*/ 152 w 191"/>
                  <a:gd name="T95" fmla="*/ 130 h 191"/>
                  <a:gd name="T96" fmla="*/ 162 w 191"/>
                  <a:gd name="T97" fmla="*/ 103 h 191"/>
                  <a:gd name="T98" fmla="*/ 191 w 191"/>
                  <a:gd name="T99" fmla="*/ 96 h 191"/>
                  <a:gd name="T100" fmla="*/ 95 w 191"/>
                  <a:gd name="T101" fmla="*/ 113 h 191"/>
                  <a:gd name="T102" fmla="*/ 95 w 191"/>
                  <a:gd name="T103" fmla="*/ 79 h 191"/>
                  <a:gd name="T104" fmla="*/ 95 w 191"/>
                  <a:gd name="T105" fmla="*/ 113 h 191"/>
                  <a:gd name="T106" fmla="*/ 107 w 191"/>
                  <a:gd name="T107" fmla="*/ 79 h 191"/>
                  <a:gd name="T108" fmla="*/ 84 w 191"/>
                  <a:gd name="T109" fmla="*/ 79 h 191"/>
                  <a:gd name="T110" fmla="*/ 78 w 191"/>
                  <a:gd name="T111" fmla="*/ 84 h 191"/>
                  <a:gd name="T112" fmla="*/ 78 w 191"/>
                  <a:gd name="T113" fmla="*/ 108 h 191"/>
                  <a:gd name="T114" fmla="*/ 78 w 191"/>
                  <a:gd name="T115" fmla="*/ 84 h 191"/>
                  <a:gd name="T116" fmla="*/ 84 w 191"/>
                  <a:gd name="T117" fmla="*/ 113 h 191"/>
                  <a:gd name="T118" fmla="*/ 107 w 191"/>
                  <a:gd name="T119" fmla="*/ 113 h 191"/>
                  <a:gd name="T120" fmla="*/ 113 w 191"/>
                  <a:gd name="T121" fmla="*/ 108 h 191"/>
                  <a:gd name="T122" fmla="*/ 113 w 191"/>
                  <a:gd name="T123" fmla="*/ 84 h 191"/>
                  <a:gd name="T124" fmla="*/ 113 w 191"/>
                  <a:gd name="T125" fmla="*/ 10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1" h="191">
                    <a:moveTo>
                      <a:pt x="189" y="94"/>
                    </a:moveTo>
                    <a:cubicBezTo>
                      <a:pt x="162" y="89"/>
                      <a:pt x="162" y="89"/>
                      <a:pt x="162" y="89"/>
                    </a:cubicBezTo>
                    <a:cubicBezTo>
                      <a:pt x="161" y="80"/>
                      <a:pt x="158" y="71"/>
                      <a:pt x="153" y="63"/>
                    </a:cubicBezTo>
                    <a:cubicBezTo>
                      <a:pt x="153" y="62"/>
                      <a:pt x="152" y="62"/>
                      <a:pt x="151" y="62"/>
                    </a:cubicBezTo>
                    <a:cubicBezTo>
                      <a:pt x="150" y="63"/>
                      <a:pt x="149" y="64"/>
                      <a:pt x="150" y="65"/>
                    </a:cubicBezTo>
                    <a:cubicBezTo>
                      <a:pt x="154" y="72"/>
                      <a:pt x="157" y="80"/>
                      <a:pt x="158" y="88"/>
                    </a:cubicBezTo>
                    <a:cubicBezTo>
                      <a:pt x="114" y="80"/>
                      <a:pt x="114" y="80"/>
                      <a:pt x="114" y="80"/>
                    </a:cubicBezTo>
                    <a:cubicBezTo>
                      <a:pt x="156" y="38"/>
                      <a:pt x="156" y="38"/>
                      <a:pt x="156" y="38"/>
                    </a:cubicBezTo>
                    <a:cubicBezTo>
                      <a:pt x="167" y="49"/>
                      <a:pt x="175" y="63"/>
                      <a:pt x="178" y="79"/>
                    </a:cubicBezTo>
                    <a:cubicBezTo>
                      <a:pt x="178" y="80"/>
                      <a:pt x="179" y="81"/>
                      <a:pt x="180" y="81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1" y="80"/>
                      <a:pt x="182" y="79"/>
                      <a:pt x="182" y="78"/>
                    </a:cubicBezTo>
                    <a:cubicBezTo>
                      <a:pt x="175" y="44"/>
                      <a:pt x="148" y="17"/>
                      <a:pt x="113" y="9"/>
                    </a:cubicBezTo>
                    <a:cubicBezTo>
                      <a:pt x="112" y="9"/>
                      <a:pt x="111" y="10"/>
                      <a:pt x="111" y="11"/>
                    </a:cubicBezTo>
                    <a:cubicBezTo>
                      <a:pt x="111" y="12"/>
                      <a:pt x="111" y="13"/>
                      <a:pt x="112" y="13"/>
                    </a:cubicBezTo>
                    <a:cubicBezTo>
                      <a:pt x="128" y="17"/>
                      <a:pt x="142" y="24"/>
                      <a:pt x="154" y="35"/>
                    </a:cubicBezTo>
                    <a:cubicBezTo>
                      <a:pt x="111" y="77"/>
                      <a:pt x="111" y="77"/>
                      <a:pt x="111" y="77"/>
                    </a:cubicBezTo>
                    <a:cubicBezTo>
                      <a:pt x="103" y="34"/>
                      <a:pt x="103" y="34"/>
                      <a:pt x="103" y="34"/>
                    </a:cubicBezTo>
                    <a:cubicBezTo>
                      <a:pt x="111" y="35"/>
                      <a:pt x="119" y="37"/>
                      <a:pt x="126" y="41"/>
                    </a:cubicBezTo>
                    <a:cubicBezTo>
                      <a:pt x="127" y="42"/>
                      <a:pt x="127" y="42"/>
                      <a:pt x="127" y="42"/>
                    </a:cubicBezTo>
                    <a:cubicBezTo>
                      <a:pt x="128" y="42"/>
                      <a:pt x="129" y="41"/>
                      <a:pt x="129" y="41"/>
                    </a:cubicBezTo>
                    <a:cubicBezTo>
                      <a:pt x="130" y="40"/>
                      <a:pt x="129" y="38"/>
                      <a:pt x="128" y="38"/>
                    </a:cubicBezTo>
                    <a:cubicBezTo>
                      <a:pt x="120" y="33"/>
                      <a:pt x="112" y="31"/>
                      <a:pt x="102" y="30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7" y="1"/>
                      <a:pt x="96" y="0"/>
                      <a:pt x="95" y="0"/>
                    </a:cubicBezTo>
                    <a:cubicBezTo>
                      <a:pt x="94" y="0"/>
                      <a:pt x="94" y="1"/>
                      <a:pt x="93" y="2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79" y="31"/>
                      <a:pt x="71" y="33"/>
                      <a:pt x="63" y="38"/>
                    </a:cubicBezTo>
                    <a:cubicBezTo>
                      <a:pt x="62" y="38"/>
                      <a:pt x="61" y="40"/>
                      <a:pt x="62" y="41"/>
                    </a:cubicBezTo>
                    <a:cubicBezTo>
                      <a:pt x="62" y="41"/>
                      <a:pt x="63" y="42"/>
                      <a:pt x="64" y="42"/>
                    </a:cubicBezTo>
                    <a:cubicBezTo>
                      <a:pt x="64" y="42"/>
                      <a:pt x="64" y="42"/>
                      <a:pt x="65" y="41"/>
                    </a:cubicBezTo>
                    <a:cubicBezTo>
                      <a:pt x="72" y="37"/>
                      <a:pt x="80" y="35"/>
                      <a:pt x="88" y="34"/>
                    </a:cubicBezTo>
                    <a:cubicBezTo>
                      <a:pt x="80" y="77"/>
                      <a:pt x="80" y="77"/>
                      <a:pt x="80" y="77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48" y="24"/>
                      <a:pt x="63" y="17"/>
                      <a:pt x="78" y="13"/>
                    </a:cubicBezTo>
                    <a:cubicBezTo>
                      <a:pt x="80" y="13"/>
                      <a:pt x="80" y="12"/>
                      <a:pt x="80" y="11"/>
                    </a:cubicBezTo>
                    <a:cubicBezTo>
                      <a:pt x="80" y="10"/>
                      <a:pt x="79" y="9"/>
                      <a:pt x="78" y="9"/>
                    </a:cubicBezTo>
                    <a:cubicBezTo>
                      <a:pt x="43" y="17"/>
                      <a:pt x="16" y="44"/>
                      <a:pt x="9" y="78"/>
                    </a:cubicBezTo>
                    <a:cubicBezTo>
                      <a:pt x="9" y="79"/>
                      <a:pt x="9" y="80"/>
                      <a:pt x="10" y="81"/>
                    </a:cubicBezTo>
                    <a:cubicBezTo>
                      <a:pt x="11" y="81"/>
                      <a:pt x="11" y="81"/>
                      <a:pt x="11" y="81"/>
                    </a:cubicBezTo>
                    <a:cubicBezTo>
                      <a:pt x="12" y="81"/>
                      <a:pt x="13" y="80"/>
                      <a:pt x="13" y="79"/>
                    </a:cubicBezTo>
                    <a:cubicBezTo>
                      <a:pt x="16" y="63"/>
                      <a:pt x="24" y="49"/>
                      <a:pt x="34" y="38"/>
                    </a:cubicBezTo>
                    <a:cubicBezTo>
                      <a:pt x="77" y="80"/>
                      <a:pt x="77" y="80"/>
                      <a:pt x="77" y="80"/>
                    </a:cubicBezTo>
                    <a:cubicBezTo>
                      <a:pt x="33" y="88"/>
                      <a:pt x="33" y="88"/>
                      <a:pt x="33" y="88"/>
                    </a:cubicBezTo>
                    <a:cubicBezTo>
                      <a:pt x="34" y="80"/>
                      <a:pt x="37" y="72"/>
                      <a:pt x="41" y="65"/>
                    </a:cubicBezTo>
                    <a:cubicBezTo>
                      <a:pt x="41" y="64"/>
                      <a:pt x="41" y="63"/>
                      <a:pt x="40" y="62"/>
                    </a:cubicBezTo>
                    <a:cubicBezTo>
                      <a:pt x="39" y="62"/>
                      <a:pt x="38" y="62"/>
                      <a:pt x="37" y="63"/>
                    </a:cubicBezTo>
                    <a:cubicBezTo>
                      <a:pt x="33" y="71"/>
                      <a:pt x="30" y="80"/>
                      <a:pt x="29" y="89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1" y="94"/>
                      <a:pt x="0" y="95"/>
                      <a:pt x="0" y="96"/>
                    </a:cubicBezTo>
                    <a:cubicBezTo>
                      <a:pt x="0" y="97"/>
                      <a:pt x="1" y="98"/>
                      <a:pt x="2" y="98"/>
                    </a:cubicBezTo>
                    <a:cubicBezTo>
                      <a:pt x="29" y="103"/>
                      <a:pt x="29" y="103"/>
                      <a:pt x="29" y="103"/>
                    </a:cubicBezTo>
                    <a:cubicBezTo>
                      <a:pt x="30" y="112"/>
                      <a:pt x="33" y="121"/>
                      <a:pt x="37" y="129"/>
                    </a:cubicBezTo>
                    <a:cubicBezTo>
                      <a:pt x="38" y="129"/>
                      <a:pt x="38" y="130"/>
                      <a:pt x="39" y="130"/>
                    </a:cubicBezTo>
                    <a:cubicBezTo>
                      <a:pt x="39" y="130"/>
                      <a:pt x="40" y="130"/>
                      <a:pt x="40" y="129"/>
                    </a:cubicBezTo>
                    <a:cubicBezTo>
                      <a:pt x="41" y="129"/>
                      <a:pt x="41" y="128"/>
                      <a:pt x="41" y="127"/>
                    </a:cubicBezTo>
                    <a:cubicBezTo>
                      <a:pt x="37" y="120"/>
                      <a:pt x="34" y="112"/>
                      <a:pt x="33" y="104"/>
                    </a:cubicBezTo>
                    <a:cubicBezTo>
                      <a:pt x="77" y="112"/>
                      <a:pt x="77" y="112"/>
                      <a:pt x="77" y="112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24" y="143"/>
                      <a:pt x="16" y="129"/>
                      <a:pt x="13" y="113"/>
                    </a:cubicBezTo>
                    <a:cubicBezTo>
                      <a:pt x="13" y="112"/>
                      <a:pt x="12" y="111"/>
                      <a:pt x="10" y="111"/>
                    </a:cubicBezTo>
                    <a:cubicBezTo>
                      <a:pt x="9" y="112"/>
                      <a:pt x="9" y="113"/>
                      <a:pt x="9" y="114"/>
                    </a:cubicBezTo>
                    <a:cubicBezTo>
                      <a:pt x="16" y="148"/>
                      <a:pt x="43" y="175"/>
                      <a:pt x="78" y="182"/>
                    </a:cubicBezTo>
                    <a:cubicBezTo>
                      <a:pt x="78" y="182"/>
                      <a:pt x="78" y="182"/>
                      <a:pt x="78" y="182"/>
                    </a:cubicBezTo>
                    <a:cubicBezTo>
                      <a:pt x="79" y="182"/>
                      <a:pt x="80" y="182"/>
                      <a:pt x="80" y="181"/>
                    </a:cubicBezTo>
                    <a:cubicBezTo>
                      <a:pt x="80" y="180"/>
                      <a:pt x="80" y="179"/>
                      <a:pt x="78" y="179"/>
                    </a:cubicBezTo>
                    <a:cubicBezTo>
                      <a:pt x="63" y="175"/>
                      <a:pt x="48" y="168"/>
                      <a:pt x="37" y="157"/>
                    </a:cubicBezTo>
                    <a:cubicBezTo>
                      <a:pt x="80" y="114"/>
                      <a:pt x="80" y="114"/>
                      <a:pt x="80" y="114"/>
                    </a:cubicBezTo>
                    <a:cubicBezTo>
                      <a:pt x="88" y="158"/>
                      <a:pt x="88" y="158"/>
                      <a:pt x="88" y="158"/>
                    </a:cubicBezTo>
                    <a:cubicBezTo>
                      <a:pt x="80" y="157"/>
                      <a:pt x="72" y="155"/>
                      <a:pt x="65" y="151"/>
                    </a:cubicBezTo>
                    <a:cubicBezTo>
                      <a:pt x="64" y="150"/>
                      <a:pt x="62" y="150"/>
                      <a:pt x="62" y="151"/>
                    </a:cubicBezTo>
                    <a:cubicBezTo>
                      <a:pt x="61" y="152"/>
                      <a:pt x="62" y="153"/>
                      <a:pt x="63" y="154"/>
                    </a:cubicBezTo>
                    <a:cubicBezTo>
                      <a:pt x="71" y="159"/>
                      <a:pt x="79" y="161"/>
                      <a:pt x="88" y="162"/>
                    </a:cubicBezTo>
                    <a:cubicBezTo>
                      <a:pt x="93" y="190"/>
                      <a:pt x="93" y="190"/>
                      <a:pt x="93" y="190"/>
                    </a:cubicBezTo>
                    <a:cubicBezTo>
                      <a:pt x="94" y="191"/>
                      <a:pt x="94" y="191"/>
                      <a:pt x="95" y="191"/>
                    </a:cubicBezTo>
                    <a:cubicBezTo>
                      <a:pt x="96" y="191"/>
                      <a:pt x="97" y="191"/>
                      <a:pt x="97" y="190"/>
                    </a:cubicBezTo>
                    <a:cubicBezTo>
                      <a:pt x="102" y="162"/>
                      <a:pt x="102" y="162"/>
                      <a:pt x="102" y="162"/>
                    </a:cubicBezTo>
                    <a:cubicBezTo>
                      <a:pt x="112" y="161"/>
                      <a:pt x="120" y="159"/>
                      <a:pt x="128" y="154"/>
                    </a:cubicBezTo>
                    <a:cubicBezTo>
                      <a:pt x="129" y="153"/>
                      <a:pt x="130" y="152"/>
                      <a:pt x="129" y="151"/>
                    </a:cubicBezTo>
                    <a:cubicBezTo>
                      <a:pt x="128" y="150"/>
                      <a:pt x="127" y="150"/>
                      <a:pt x="126" y="151"/>
                    </a:cubicBezTo>
                    <a:cubicBezTo>
                      <a:pt x="119" y="155"/>
                      <a:pt x="111" y="157"/>
                      <a:pt x="103" y="158"/>
                    </a:cubicBezTo>
                    <a:cubicBezTo>
                      <a:pt x="111" y="114"/>
                      <a:pt x="111" y="114"/>
                      <a:pt x="111" y="114"/>
                    </a:cubicBezTo>
                    <a:cubicBezTo>
                      <a:pt x="154" y="157"/>
                      <a:pt x="154" y="157"/>
                      <a:pt x="154" y="157"/>
                    </a:cubicBezTo>
                    <a:cubicBezTo>
                      <a:pt x="142" y="168"/>
                      <a:pt x="128" y="175"/>
                      <a:pt x="112" y="179"/>
                    </a:cubicBezTo>
                    <a:cubicBezTo>
                      <a:pt x="111" y="179"/>
                      <a:pt x="111" y="180"/>
                      <a:pt x="111" y="181"/>
                    </a:cubicBezTo>
                    <a:cubicBezTo>
                      <a:pt x="111" y="182"/>
                      <a:pt x="112" y="182"/>
                      <a:pt x="113" y="182"/>
                    </a:cubicBezTo>
                    <a:cubicBezTo>
                      <a:pt x="113" y="182"/>
                      <a:pt x="113" y="182"/>
                      <a:pt x="113" y="182"/>
                    </a:cubicBezTo>
                    <a:cubicBezTo>
                      <a:pt x="148" y="175"/>
                      <a:pt x="175" y="148"/>
                      <a:pt x="182" y="114"/>
                    </a:cubicBezTo>
                    <a:cubicBezTo>
                      <a:pt x="182" y="113"/>
                      <a:pt x="181" y="112"/>
                      <a:pt x="180" y="111"/>
                    </a:cubicBezTo>
                    <a:cubicBezTo>
                      <a:pt x="179" y="111"/>
                      <a:pt x="178" y="112"/>
                      <a:pt x="178" y="113"/>
                    </a:cubicBezTo>
                    <a:cubicBezTo>
                      <a:pt x="175" y="129"/>
                      <a:pt x="167" y="143"/>
                      <a:pt x="156" y="154"/>
                    </a:cubicBezTo>
                    <a:cubicBezTo>
                      <a:pt x="114" y="112"/>
                      <a:pt x="114" y="112"/>
                      <a:pt x="114" y="112"/>
                    </a:cubicBezTo>
                    <a:cubicBezTo>
                      <a:pt x="158" y="104"/>
                      <a:pt x="158" y="104"/>
                      <a:pt x="158" y="104"/>
                    </a:cubicBezTo>
                    <a:cubicBezTo>
                      <a:pt x="157" y="112"/>
                      <a:pt x="154" y="120"/>
                      <a:pt x="150" y="127"/>
                    </a:cubicBezTo>
                    <a:cubicBezTo>
                      <a:pt x="149" y="128"/>
                      <a:pt x="150" y="129"/>
                      <a:pt x="151" y="129"/>
                    </a:cubicBezTo>
                    <a:cubicBezTo>
                      <a:pt x="151" y="130"/>
                      <a:pt x="151" y="130"/>
                      <a:pt x="152" y="130"/>
                    </a:cubicBezTo>
                    <a:cubicBezTo>
                      <a:pt x="152" y="130"/>
                      <a:pt x="153" y="129"/>
                      <a:pt x="153" y="129"/>
                    </a:cubicBezTo>
                    <a:cubicBezTo>
                      <a:pt x="158" y="121"/>
                      <a:pt x="161" y="112"/>
                      <a:pt x="162" y="103"/>
                    </a:cubicBezTo>
                    <a:cubicBezTo>
                      <a:pt x="189" y="98"/>
                      <a:pt x="189" y="98"/>
                      <a:pt x="189" y="98"/>
                    </a:cubicBezTo>
                    <a:cubicBezTo>
                      <a:pt x="190" y="98"/>
                      <a:pt x="191" y="97"/>
                      <a:pt x="191" y="96"/>
                    </a:cubicBezTo>
                    <a:cubicBezTo>
                      <a:pt x="191" y="95"/>
                      <a:pt x="190" y="94"/>
                      <a:pt x="189" y="94"/>
                    </a:cubicBezTo>
                    <a:close/>
                    <a:moveTo>
                      <a:pt x="95" y="113"/>
                    </a:moveTo>
                    <a:cubicBezTo>
                      <a:pt x="86" y="113"/>
                      <a:pt x="78" y="105"/>
                      <a:pt x="78" y="96"/>
                    </a:cubicBezTo>
                    <a:cubicBezTo>
                      <a:pt x="78" y="87"/>
                      <a:pt x="86" y="79"/>
                      <a:pt x="95" y="79"/>
                    </a:cubicBezTo>
                    <a:cubicBezTo>
                      <a:pt x="105" y="79"/>
                      <a:pt x="112" y="87"/>
                      <a:pt x="112" y="96"/>
                    </a:cubicBezTo>
                    <a:cubicBezTo>
                      <a:pt x="112" y="105"/>
                      <a:pt x="105" y="113"/>
                      <a:pt x="95" y="113"/>
                    </a:cubicBezTo>
                    <a:close/>
                    <a:moveTo>
                      <a:pt x="95" y="14"/>
                    </a:moveTo>
                    <a:cubicBezTo>
                      <a:pt x="107" y="79"/>
                      <a:pt x="107" y="79"/>
                      <a:pt x="107" y="79"/>
                    </a:cubicBezTo>
                    <a:cubicBezTo>
                      <a:pt x="104" y="76"/>
                      <a:pt x="100" y="75"/>
                      <a:pt x="95" y="75"/>
                    </a:cubicBezTo>
                    <a:cubicBezTo>
                      <a:pt x="91" y="75"/>
                      <a:pt x="87" y="76"/>
                      <a:pt x="84" y="79"/>
                    </a:cubicBezTo>
                    <a:lnTo>
                      <a:pt x="95" y="14"/>
                    </a:lnTo>
                    <a:close/>
                    <a:moveTo>
                      <a:pt x="78" y="84"/>
                    </a:moveTo>
                    <a:cubicBezTo>
                      <a:pt x="76" y="88"/>
                      <a:pt x="74" y="92"/>
                      <a:pt x="74" y="96"/>
                    </a:cubicBezTo>
                    <a:cubicBezTo>
                      <a:pt x="74" y="100"/>
                      <a:pt x="76" y="104"/>
                      <a:pt x="78" y="108"/>
                    </a:cubicBezTo>
                    <a:cubicBezTo>
                      <a:pt x="13" y="96"/>
                      <a:pt x="13" y="96"/>
                      <a:pt x="13" y="96"/>
                    </a:cubicBezTo>
                    <a:lnTo>
                      <a:pt x="78" y="84"/>
                    </a:lnTo>
                    <a:close/>
                    <a:moveTo>
                      <a:pt x="95" y="178"/>
                    </a:moveTo>
                    <a:cubicBezTo>
                      <a:pt x="84" y="113"/>
                      <a:pt x="84" y="113"/>
                      <a:pt x="84" y="113"/>
                    </a:cubicBezTo>
                    <a:cubicBezTo>
                      <a:pt x="87" y="116"/>
                      <a:pt x="91" y="117"/>
                      <a:pt x="95" y="117"/>
                    </a:cubicBezTo>
                    <a:cubicBezTo>
                      <a:pt x="100" y="117"/>
                      <a:pt x="104" y="116"/>
                      <a:pt x="107" y="113"/>
                    </a:cubicBezTo>
                    <a:lnTo>
                      <a:pt x="95" y="178"/>
                    </a:lnTo>
                    <a:close/>
                    <a:moveTo>
                      <a:pt x="113" y="108"/>
                    </a:moveTo>
                    <a:cubicBezTo>
                      <a:pt x="115" y="104"/>
                      <a:pt x="116" y="100"/>
                      <a:pt x="116" y="96"/>
                    </a:cubicBezTo>
                    <a:cubicBezTo>
                      <a:pt x="116" y="92"/>
                      <a:pt x="115" y="88"/>
                      <a:pt x="113" y="84"/>
                    </a:cubicBezTo>
                    <a:cubicBezTo>
                      <a:pt x="178" y="96"/>
                      <a:pt x="178" y="96"/>
                      <a:pt x="178" y="96"/>
                    </a:cubicBezTo>
                    <a:lnTo>
                      <a:pt x="113" y="108"/>
                    </a:ln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sp>
        <p:nvSpPr>
          <p:cNvPr id="224" name="Title 1">
            <a:extLst>
              <a:ext uri="{FF2B5EF4-FFF2-40B4-BE49-F238E27FC236}">
                <a16:creationId xmlns:a16="http://schemas.microsoft.com/office/drawing/2014/main" id="{4A2042CA-D085-DD46-84ED-904C0B702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22" y="211432"/>
            <a:ext cx="10716508" cy="828881"/>
          </a:xfrm>
        </p:spPr>
        <p:txBody>
          <a:bodyPr vert="horz" lIns="0" tIns="0" rIns="0" bIns="0" rtlCol="0" anchor="t">
            <a:no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+mj-lt"/>
              </a:rPr>
              <a:t>We are advisors</a:t>
            </a:r>
            <a:br>
              <a:rPr lang="en-US" sz="2800" b="1" dirty="0">
                <a:solidFill>
                  <a:schemeClr val="tx2"/>
                </a:solidFill>
                <a:latin typeface="+mj-lt"/>
              </a:rPr>
            </a:br>
            <a:r>
              <a:rPr lang="en-US" sz="2800" b="1" dirty="0">
                <a:latin typeface="+mj-lt"/>
              </a:rPr>
              <a:t>across industries, services and capabilities</a:t>
            </a:r>
            <a:endParaRPr lang="en-US" sz="1800" b="1" dirty="0">
              <a:latin typeface="+mj-lt"/>
              <a:cs typeface="Arial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1610544B-1015-DB44-865A-839F74FB31F9}"/>
              </a:ext>
            </a:extLst>
          </p:cNvPr>
          <p:cNvSpPr txBox="1"/>
          <p:nvPr/>
        </p:nvSpPr>
        <p:spPr>
          <a:xfrm>
            <a:off x="3506428" y="4135903"/>
            <a:ext cx="2651760" cy="2623026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t">
            <a:spAutoFit/>
          </a:bodyPr>
          <a:lstStyle/>
          <a:p>
            <a:pPr marL="0" marR="0" lvl="0" indent="0" algn="l" defTabSz="1800225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37920"/>
                </a:solidFill>
                <a:effectLst/>
                <a:uLnTx/>
                <a:uFillTx/>
                <a:latin typeface="Lato Heavy"/>
                <a:ea typeface="+mn-ea"/>
                <a:cs typeface="+mn-cs"/>
              </a:rPr>
              <a:t>DIGITAL  ADVISORY</a:t>
            </a:r>
          </a:p>
          <a:p>
            <a:pPr marL="128270" marR="0" lvl="0" indent="-128270" algn="l" defTabSz="1800225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8EAED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Data and Analytics</a:t>
            </a:r>
          </a:p>
          <a:p>
            <a:pPr marL="128270" marR="0" lvl="0" indent="-128270" algn="l" defTabSz="1800225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8EAED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Arial"/>
              </a:rPr>
              <a:t>Blockchain</a:t>
            </a:r>
          </a:p>
          <a:p>
            <a:pPr marL="128270" marR="0" lvl="0" indent="-128270" algn="l" defTabSz="1800225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8EAED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Arial"/>
              </a:rPr>
              <a:t>Digital Transformation</a:t>
            </a:r>
          </a:p>
          <a:p>
            <a:pPr marL="128588" marR="0" lvl="0" indent="-128588" algn="l" defTabSz="1800225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8EAED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Enterprise Risk Management</a:t>
            </a:r>
          </a:p>
          <a:p>
            <a:pPr marL="128588" marR="0" lvl="0" indent="-128588" algn="l" defTabSz="1800225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8EAED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Cybersecurity Advisory</a:t>
            </a:r>
          </a:p>
          <a:p>
            <a:pPr marL="128270" marR="0" lvl="0" indent="-128270" algn="l" defTabSz="1800225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8EAED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Arial"/>
              </a:rPr>
              <a:t>Information Assurance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E8EAED">
                  <a:lumMod val="50000"/>
                </a:srgbClr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  <a:p>
            <a:pPr marL="0" marR="0" lvl="0" indent="0" algn="l" defTabSz="1800225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E8EAED">
                  <a:lumMod val="50000"/>
                </a:srgbClr>
              </a:solidFill>
              <a:effectLst/>
              <a:uLnTx/>
              <a:uFillTx/>
              <a:latin typeface="Lato"/>
              <a:ea typeface="+mn-ea"/>
              <a:cs typeface="Arial"/>
            </a:endParaRPr>
          </a:p>
          <a:p>
            <a:pPr marL="128588" marR="0" lvl="0" indent="-128588" algn="l" defTabSz="1800225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E8EAED">
                  <a:lumMod val="5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128588" marR="0" lvl="0" indent="-128588" algn="l" defTabSz="1800225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E8EAED">
                  <a:lumMod val="5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141" name="Graphic 140">
            <a:extLst>
              <a:ext uri="{FF2B5EF4-FFF2-40B4-BE49-F238E27FC236}">
                <a16:creationId xmlns:a16="http://schemas.microsoft.com/office/drawing/2014/main" id="{89E67300-7468-264B-9917-5A1E535D58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506366" y="1568864"/>
            <a:ext cx="457200" cy="457200"/>
          </a:xfrm>
          <a:prstGeom prst="rect">
            <a:avLst/>
          </a:prstGeom>
        </p:spPr>
      </p:pic>
      <p:sp>
        <p:nvSpPr>
          <p:cNvPr id="149" name="Footer Placeholder 2">
            <a:extLst>
              <a:ext uri="{FF2B5EF4-FFF2-40B4-BE49-F238E27FC236}">
                <a16:creationId xmlns:a16="http://schemas.microsoft.com/office/drawing/2014/main" id="{F2152861-0B4D-BA45-B8D4-389D0A64CDBB}"/>
              </a:ext>
            </a:extLst>
          </p:cNvPr>
          <p:cNvSpPr txBox="1">
            <a:spLocks/>
          </p:cNvSpPr>
          <p:nvPr/>
        </p:nvSpPr>
        <p:spPr>
          <a:xfrm>
            <a:off x="3904662" y="6441458"/>
            <a:ext cx="4382676" cy="416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900" dirty="0">
                <a:solidFill>
                  <a:srgbClr val="788591"/>
                </a:solidFill>
                <a:latin typeface="Lato"/>
              </a:rPr>
              <a:t>CONFIDENTIAL – Do not copy or distribute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EBCB607-DC05-1CC6-74B2-9DF56AA339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3979" y="2690107"/>
            <a:ext cx="470181" cy="455487"/>
          </a:xfrm>
          <a:prstGeom prst="rect">
            <a:avLst/>
          </a:prstGeom>
        </p:spPr>
      </p:pic>
      <p:pic>
        <p:nvPicPr>
          <p:cNvPr id="117" name="Graphic 116">
            <a:extLst>
              <a:ext uri="{FF2B5EF4-FFF2-40B4-BE49-F238E27FC236}">
                <a16:creationId xmlns:a16="http://schemas.microsoft.com/office/drawing/2014/main" id="{A4C48F8C-665F-E2B2-7C48-B3ACD4B3F4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2120" y="2689250"/>
            <a:ext cx="457200" cy="457200"/>
          </a:xfrm>
          <a:prstGeom prst="rect">
            <a:avLst/>
          </a:prstGeom>
        </p:spPr>
      </p:pic>
      <p:pic>
        <p:nvPicPr>
          <p:cNvPr id="120" name="Graphic 119">
            <a:extLst>
              <a:ext uri="{FF2B5EF4-FFF2-40B4-BE49-F238E27FC236}">
                <a16:creationId xmlns:a16="http://schemas.microsoft.com/office/drawing/2014/main" id="{DCB2A9A7-7D0B-2F94-3AA1-DA26ECA188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8818" y="2703538"/>
            <a:ext cx="457200" cy="4286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298804E-5B2D-A937-83D6-D66DD87D60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253484" y="1543828"/>
            <a:ext cx="457199" cy="44245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32AA18E-25DB-9136-BB6C-91984AC4EE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000601" y="1537237"/>
            <a:ext cx="457200" cy="4572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D8CFB91-57EA-0AAC-3FC9-1BF2D9B576A7}"/>
              </a:ext>
            </a:extLst>
          </p:cNvPr>
          <p:cNvGrpSpPr/>
          <p:nvPr/>
        </p:nvGrpSpPr>
        <p:grpSpPr>
          <a:xfrm>
            <a:off x="1877555" y="2354348"/>
            <a:ext cx="906955" cy="743005"/>
            <a:chOff x="5145754" y="1385064"/>
            <a:chExt cx="906955" cy="74300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6F67116-C1D7-BFD6-A491-1B19D538EC97}"/>
                </a:ext>
              </a:extLst>
            </p:cNvPr>
            <p:cNvSpPr txBox="1"/>
            <p:nvPr/>
          </p:nvSpPr>
          <p:spPr>
            <a:xfrm>
              <a:off x="5145754" y="1890312"/>
              <a:ext cx="906955" cy="23775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Tax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87B6A628-5B5A-FB0B-9109-7704631F5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387761" y="1385064"/>
              <a:ext cx="422940" cy="42294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ABD95C-22D5-F3A1-0769-4BE3D874EFD9}"/>
              </a:ext>
            </a:extLst>
          </p:cNvPr>
          <p:cNvGrpSpPr/>
          <p:nvPr/>
        </p:nvGrpSpPr>
        <p:grpSpPr>
          <a:xfrm>
            <a:off x="1076775" y="2794275"/>
            <a:ext cx="1048294" cy="909874"/>
            <a:chOff x="6589348" y="1390779"/>
            <a:chExt cx="1048294" cy="90987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3D08252-680E-082C-6BB1-83D128E149F0}"/>
                </a:ext>
              </a:extLst>
            </p:cNvPr>
            <p:cNvSpPr txBox="1"/>
            <p:nvPr/>
          </p:nvSpPr>
          <p:spPr>
            <a:xfrm>
              <a:off x="6589348" y="1917471"/>
              <a:ext cx="1048294" cy="3831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ctr">
                <a:lnSpc>
                  <a:spcPct val="90000"/>
                </a:lnSpc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Wealth </a:t>
              </a:r>
              <a:b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Management</a:t>
              </a: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E6FB1A59-849F-C1A0-226B-3453603E5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6862511" y="1390779"/>
              <a:ext cx="501969" cy="488402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2946D6D-A4FB-63E4-92D3-B15C126E96DF}"/>
              </a:ext>
            </a:extLst>
          </p:cNvPr>
          <p:cNvGrpSpPr/>
          <p:nvPr/>
        </p:nvGrpSpPr>
        <p:grpSpPr>
          <a:xfrm>
            <a:off x="632431" y="1377683"/>
            <a:ext cx="460463" cy="2345952"/>
            <a:chOff x="1760650" y="1292883"/>
            <a:chExt cx="556426" cy="2834868"/>
          </a:xfrm>
          <a:solidFill>
            <a:schemeClr val="accent2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57C469E-1DF8-1893-36EC-B0D66387495D}"/>
                </a:ext>
              </a:extLst>
            </p:cNvPr>
            <p:cNvSpPr/>
            <p:nvPr/>
          </p:nvSpPr>
          <p:spPr>
            <a:xfrm>
              <a:off x="1760650" y="1292883"/>
              <a:ext cx="432549" cy="28348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Arial Narrow" charset="0"/>
                  <a:cs typeface="Arial Narrow" charset="0"/>
                </a:rPr>
                <a:t>PRACTICE GROUPS</a:t>
              </a: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DDC2A149-8421-25CD-C514-A86C7101BE39}"/>
                </a:ext>
              </a:extLst>
            </p:cNvPr>
            <p:cNvSpPr/>
            <p:nvPr/>
          </p:nvSpPr>
          <p:spPr>
            <a:xfrm rot="5400000">
              <a:off x="2060223" y="2638399"/>
              <a:ext cx="369868" cy="14383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30E5D75-EAD2-1DFE-FADA-5CA94C3769F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7718" y="1541365"/>
            <a:ext cx="457200" cy="457200"/>
          </a:xfrm>
          <a:prstGeom prst="rect">
            <a:avLst/>
          </a:prstGeom>
        </p:spPr>
      </p:pic>
      <p:pic>
        <p:nvPicPr>
          <p:cNvPr id="34" name="Picture 32">
            <a:extLst>
              <a:ext uri="{FF2B5EF4-FFF2-40B4-BE49-F238E27FC236}">
                <a16:creationId xmlns:a16="http://schemas.microsoft.com/office/drawing/2014/main" id="{56E11DFF-B50A-AB34-23A7-66BCF60A6FB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9759249" y="1541365"/>
            <a:ext cx="457200" cy="4572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7611B88-DA5E-7DE2-8DDC-FAC8161CFF1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8402" y="2689250"/>
            <a:ext cx="457200" cy="4572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7357B31-B670-B495-0CA1-0D1F519DFC3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2130" y="1532507"/>
            <a:ext cx="457200" cy="39528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D99A936-0680-442F-771B-223FBB781F6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261" y="268925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03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67">
            <a:extLst>
              <a:ext uri="{FF2B5EF4-FFF2-40B4-BE49-F238E27FC236}">
                <a16:creationId xmlns:a16="http://schemas.microsoft.com/office/drawing/2014/main" id="{3087E576-7D87-4248-80F2-BC370D17E434}"/>
              </a:ext>
            </a:extLst>
          </p:cNvPr>
          <p:cNvSpPr/>
          <p:nvPr/>
        </p:nvSpPr>
        <p:spPr>
          <a:xfrm>
            <a:off x="957994" y="0"/>
            <a:ext cx="1613751" cy="6429735"/>
          </a:xfrm>
          <a:custGeom>
            <a:avLst/>
            <a:gdLst>
              <a:gd name="connsiteX0" fmla="*/ 0 w 5745361"/>
              <a:gd name="connsiteY0" fmla="*/ 0 h 6441458"/>
              <a:gd name="connsiteX1" fmla="*/ 4601109 w 5745361"/>
              <a:gd name="connsiteY1" fmla="*/ 0 h 6441458"/>
              <a:gd name="connsiteX2" fmla="*/ 5745117 w 5745361"/>
              <a:gd name="connsiteY2" fmla="*/ 3217321 h 6441458"/>
              <a:gd name="connsiteX3" fmla="*/ 4601109 w 5745361"/>
              <a:gd name="connsiteY3" fmla="*/ 6441458 h 6441458"/>
              <a:gd name="connsiteX4" fmla="*/ 0 w 5745361"/>
              <a:gd name="connsiteY4" fmla="*/ 6441458 h 6441458"/>
              <a:gd name="connsiteX5" fmla="*/ 0 w 5745361"/>
              <a:gd name="connsiteY5" fmla="*/ 0 h 644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45361" h="6441458">
                <a:moveTo>
                  <a:pt x="0" y="0"/>
                </a:moveTo>
                <a:lnTo>
                  <a:pt x="4601109" y="0"/>
                </a:lnTo>
                <a:cubicBezTo>
                  <a:pt x="4982445" y="1072441"/>
                  <a:pt x="5749131" y="2553862"/>
                  <a:pt x="5745117" y="3217321"/>
                </a:cubicBezTo>
                <a:cubicBezTo>
                  <a:pt x="5761173" y="3992114"/>
                  <a:pt x="4982445" y="5366746"/>
                  <a:pt x="4601109" y="6441458"/>
                </a:cubicBezTo>
                <a:lnTo>
                  <a:pt x="0" y="64414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Picture Placeholder 55">
            <a:extLst>
              <a:ext uri="{FF2B5EF4-FFF2-40B4-BE49-F238E27FC236}">
                <a16:creationId xmlns:a16="http://schemas.microsoft.com/office/drawing/2014/main" id="{2B0A6037-CA43-DE40-BADC-B07358D16BC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0" y="0"/>
            <a:ext cx="2528184" cy="6429375"/>
          </a:xfr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FF3FD42-04FE-9241-AA4C-FDBAD5F27A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8378" y="316328"/>
            <a:ext cx="2126577" cy="5351463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IRC 174 </a:t>
            </a:r>
            <a:endParaRPr lang="en-US" sz="4000" baseline="30000" dirty="0">
              <a:solidFill>
                <a:schemeClr val="bg1"/>
              </a:solidFill>
            </a:endParaRPr>
          </a:p>
        </p:txBody>
      </p:sp>
      <p:sp>
        <p:nvSpPr>
          <p:cNvPr id="71" name="Title 5">
            <a:extLst>
              <a:ext uri="{FF2B5EF4-FFF2-40B4-BE49-F238E27FC236}">
                <a16:creationId xmlns:a16="http://schemas.microsoft.com/office/drawing/2014/main" id="{F01C6BAE-1242-D24A-A474-B186B76BC71E}"/>
              </a:ext>
            </a:extLst>
          </p:cNvPr>
          <p:cNvSpPr txBox="1">
            <a:spLocks/>
          </p:cNvSpPr>
          <p:nvPr/>
        </p:nvSpPr>
        <p:spPr>
          <a:xfrm>
            <a:off x="2126255" y="519221"/>
            <a:ext cx="9612291" cy="1231208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dk2"/>
                </a:solidFill>
                <a:latin typeface="Lato Black"/>
                <a:ea typeface="Lato Black"/>
                <a:cs typeface="Lato Black"/>
              </a:rPr>
              <a:t>Research and Development Cost Changes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2B1518-DB4C-53DB-E88A-02F2D4F3C50D}"/>
              </a:ext>
            </a:extLst>
          </p:cNvPr>
          <p:cNvSpPr txBox="1"/>
          <p:nvPr/>
        </p:nvSpPr>
        <p:spPr>
          <a:xfrm>
            <a:off x="3240139" y="1781786"/>
            <a:ext cx="7599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5D6771"/>
                </a:solidFill>
                <a:effectLst/>
                <a:latin typeface="Lato" panose="020F0502020204030203" pitchFamily="34" charset="0"/>
              </a:rPr>
              <a:t>New requirements eliminating the ability to immediately deduct research and development (R&amp;D) expenditures went into effect in 2022 after every attempt to reverse the change failed.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R&amp;D expenses now have to be capitalized and amortized of 5 or 15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rules affect all IRC 174 expenditures, not just those used to generate R&amp;D Credits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A801BF-A76C-F7F6-80B2-6811CB03D459}"/>
              </a:ext>
            </a:extLst>
          </p:cNvPr>
          <p:cNvSpPr txBox="1"/>
          <p:nvPr/>
        </p:nvSpPr>
        <p:spPr>
          <a:xfrm>
            <a:off x="3422424" y="4079331"/>
            <a:ext cx="280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Aprio’s R&amp;D Service Page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47432AB-2829-5E5A-824A-D20EBED4F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888" y="4448663"/>
            <a:ext cx="2011073" cy="201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6294D79-DDA0-0DD2-1645-68C3F221AC91}"/>
              </a:ext>
            </a:extLst>
          </p:cNvPr>
          <p:cNvSpPr txBox="1"/>
          <p:nvPr/>
        </p:nvSpPr>
        <p:spPr>
          <a:xfrm>
            <a:off x="7376250" y="4090110"/>
            <a:ext cx="2858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Aprio’s Latest Article on 174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56A104B-ADFA-80E7-6D4C-11BBAA30D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949" y="4397163"/>
            <a:ext cx="2011074" cy="201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234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5">
            <a:extLst>
              <a:ext uri="{FF2B5EF4-FFF2-40B4-BE49-F238E27FC236}">
                <a16:creationId xmlns:a16="http://schemas.microsoft.com/office/drawing/2014/main" id="{F01C6BAE-1242-D24A-A474-B186B76BC71E}"/>
              </a:ext>
            </a:extLst>
          </p:cNvPr>
          <p:cNvSpPr txBox="1">
            <a:spLocks/>
          </p:cNvSpPr>
          <p:nvPr/>
        </p:nvSpPr>
        <p:spPr>
          <a:xfrm>
            <a:off x="1" y="287353"/>
            <a:ext cx="12192000" cy="710514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SzPts val="4000"/>
            </a:pPr>
            <a:r>
              <a:rPr lang="en-US" sz="4000" dirty="0">
                <a:solidFill>
                  <a:schemeClr val="dk2"/>
                </a:solidFill>
                <a:latin typeface="Lato Black"/>
                <a:ea typeface="Lato Black"/>
                <a:cs typeface="Lato Black"/>
              </a:rPr>
              <a:t>2023 Bonus Depreciation Phaseout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1818CB1-FEF4-76BC-CE2C-C45FB6574780}"/>
              </a:ext>
            </a:extLst>
          </p:cNvPr>
          <p:cNvGraphicFramePr/>
          <p:nvPr/>
        </p:nvGraphicFramePr>
        <p:xfrm>
          <a:off x="1230527" y="1303638"/>
          <a:ext cx="9730946" cy="4389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F32351E-DABC-D098-1B6B-F9E586D7A663}"/>
              </a:ext>
            </a:extLst>
          </p:cNvPr>
          <p:cNvSpPr txBox="1"/>
          <p:nvPr/>
        </p:nvSpPr>
        <p:spPr>
          <a:xfrm>
            <a:off x="1902940" y="2307619"/>
            <a:ext cx="1501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80%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Bonus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Depreciation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8E8BB6-07CF-63EF-3B68-9863B2AA7C8F}"/>
              </a:ext>
            </a:extLst>
          </p:cNvPr>
          <p:cNvSpPr txBox="1"/>
          <p:nvPr/>
        </p:nvSpPr>
        <p:spPr>
          <a:xfrm>
            <a:off x="3725562" y="3154057"/>
            <a:ext cx="1501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60%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Bonus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Depreciation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C124D8-9283-3BF5-E23F-5E8E9A8ED363}"/>
              </a:ext>
            </a:extLst>
          </p:cNvPr>
          <p:cNvSpPr txBox="1"/>
          <p:nvPr/>
        </p:nvSpPr>
        <p:spPr>
          <a:xfrm>
            <a:off x="5535827" y="4025208"/>
            <a:ext cx="1501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40%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Bonus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Depreciation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0824CA-F787-2944-60F2-4B6B40155BA7}"/>
              </a:ext>
            </a:extLst>
          </p:cNvPr>
          <p:cNvSpPr txBox="1"/>
          <p:nvPr/>
        </p:nvSpPr>
        <p:spPr>
          <a:xfrm>
            <a:off x="7352270" y="4494765"/>
            <a:ext cx="1501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20%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Bonus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Depreciation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37FF49-ABE1-FC48-D37E-D908BBC7D71D}"/>
              </a:ext>
            </a:extLst>
          </p:cNvPr>
          <p:cNvSpPr txBox="1"/>
          <p:nvPr/>
        </p:nvSpPr>
        <p:spPr>
          <a:xfrm>
            <a:off x="9156355" y="4494765"/>
            <a:ext cx="150134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0%</a:t>
            </a:r>
          </a:p>
          <a:p>
            <a:pPr algn="ctr"/>
            <a:r>
              <a:rPr lang="en-US" sz="1600" dirty="0"/>
              <a:t>Bonus</a:t>
            </a:r>
          </a:p>
          <a:p>
            <a:pPr algn="ctr"/>
            <a:r>
              <a:rPr lang="en-US" sz="1600" dirty="0"/>
              <a:t>Depreciation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D931DD-BA91-95EE-41E6-6D73BC67EDBC}"/>
              </a:ext>
            </a:extLst>
          </p:cNvPr>
          <p:cNvSpPr txBox="1"/>
          <p:nvPr/>
        </p:nvSpPr>
        <p:spPr>
          <a:xfrm>
            <a:off x="1427205" y="5755156"/>
            <a:ext cx="9446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+mj-lt"/>
              </a:rPr>
              <a:t>Bonus Depreciation Phase-Out Schedule </a:t>
            </a:r>
          </a:p>
        </p:txBody>
      </p:sp>
    </p:spTree>
    <p:extLst>
      <p:ext uri="{BB962C8B-B14F-4D97-AF65-F5344CB8AC3E}">
        <p14:creationId xmlns:p14="http://schemas.microsoft.com/office/powerpoint/2010/main" val="3008752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67">
            <a:extLst>
              <a:ext uri="{FF2B5EF4-FFF2-40B4-BE49-F238E27FC236}">
                <a16:creationId xmlns:a16="http://schemas.microsoft.com/office/drawing/2014/main" id="{3087E576-7D87-4248-80F2-BC370D17E434}"/>
              </a:ext>
            </a:extLst>
          </p:cNvPr>
          <p:cNvSpPr/>
          <p:nvPr/>
        </p:nvSpPr>
        <p:spPr>
          <a:xfrm>
            <a:off x="957994" y="0"/>
            <a:ext cx="1613751" cy="6429735"/>
          </a:xfrm>
          <a:custGeom>
            <a:avLst/>
            <a:gdLst>
              <a:gd name="connsiteX0" fmla="*/ 0 w 5745361"/>
              <a:gd name="connsiteY0" fmla="*/ 0 h 6441458"/>
              <a:gd name="connsiteX1" fmla="*/ 4601109 w 5745361"/>
              <a:gd name="connsiteY1" fmla="*/ 0 h 6441458"/>
              <a:gd name="connsiteX2" fmla="*/ 5745117 w 5745361"/>
              <a:gd name="connsiteY2" fmla="*/ 3217321 h 6441458"/>
              <a:gd name="connsiteX3" fmla="*/ 4601109 w 5745361"/>
              <a:gd name="connsiteY3" fmla="*/ 6441458 h 6441458"/>
              <a:gd name="connsiteX4" fmla="*/ 0 w 5745361"/>
              <a:gd name="connsiteY4" fmla="*/ 6441458 h 6441458"/>
              <a:gd name="connsiteX5" fmla="*/ 0 w 5745361"/>
              <a:gd name="connsiteY5" fmla="*/ 0 h 644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45361" h="6441458">
                <a:moveTo>
                  <a:pt x="0" y="0"/>
                </a:moveTo>
                <a:lnTo>
                  <a:pt x="4601109" y="0"/>
                </a:lnTo>
                <a:cubicBezTo>
                  <a:pt x="4982445" y="1072441"/>
                  <a:pt x="5749131" y="2553862"/>
                  <a:pt x="5745117" y="3217321"/>
                </a:cubicBezTo>
                <a:cubicBezTo>
                  <a:pt x="5761173" y="3992114"/>
                  <a:pt x="4982445" y="5366746"/>
                  <a:pt x="4601109" y="6441458"/>
                </a:cubicBezTo>
                <a:lnTo>
                  <a:pt x="0" y="64414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Picture Placeholder 55">
            <a:extLst>
              <a:ext uri="{FF2B5EF4-FFF2-40B4-BE49-F238E27FC236}">
                <a16:creationId xmlns:a16="http://schemas.microsoft.com/office/drawing/2014/main" id="{2B0A6037-CA43-DE40-BADC-B07358D16BC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0" y="0"/>
            <a:ext cx="2528184" cy="6429375"/>
          </a:xfr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FF3FD42-04FE-9241-AA4C-FDBAD5F27A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8378" y="316328"/>
            <a:ext cx="2126577" cy="5351463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en-US" sz="4000" baseline="30000" dirty="0">
                <a:solidFill>
                  <a:schemeClr val="bg1"/>
                </a:solidFill>
              </a:rPr>
              <a:t>Other Items </a:t>
            </a:r>
          </a:p>
        </p:txBody>
      </p:sp>
      <p:sp>
        <p:nvSpPr>
          <p:cNvPr id="71" name="Title 5">
            <a:extLst>
              <a:ext uri="{FF2B5EF4-FFF2-40B4-BE49-F238E27FC236}">
                <a16:creationId xmlns:a16="http://schemas.microsoft.com/office/drawing/2014/main" id="{F01C6BAE-1242-D24A-A474-B186B76BC71E}"/>
              </a:ext>
            </a:extLst>
          </p:cNvPr>
          <p:cNvSpPr txBox="1">
            <a:spLocks/>
          </p:cNvSpPr>
          <p:nvPr/>
        </p:nvSpPr>
        <p:spPr>
          <a:xfrm>
            <a:off x="3303333" y="784439"/>
            <a:ext cx="9612291" cy="1231208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ts val="4000"/>
            </a:pPr>
            <a:r>
              <a:rPr lang="en-US" sz="4000" dirty="0">
                <a:solidFill>
                  <a:schemeClr val="dk2"/>
                </a:solidFill>
                <a:latin typeface="Lato Black"/>
                <a:ea typeface="Lato Black"/>
                <a:cs typeface="Lato Black"/>
              </a:rPr>
              <a:t>Other Items of Consideration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2B1518-DB4C-53DB-E88A-02F2D4F3C50D}"/>
              </a:ext>
            </a:extLst>
          </p:cNvPr>
          <p:cNvSpPr txBox="1"/>
          <p:nvPr/>
        </p:nvSpPr>
        <p:spPr>
          <a:xfrm>
            <a:off x="3303333" y="2196622"/>
            <a:ext cx="75996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Changes in 163J Interest Expense Limitation rules and computation of ATI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ERC is on the IRS’s Dirty Dozen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FASB 842 </a:t>
            </a:r>
            <a:r>
              <a:rPr lang="en-US" dirty="0">
                <a:solidFill>
                  <a:srgbClr val="374151"/>
                </a:solidFill>
                <a:latin typeface="Söhne"/>
              </a:rPr>
              <a:t>Accounting for Leases 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Tax Considerations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374151"/>
              </a:solidFill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endParaRPr lang="en-US" dirty="0"/>
          </a:p>
          <a:p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677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67">
            <a:extLst>
              <a:ext uri="{FF2B5EF4-FFF2-40B4-BE49-F238E27FC236}">
                <a16:creationId xmlns:a16="http://schemas.microsoft.com/office/drawing/2014/main" id="{3087E576-7D87-4248-80F2-BC370D17E434}"/>
              </a:ext>
            </a:extLst>
          </p:cNvPr>
          <p:cNvSpPr/>
          <p:nvPr/>
        </p:nvSpPr>
        <p:spPr>
          <a:xfrm>
            <a:off x="957994" y="0"/>
            <a:ext cx="1613751" cy="6429735"/>
          </a:xfrm>
          <a:custGeom>
            <a:avLst/>
            <a:gdLst>
              <a:gd name="connsiteX0" fmla="*/ 0 w 5745361"/>
              <a:gd name="connsiteY0" fmla="*/ 0 h 6441458"/>
              <a:gd name="connsiteX1" fmla="*/ 4601109 w 5745361"/>
              <a:gd name="connsiteY1" fmla="*/ 0 h 6441458"/>
              <a:gd name="connsiteX2" fmla="*/ 5745117 w 5745361"/>
              <a:gd name="connsiteY2" fmla="*/ 3217321 h 6441458"/>
              <a:gd name="connsiteX3" fmla="*/ 4601109 w 5745361"/>
              <a:gd name="connsiteY3" fmla="*/ 6441458 h 6441458"/>
              <a:gd name="connsiteX4" fmla="*/ 0 w 5745361"/>
              <a:gd name="connsiteY4" fmla="*/ 6441458 h 6441458"/>
              <a:gd name="connsiteX5" fmla="*/ 0 w 5745361"/>
              <a:gd name="connsiteY5" fmla="*/ 0 h 644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45361" h="6441458">
                <a:moveTo>
                  <a:pt x="0" y="0"/>
                </a:moveTo>
                <a:lnTo>
                  <a:pt x="4601109" y="0"/>
                </a:lnTo>
                <a:cubicBezTo>
                  <a:pt x="4982445" y="1072441"/>
                  <a:pt x="5749131" y="2553862"/>
                  <a:pt x="5745117" y="3217321"/>
                </a:cubicBezTo>
                <a:cubicBezTo>
                  <a:pt x="5761173" y="3992114"/>
                  <a:pt x="4982445" y="5366746"/>
                  <a:pt x="4601109" y="6441458"/>
                </a:cubicBezTo>
                <a:lnTo>
                  <a:pt x="0" y="64414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Picture Placeholder 55">
            <a:extLst>
              <a:ext uri="{FF2B5EF4-FFF2-40B4-BE49-F238E27FC236}">
                <a16:creationId xmlns:a16="http://schemas.microsoft.com/office/drawing/2014/main" id="{2B0A6037-CA43-DE40-BADC-B07358D16BC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0" y="0"/>
            <a:ext cx="2528184" cy="6429375"/>
          </a:xfr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FF3FD42-04FE-9241-AA4C-FDBAD5F27A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8378" y="316328"/>
            <a:ext cx="2126577" cy="5351463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PTET Regimes </a:t>
            </a:r>
            <a:endParaRPr lang="en-US" sz="4000" baseline="30000" dirty="0">
              <a:solidFill>
                <a:schemeClr val="bg1"/>
              </a:solidFill>
            </a:endParaRPr>
          </a:p>
        </p:txBody>
      </p:sp>
      <p:sp>
        <p:nvSpPr>
          <p:cNvPr id="71" name="Title 5">
            <a:extLst>
              <a:ext uri="{FF2B5EF4-FFF2-40B4-BE49-F238E27FC236}">
                <a16:creationId xmlns:a16="http://schemas.microsoft.com/office/drawing/2014/main" id="{F01C6BAE-1242-D24A-A474-B186B76BC71E}"/>
              </a:ext>
            </a:extLst>
          </p:cNvPr>
          <p:cNvSpPr txBox="1">
            <a:spLocks/>
          </p:cNvSpPr>
          <p:nvPr/>
        </p:nvSpPr>
        <p:spPr>
          <a:xfrm>
            <a:off x="2164355" y="755114"/>
            <a:ext cx="9612291" cy="1231208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dk2"/>
                </a:solidFill>
                <a:latin typeface="Lato Black"/>
                <a:ea typeface="Lato Black"/>
                <a:cs typeface="Lato Black"/>
              </a:rPr>
              <a:t>Pass Through Entity Tax Regimes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2B1518-DB4C-53DB-E88A-02F2D4F3C50D}"/>
              </a:ext>
            </a:extLst>
          </p:cNvPr>
          <p:cNvSpPr txBox="1"/>
          <p:nvPr/>
        </p:nvSpPr>
        <p:spPr>
          <a:xfrm>
            <a:off x="3291840" y="1837897"/>
            <a:ext cx="7599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5D6771"/>
                </a:solidFill>
                <a:effectLst/>
                <a:latin typeface="Lato" panose="020F0502020204030203" pitchFamily="34" charset="0"/>
              </a:rPr>
              <a:t>Over 30 States have enacted some time of Pass- Through Entity Tax (PTET)</a:t>
            </a:r>
          </a:p>
          <a:p>
            <a:endParaRPr lang="en-US" b="0" i="0" dirty="0">
              <a:solidFill>
                <a:srgbClr val="5D6771"/>
              </a:solidFill>
              <a:effectLst/>
              <a:latin typeface="Lato" panose="020F0502020204030203" pitchFamily="34" charset="0"/>
            </a:endParaRPr>
          </a:p>
          <a:p>
            <a:r>
              <a:rPr lang="en-US" dirty="0">
                <a:solidFill>
                  <a:srgbClr val="5D6771"/>
                </a:solidFill>
                <a:latin typeface="Lato" panose="020F0502020204030203" pitchFamily="34" charset="0"/>
              </a:rPr>
              <a:t>These regimes allow pass-through entity taxpayers to pay income tax at the entity level to receive a federal deduction for the taxes paid. </a:t>
            </a:r>
            <a:endParaRPr lang="en-US" dirty="0"/>
          </a:p>
          <a:p>
            <a:endParaRPr lang="en-US" dirty="0"/>
          </a:p>
          <a:p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A801BF-A76C-F7F6-80B2-6811CB03D459}"/>
              </a:ext>
            </a:extLst>
          </p:cNvPr>
          <p:cNvSpPr txBox="1"/>
          <p:nvPr/>
        </p:nvSpPr>
        <p:spPr>
          <a:xfrm>
            <a:off x="5967305" y="3911264"/>
            <a:ext cx="280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PTET Interactive Map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1A45266-3E2B-9DC9-3E3D-AA7E602CB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180" y="426207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240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1;p37">
            <a:extLst>
              <a:ext uri="{FF2B5EF4-FFF2-40B4-BE49-F238E27FC236}">
                <a16:creationId xmlns:a16="http://schemas.microsoft.com/office/drawing/2014/main" id="{86E9C436-51F7-D9FB-CF36-2C9CC9C9589D}"/>
              </a:ext>
            </a:extLst>
          </p:cNvPr>
          <p:cNvSpPr txBox="1"/>
          <p:nvPr/>
        </p:nvSpPr>
        <p:spPr>
          <a:xfrm>
            <a:off x="1448059" y="732573"/>
            <a:ext cx="1095462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SzPts val="4000"/>
            </a:pPr>
            <a:r>
              <a:rPr lang="en-US" sz="4000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Pass-Through Entity Tax Considerations </a:t>
            </a:r>
          </a:p>
        </p:txBody>
      </p:sp>
      <p:sp>
        <p:nvSpPr>
          <p:cNvPr id="31" name="object 22">
            <a:extLst>
              <a:ext uri="{FF2B5EF4-FFF2-40B4-BE49-F238E27FC236}">
                <a16:creationId xmlns:a16="http://schemas.microsoft.com/office/drawing/2014/main" id="{2E87E5B4-DFC1-7B94-6B0A-5E0CC0F5B718}"/>
              </a:ext>
            </a:extLst>
          </p:cNvPr>
          <p:cNvSpPr/>
          <p:nvPr/>
        </p:nvSpPr>
        <p:spPr>
          <a:xfrm>
            <a:off x="618690" y="2178205"/>
            <a:ext cx="3406555" cy="1573664"/>
          </a:xfrm>
          <a:custGeom>
            <a:avLst/>
            <a:gdLst/>
            <a:ahLst/>
            <a:cxnLst/>
            <a:rect l="l" t="t" r="r" b="b"/>
            <a:pathLst>
              <a:path w="2135505" h="1099820">
                <a:moveTo>
                  <a:pt x="2077745" y="0"/>
                </a:moveTo>
                <a:lnTo>
                  <a:pt x="57150" y="0"/>
                </a:lnTo>
                <a:lnTo>
                  <a:pt x="34906" y="4491"/>
                </a:lnTo>
                <a:lnTo>
                  <a:pt x="16740" y="16740"/>
                </a:lnTo>
                <a:lnTo>
                  <a:pt x="4491" y="34906"/>
                </a:lnTo>
                <a:lnTo>
                  <a:pt x="0" y="57150"/>
                </a:lnTo>
                <a:lnTo>
                  <a:pt x="0" y="1042365"/>
                </a:lnTo>
                <a:lnTo>
                  <a:pt x="4491" y="1064609"/>
                </a:lnTo>
                <a:lnTo>
                  <a:pt x="16740" y="1082775"/>
                </a:lnTo>
                <a:lnTo>
                  <a:pt x="34906" y="1095023"/>
                </a:lnTo>
                <a:lnTo>
                  <a:pt x="57150" y="1099515"/>
                </a:lnTo>
                <a:lnTo>
                  <a:pt x="2077745" y="1099515"/>
                </a:lnTo>
                <a:lnTo>
                  <a:pt x="2099989" y="1095023"/>
                </a:lnTo>
                <a:lnTo>
                  <a:pt x="2118155" y="1082775"/>
                </a:lnTo>
                <a:lnTo>
                  <a:pt x="2130403" y="1064609"/>
                </a:lnTo>
                <a:lnTo>
                  <a:pt x="2134895" y="1042365"/>
                </a:lnTo>
                <a:lnTo>
                  <a:pt x="2134895" y="57150"/>
                </a:lnTo>
                <a:lnTo>
                  <a:pt x="2130403" y="34906"/>
                </a:lnTo>
                <a:lnTo>
                  <a:pt x="2118155" y="16740"/>
                </a:lnTo>
                <a:lnTo>
                  <a:pt x="2099989" y="4491"/>
                </a:lnTo>
                <a:lnTo>
                  <a:pt x="2077745" y="0"/>
                </a:lnTo>
                <a:close/>
              </a:path>
            </a:pathLst>
          </a:custGeom>
          <a:solidFill>
            <a:srgbClr val="FFFFFF"/>
          </a:solidFill>
          <a:effectLst>
            <a:outerShdw blurRad="127000" dist="25400" dir="5400000" sx="99921" sy="99921" algn="ctr" rotWithShape="0">
              <a:prstClr val="black">
                <a:alpha val="27000"/>
              </a:prstClr>
            </a:outerShdw>
          </a:effectLst>
        </p:spPr>
        <p:txBody>
          <a:bodyPr wrap="square" lIns="1097280" tIns="182880" rIns="91440" bIns="182880" rtlCol="0" anchor="ctr" anchorCtr="0"/>
          <a:lstStyle/>
          <a:p>
            <a:pPr marR="5080">
              <a:lnSpc>
                <a:spcPct val="114599"/>
              </a:lnSpc>
              <a:spcBef>
                <a:spcPts val="100"/>
              </a:spcBef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Which states have established a PTE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431CE8B-E163-95EC-F6D3-BE634B506851}"/>
              </a:ext>
            </a:extLst>
          </p:cNvPr>
          <p:cNvGrpSpPr/>
          <p:nvPr/>
        </p:nvGrpSpPr>
        <p:grpSpPr>
          <a:xfrm>
            <a:off x="8166755" y="2178205"/>
            <a:ext cx="3406555" cy="1573664"/>
            <a:chOff x="8141280" y="2008522"/>
            <a:chExt cx="3406555" cy="1573664"/>
          </a:xfrm>
        </p:grpSpPr>
        <p:sp>
          <p:nvSpPr>
            <p:cNvPr id="37" name="object 22">
              <a:extLst>
                <a:ext uri="{FF2B5EF4-FFF2-40B4-BE49-F238E27FC236}">
                  <a16:creationId xmlns:a16="http://schemas.microsoft.com/office/drawing/2014/main" id="{24017403-34E5-F0C3-F6F1-34A876CE2B82}"/>
                </a:ext>
              </a:extLst>
            </p:cNvPr>
            <p:cNvSpPr/>
            <p:nvPr/>
          </p:nvSpPr>
          <p:spPr>
            <a:xfrm>
              <a:off x="8141280" y="2008522"/>
              <a:ext cx="3406555" cy="1573664"/>
            </a:xfrm>
            <a:custGeom>
              <a:avLst/>
              <a:gdLst/>
              <a:ahLst/>
              <a:cxnLst/>
              <a:rect l="l" t="t" r="r" b="b"/>
              <a:pathLst>
                <a:path w="2135505" h="1099820">
                  <a:moveTo>
                    <a:pt x="2077745" y="0"/>
                  </a:moveTo>
                  <a:lnTo>
                    <a:pt x="57150" y="0"/>
                  </a:lnTo>
                  <a:lnTo>
                    <a:pt x="34906" y="4491"/>
                  </a:lnTo>
                  <a:lnTo>
                    <a:pt x="16740" y="16740"/>
                  </a:lnTo>
                  <a:lnTo>
                    <a:pt x="4491" y="34906"/>
                  </a:lnTo>
                  <a:lnTo>
                    <a:pt x="0" y="57150"/>
                  </a:lnTo>
                  <a:lnTo>
                    <a:pt x="0" y="1042365"/>
                  </a:lnTo>
                  <a:lnTo>
                    <a:pt x="4491" y="1064609"/>
                  </a:lnTo>
                  <a:lnTo>
                    <a:pt x="16740" y="1082775"/>
                  </a:lnTo>
                  <a:lnTo>
                    <a:pt x="34906" y="1095023"/>
                  </a:lnTo>
                  <a:lnTo>
                    <a:pt x="57150" y="1099515"/>
                  </a:lnTo>
                  <a:lnTo>
                    <a:pt x="2077745" y="1099515"/>
                  </a:lnTo>
                  <a:lnTo>
                    <a:pt x="2099989" y="1095023"/>
                  </a:lnTo>
                  <a:lnTo>
                    <a:pt x="2118155" y="1082775"/>
                  </a:lnTo>
                  <a:lnTo>
                    <a:pt x="2130403" y="1064609"/>
                  </a:lnTo>
                  <a:lnTo>
                    <a:pt x="2134895" y="1042365"/>
                  </a:lnTo>
                  <a:lnTo>
                    <a:pt x="2134895" y="57150"/>
                  </a:lnTo>
                  <a:lnTo>
                    <a:pt x="2130403" y="34906"/>
                  </a:lnTo>
                  <a:lnTo>
                    <a:pt x="2118155" y="16740"/>
                  </a:lnTo>
                  <a:lnTo>
                    <a:pt x="2099989" y="4491"/>
                  </a:lnTo>
                  <a:lnTo>
                    <a:pt x="2077745" y="0"/>
                  </a:lnTo>
                  <a:close/>
                </a:path>
              </a:pathLst>
            </a:custGeom>
            <a:solidFill>
              <a:srgbClr val="FFFFFF"/>
            </a:solidFill>
            <a:effectLst>
              <a:outerShdw blurRad="127000" dist="25400" dir="5400000" sx="99921" sy="99921" algn="ctr" rotWithShape="0">
                <a:prstClr val="black">
                  <a:alpha val="27000"/>
                </a:prstClr>
              </a:outerShdw>
            </a:effectLst>
          </p:spPr>
          <p:txBody>
            <a:bodyPr wrap="square" lIns="1097280" tIns="182880" rIns="91440" bIns="182880" rtlCol="0" anchor="ctr" anchorCtr="0"/>
            <a:lstStyle/>
            <a:p>
              <a:pPr marR="5080">
                <a:lnSpc>
                  <a:spcPct val="114599"/>
                </a:lnSpc>
                <a:spcBef>
                  <a:spcPts val="100"/>
                </a:spcBef>
              </a:pPr>
              <a:r>
                <a:rPr lang="en-US" dirty="0">
                  <a:solidFill>
                    <a:schemeClr val="tx1">
                      <a:lumMod val="75000"/>
                    </a:schemeClr>
                  </a:solidFill>
                  <a:latin typeface="Lato"/>
                  <a:ea typeface="Lato"/>
                  <a:cs typeface="Lato"/>
                  <a:sym typeface="Lato"/>
                </a:rPr>
                <a:t>PTE Tax computation and estimate requirements </a:t>
              </a:r>
            </a:p>
          </p:txBody>
        </p:sp>
        <p:pic>
          <p:nvPicPr>
            <p:cNvPr id="38" name="Graphic 37" descr="Calculator outline">
              <a:extLst>
                <a:ext uri="{FF2B5EF4-FFF2-40B4-BE49-F238E27FC236}">
                  <a16:creationId xmlns:a16="http://schemas.microsoft.com/office/drawing/2014/main" id="{09063683-2392-8D06-6E02-FEB4372F1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38709" y="2409163"/>
              <a:ext cx="772381" cy="772381"/>
            </a:xfrm>
            <a:prstGeom prst="rect">
              <a:avLst/>
            </a:prstGeom>
          </p:spPr>
        </p:pic>
      </p:grpSp>
      <p:sp>
        <p:nvSpPr>
          <p:cNvPr id="40" name="object 22">
            <a:extLst>
              <a:ext uri="{FF2B5EF4-FFF2-40B4-BE49-F238E27FC236}">
                <a16:creationId xmlns:a16="http://schemas.microsoft.com/office/drawing/2014/main" id="{8F604742-43C4-4983-AAD6-B0DBFB4A45EB}"/>
              </a:ext>
            </a:extLst>
          </p:cNvPr>
          <p:cNvSpPr/>
          <p:nvPr/>
        </p:nvSpPr>
        <p:spPr>
          <a:xfrm>
            <a:off x="4392722" y="2178205"/>
            <a:ext cx="3406555" cy="1573664"/>
          </a:xfrm>
          <a:custGeom>
            <a:avLst/>
            <a:gdLst/>
            <a:ahLst/>
            <a:cxnLst/>
            <a:rect l="l" t="t" r="r" b="b"/>
            <a:pathLst>
              <a:path w="2135505" h="1099820">
                <a:moveTo>
                  <a:pt x="2077745" y="0"/>
                </a:moveTo>
                <a:lnTo>
                  <a:pt x="57150" y="0"/>
                </a:lnTo>
                <a:lnTo>
                  <a:pt x="34906" y="4491"/>
                </a:lnTo>
                <a:lnTo>
                  <a:pt x="16740" y="16740"/>
                </a:lnTo>
                <a:lnTo>
                  <a:pt x="4491" y="34906"/>
                </a:lnTo>
                <a:lnTo>
                  <a:pt x="0" y="57150"/>
                </a:lnTo>
                <a:lnTo>
                  <a:pt x="0" y="1042365"/>
                </a:lnTo>
                <a:lnTo>
                  <a:pt x="4491" y="1064609"/>
                </a:lnTo>
                <a:lnTo>
                  <a:pt x="16740" y="1082775"/>
                </a:lnTo>
                <a:lnTo>
                  <a:pt x="34906" y="1095023"/>
                </a:lnTo>
                <a:lnTo>
                  <a:pt x="57150" y="1099515"/>
                </a:lnTo>
                <a:lnTo>
                  <a:pt x="2077745" y="1099515"/>
                </a:lnTo>
                <a:lnTo>
                  <a:pt x="2099989" y="1095023"/>
                </a:lnTo>
                <a:lnTo>
                  <a:pt x="2118155" y="1082775"/>
                </a:lnTo>
                <a:lnTo>
                  <a:pt x="2130403" y="1064609"/>
                </a:lnTo>
                <a:lnTo>
                  <a:pt x="2134895" y="1042365"/>
                </a:lnTo>
                <a:lnTo>
                  <a:pt x="2134895" y="57150"/>
                </a:lnTo>
                <a:lnTo>
                  <a:pt x="2130403" y="34906"/>
                </a:lnTo>
                <a:lnTo>
                  <a:pt x="2118155" y="16740"/>
                </a:lnTo>
                <a:lnTo>
                  <a:pt x="2099989" y="4491"/>
                </a:lnTo>
                <a:lnTo>
                  <a:pt x="2077745" y="0"/>
                </a:lnTo>
                <a:close/>
              </a:path>
            </a:pathLst>
          </a:custGeom>
          <a:solidFill>
            <a:srgbClr val="FFFFFF"/>
          </a:solidFill>
          <a:effectLst>
            <a:outerShdw blurRad="127000" dist="25400" dir="5400000" sx="99921" sy="99921" algn="ctr" rotWithShape="0">
              <a:prstClr val="black">
                <a:alpha val="27000"/>
              </a:prstClr>
            </a:outerShdw>
          </a:effectLst>
        </p:spPr>
        <p:txBody>
          <a:bodyPr wrap="square" lIns="1097280" tIns="182880" rIns="91440" bIns="182880" rtlCol="0" anchor="ctr" anchorCtr="0"/>
          <a:lstStyle/>
          <a:p>
            <a:pPr marR="5080">
              <a:lnSpc>
                <a:spcPct val="114599"/>
              </a:lnSpc>
              <a:spcBef>
                <a:spcPts val="100"/>
              </a:spcBef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How to elect into PTE </a:t>
            </a:r>
          </a:p>
        </p:txBody>
      </p:sp>
      <p:sp>
        <p:nvSpPr>
          <p:cNvPr id="43" name="object 22">
            <a:extLst>
              <a:ext uri="{FF2B5EF4-FFF2-40B4-BE49-F238E27FC236}">
                <a16:creationId xmlns:a16="http://schemas.microsoft.com/office/drawing/2014/main" id="{C2134B7B-69CD-C98C-8669-A62E62FFC3F5}"/>
              </a:ext>
            </a:extLst>
          </p:cNvPr>
          <p:cNvSpPr/>
          <p:nvPr/>
        </p:nvSpPr>
        <p:spPr>
          <a:xfrm>
            <a:off x="618690" y="4152510"/>
            <a:ext cx="3406555" cy="1573664"/>
          </a:xfrm>
          <a:custGeom>
            <a:avLst/>
            <a:gdLst/>
            <a:ahLst/>
            <a:cxnLst/>
            <a:rect l="l" t="t" r="r" b="b"/>
            <a:pathLst>
              <a:path w="2135505" h="1099820">
                <a:moveTo>
                  <a:pt x="2077745" y="0"/>
                </a:moveTo>
                <a:lnTo>
                  <a:pt x="57150" y="0"/>
                </a:lnTo>
                <a:lnTo>
                  <a:pt x="34906" y="4491"/>
                </a:lnTo>
                <a:lnTo>
                  <a:pt x="16740" y="16740"/>
                </a:lnTo>
                <a:lnTo>
                  <a:pt x="4491" y="34906"/>
                </a:lnTo>
                <a:lnTo>
                  <a:pt x="0" y="57150"/>
                </a:lnTo>
                <a:lnTo>
                  <a:pt x="0" y="1042365"/>
                </a:lnTo>
                <a:lnTo>
                  <a:pt x="4491" y="1064609"/>
                </a:lnTo>
                <a:lnTo>
                  <a:pt x="16740" y="1082775"/>
                </a:lnTo>
                <a:lnTo>
                  <a:pt x="34906" y="1095023"/>
                </a:lnTo>
                <a:lnTo>
                  <a:pt x="57150" y="1099515"/>
                </a:lnTo>
                <a:lnTo>
                  <a:pt x="2077745" y="1099515"/>
                </a:lnTo>
                <a:lnTo>
                  <a:pt x="2099989" y="1095023"/>
                </a:lnTo>
                <a:lnTo>
                  <a:pt x="2118155" y="1082775"/>
                </a:lnTo>
                <a:lnTo>
                  <a:pt x="2130403" y="1064609"/>
                </a:lnTo>
                <a:lnTo>
                  <a:pt x="2134895" y="1042365"/>
                </a:lnTo>
                <a:lnTo>
                  <a:pt x="2134895" y="57150"/>
                </a:lnTo>
                <a:lnTo>
                  <a:pt x="2130403" y="34906"/>
                </a:lnTo>
                <a:lnTo>
                  <a:pt x="2118155" y="16740"/>
                </a:lnTo>
                <a:lnTo>
                  <a:pt x="2099989" y="4491"/>
                </a:lnTo>
                <a:lnTo>
                  <a:pt x="2077745" y="0"/>
                </a:lnTo>
                <a:close/>
              </a:path>
            </a:pathLst>
          </a:custGeom>
          <a:solidFill>
            <a:srgbClr val="FFFFFF"/>
          </a:solidFill>
          <a:effectLst>
            <a:outerShdw blurRad="127000" dist="25400" dir="5400000" sx="99921" sy="99921" algn="ctr" rotWithShape="0">
              <a:prstClr val="black">
                <a:alpha val="27000"/>
              </a:prstClr>
            </a:outerShdw>
          </a:effectLst>
        </p:spPr>
        <p:txBody>
          <a:bodyPr wrap="square" lIns="1097280" tIns="182880" rIns="91440" bIns="182880" rtlCol="0" anchor="ctr" anchorCtr="0"/>
          <a:lstStyle/>
          <a:p>
            <a:pPr marR="5080">
              <a:lnSpc>
                <a:spcPct val="114599"/>
              </a:lnSpc>
              <a:spcBef>
                <a:spcPts val="100"/>
              </a:spcBef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How do you apply Pass Through Entity Tax  - Credit or  income adjustment method</a:t>
            </a:r>
          </a:p>
        </p:txBody>
      </p:sp>
      <p:sp>
        <p:nvSpPr>
          <p:cNvPr id="46" name="object 22">
            <a:extLst>
              <a:ext uri="{FF2B5EF4-FFF2-40B4-BE49-F238E27FC236}">
                <a16:creationId xmlns:a16="http://schemas.microsoft.com/office/drawing/2014/main" id="{956C044C-AD7C-EEF3-9C4F-9A5536AB55B4}"/>
              </a:ext>
            </a:extLst>
          </p:cNvPr>
          <p:cNvSpPr/>
          <p:nvPr/>
        </p:nvSpPr>
        <p:spPr>
          <a:xfrm>
            <a:off x="8166755" y="4152510"/>
            <a:ext cx="3406555" cy="1573664"/>
          </a:xfrm>
          <a:custGeom>
            <a:avLst/>
            <a:gdLst/>
            <a:ahLst/>
            <a:cxnLst/>
            <a:rect l="l" t="t" r="r" b="b"/>
            <a:pathLst>
              <a:path w="2135505" h="1099820">
                <a:moveTo>
                  <a:pt x="2077745" y="0"/>
                </a:moveTo>
                <a:lnTo>
                  <a:pt x="57150" y="0"/>
                </a:lnTo>
                <a:lnTo>
                  <a:pt x="34906" y="4491"/>
                </a:lnTo>
                <a:lnTo>
                  <a:pt x="16740" y="16740"/>
                </a:lnTo>
                <a:lnTo>
                  <a:pt x="4491" y="34906"/>
                </a:lnTo>
                <a:lnTo>
                  <a:pt x="0" y="57150"/>
                </a:lnTo>
                <a:lnTo>
                  <a:pt x="0" y="1042365"/>
                </a:lnTo>
                <a:lnTo>
                  <a:pt x="4491" y="1064609"/>
                </a:lnTo>
                <a:lnTo>
                  <a:pt x="16740" y="1082775"/>
                </a:lnTo>
                <a:lnTo>
                  <a:pt x="34906" y="1095023"/>
                </a:lnTo>
                <a:lnTo>
                  <a:pt x="57150" y="1099515"/>
                </a:lnTo>
                <a:lnTo>
                  <a:pt x="2077745" y="1099515"/>
                </a:lnTo>
                <a:lnTo>
                  <a:pt x="2099989" y="1095023"/>
                </a:lnTo>
                <a:lnTo>
                  <a:pt x="2118155" y="1082775"/>
                </a:lnTo>
                <a:lnTo>
                  <a:pt x="2130403" y="1064609"/>
                </a:lnTo>
                <a:lnTo>
                  <a:pt x="2134895" y="1042365"/>
                </a:lnTo>
                <a:lnTo>
                  <a:pt x="2134895" y="57150"/>
                </a:lnTo>
                <a:lnTo>
                  <a:pt x="2130403" y="34906"/>
                </a:lnTo>
                <a:lnTo>
                  <a:pt x="2118155" y="16740"/>
                </a:lnTo>
                <a:lnTo>
                  <a:pt x="2099989" y="4491"/>
                </a:lnTo>
                <a:lnTo>
                  <a:pt x="2077745" y="0"/>
                </a:lnTo>
                <a:close/>
              </a:path>
            </a:pathLst>
          </a:custGeom>
          <a:solidFill>
            <a:srgbClr val="FFFFFF"/>
          </a:solidFill>
          <a:effectLst>
            <a:outerShdw blurRad="127000" dist="25400" dir="5400000" sx="99921" sy="99921" algn="ctr" rotWithShape="0">
              <a:prstClr val="black">
                <a:alpha val="27000"/>
              </a:prstClr>
            </a:outerShdw>
          </a:effectLst>
        </p:spPr>
        <p:txBody>
          <a:bodyPr wrap="square" lIns="1097280" tIns="182880" rIns="91440" bIns="182880" rtlCol="0" anchor="ctr" anchorCtr="0"/>
          <a:lstStyle/>
          <a:p>
            <a:pPr marR="5080">
              <a:lnSpc>
                <a:spcPct val="114599"/>
              </a:lnSpc>
              <a:spcBef>
                <a:spcPts val="100"/>
              </a:spcBef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Partner/Shareholder Residency Considerations </a:t>
            </a:r>
          </a:p>
        </p:txBody>
      </p:sp>
      <p:sp>
        <p:nvSpPr>
          <p:cNvPr id="49" name="object 22">
            <a:extLst>
              <a:ext uri="{FF2B5EF4-FFF2-40B4-BE49-F238E27FC236}">
                <a16:creationId xmlns:a16="http://schemas.microsoft.com/office/drawing/2014/main" id="{932F595D-6BD7-A1DA-8B9C-8B131CAD7B99}"/>
              </a:ext>
            </a:extLst>
          </p:cNvPr>
          <p:cNvSpPr/>
          <p:nvPr/>
        </p:nvSpPr>
        <p:spPr>
          <a:xfrm>
            <a:off x="4392722" y="4152510"/>
            <a:ext cx="3406555" cy="1573664"/>
          </a:xfrm>
          <a:custGeom>
            <a:avLst/>
            <a:gdLst/>
            <a:ahLst/>
            <a:cxnLst/>
            <a:rect l="l" t="t" r="r" b="b"/>
            <a:pathLst>
              <a:path w="2135505" h="1099820">
                <a:moveTo>
                  <a:pt x="2077745" y="0"/>
                </a:moveTo>
                <a:lnTo>
                  <a:pt x="57150" y="0"/>
                </a:lnTo>
                <a:lnTo>
                  <a:pt x="34906" y="4491"/>
                </a:lnTo>
                <a:lnTo>
                  <a:pt x="16740" y="16740"/>
                </a:lnTo>
                <a:lnTo>
                  <a:pt x="4491" y="34906"/>
                </a:lnTo>
                <a:lnTo>
                  <a:pt x="0" y="57150"/>
                </a:lnTo>
                <a:lnTo>
                  <a:pt x="0" y="1042365"/>
                </a:lnTo>
                <a:lnTo>
                  <a:pt x="4491" y="1064609"/>
                </a:lnTo>
                <a:lnTo>
                  <a:pt x="16740" y="1082775"/>
                </a:lnTo>
                <a:lnTo>
                  <a:pt x="34906" y="1095023"/>
                </a:lnTo>
                <a:lnTo>
                  <a:pt x="57150" y="1099515"/>
                </a:lnTo>
                <a:lnTo>
                  <a:pt x="2077745" y="1099515"/>
                </a:lnTo>
                <a:lnTo>
                  <a:pt x="2099989" y="1095023"/>
                </a:lnTo>
                <a:lnTo>
                  <a:pt x="2118155" y="1082775"/>
                </a:lnTo>
                <a:lnTo>
                  <a:pt x="2130403" y="1064609"/>
                </a:lnTo>
                <a:lnTo>
                  <a:pt x="2134895" y="1042365"/>
                </a:lnTo>
                <a:lnTo>
                  <a:pt x="2134895" y="57150"/>
                </a:lnTo>
                <a:lnTo>
                  <a:pt x="2130403" y="34906"/>
                </a:lnTo>
                <a:lnTo>
                  <a:pt x="2118155" y="16740"/>
                </a:lnTo>
                <a:lnTo>
                  <a:pt x="2099989" y="4491"/>
                </a:lnTo>
                <a:lnTo>
                  <a:pt x="2077745" y="0"/>
                </a:lnTo>
                <a:close/>
              </a:path>
            </a:pathLst>
          </a:custGeom>
          <a:solidFill>
            <a:srgbClr val="FFFFFF"/>
          </a:solidFill>
          <a:effectLst>
            <a:outerShdw blurRad="127000" dist="25400" dir="5400000" sx="99921" sy="99921" algn="ctr" rotWithShape="0">
              <a:prstClr val="black">
                <a:alpha val="27000"/>
              </a:prstClr>
            </a:outerShdw>
          </a:effectLst>
        </p:spPr>
        <p:txBody>
          <a:bodyPr wrap="square" lIns="1097280" tIns="182880" rIns="91440" bIns="182880" rtlCol="0" anchor="ctr" anchorCtr="0"/>
          <a:lstStyle/>
          <a:p>
            <a:pPr marR="5080">
              <a:lnSpc>
                <a:spcPct val="114599"/>
              </a:lnSpc>
              <a:spcBef>
                <a:spcPts val="100"/>
              </a:spcBef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Multi State Considerations</a:t>
            </a:r>
          </a:p>
        </p:txBody>
      </p:sp>
      <p:pic>
        <p:nvPicPr>
          <p:cNvPr id="52" name="Graphic 51" descr="Contract outline">
            <a:extLst>
              <a:ext uri="{FF2B5EF4-FFF2-40B4-BE49-F238E27FC236}">
                <a16:creationId xmlns:a16="http://schemas.microsoft.com/office/drawing/2014/main" id="{6A588F55-3F17-4771-57C0-033ED941EF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6119" y="4553151"/>
            <a:ext cx="768201" cy="768201"/>
          </a:xfrm>
          <a:prstGeom prst="rect">
            <a:avLst/>
          </a:prstGeom>
        </p:spPr>
      </p:pic>
      <p:pic>
        <p:nvPicPr>
          <p:cNvPr id="54" name="Graphic 53" descr="Idea outline">
            <a:extLst>
              <a:ext uri="{FF2B5EF4-FFF2-40B4-BE49-F238E27FC236}">
                <a16:creationId xmlns:a16="http://schemas.microsoft.com/office/drawing/2014/main" id="{6327ED4B-D088-75B3-6DC4-B775891ED6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4569361" y="4553151"/>
            <a:ext cx="793171" cy="793171"/>
          </a:xfrm>
          <a:prstGeom prst="rect">
            <a:avLst/>
          </a:prstGeom>
        </p:spPr>
      </p:pic>
      <p:pic>
        <p:nvPicPr>
          <p:cNvPr id="56" name="Graphic 55" descr="Boardroom outline">
            <a:extLst>
              <a:ext uri="{FF2B5EF4-FFF2-40B4-BE49-F238E27FC236}">
                <a16:creationId xmlns:a16="http://schemas.microsoft.com/office/drawing/2014/main" id="{DE5C2CD3-A221-D5D8-1AF4-B7F1BC7763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67700" y="4480051"/>
            <a:ext cx="914400" cy="914400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93625714-2DFA-3ED3-C6DB-91AF1F69DD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1849" y="2545771"/>
            <a:ext cx="883229" cy="883229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271A0E65-4BFF-7958-4C84-1F20974A1DF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83413" y="2507530"/>
            <a:ext cx="921470" cy="92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20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1034</Words>
  <Application>Microsoft Office PowerPoint</Application>
  <PresentationFormat>Widescreen</PresentationFormat>
  <Paragraphs>189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Arial,Sans-Serif</vt:lpstr>
      <vt:lpstr>Calibri</vt:lpstr>
      <vt:lpstr>Calibri Light</vt:lpstr>
      <vt:lpstr>Courier New</vt:lpstr>
      <vt:lpstr>Lato</vt:lpstr>
      <vt:lpstr>Lato Black</vt:lpstr>
      <vt:lpstr>Lato Heavy</vt:lpstr>
      <vt:lpstr>Söhne</vt:lpstr>
      <vt:lpstr>Times New Roman</vt:lpstr>
      <vt:lpstr>Office Theme</vt:lpstr>
      <vt:lpstr>PowerPoint Presentation</vt:lpstr>
      <vt:lpstr>Aprio today*</vt:lpstr>
      <vt:lpstr>      </vt:lpstr>
      <vt:lpstr>We are advisors across industries, services and capabilities</vt:lpstr>
      <vt:lpstr>IRC 174 </vt:lpstr>
      <vt:lpstr>PowerPoint Presentation</vt:lpstr>
      <vt:lpstr>Other Items </vt:lpstr>
      <vt:lpstr>PTET Regimes </vt:lpstr>
      <vt:lpstr>PowerPoint Presentation</vt:lpstr>
      <vt:lpstr>State and  Local Taxes</vt:lpstr>
      <vt:lpstr>State and  Local Taxes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Tommy Lee</dc:creator>
  <cp:lastModifiedBy>Chris Henderson</cp:lastModifiedBy>
  <cp:revision>4</cp:revision>
  <dcterms:created xsi:type="dcterms:W3CDTF">2023-04-23T18:29:28Z</dcterms:created>
  <dcterms:modified xsi:type="dcterms:W3CDTF">2023-09-14T21:43:56Z</dcterms:modified>
</cp:coreProperties>
</file>