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5"/>
  </p:notesMasterIdLst>
  <p:sldIdLst>
    <p:sldId id="256" r:id="rId2"/>
    <p:sldId id="257" r:id="rId3"/>
    <p:sldId id="2134804485" r:id="rId4"/>
    <p:sldId id="3492" r:id="rId5"/>
    <p:sldId id="2134804467" r:id="rId6"/>
    <p:sldId id="260" r:id="rId7"/>
    <p:sldId id="265" r:id="rId8"/>
    <p:sldId id="3485" r:id="rId9"/>
    <p:sldId id="1018" r:id="rId10"/>
    <p:sldId id="3484" r:id="rId11"/>
    <p:sldId id="2134804486" r:id="rId12"/>
    <p:sldId id="273" r:id="rId13"/>
    <p:sldId id="2134804494" r:id="rId14"/>
    <p:sldId id="274" r:id="rId15"/>
    <p:sldId id="275" r:id="rId16"/>
    <p:sldId id="276" r:id="rId17"/>
    <p:sldId id="2134804487" r:id="rId18"/>
    <p:sldId id="2134804488" r:id="rId19"/>
    <p:sldId id="2134804493" r:id="rId20"/>
    <p:sldId id="2134804490" r:id="rId21"/>
    <p:sldId id="2134804492" r:id="rId22"/>
    <p:sldId id="280" r:id="rId23"/>
    <p:sldId id="1017" r:id="rId24"/>
  </p:sldIdLst>
  <p:sldSz cx="12192000" cy="6858000"/>
  <p:notesSz cx="6858000" cy="9144000"/>
  <p:embeddedFontLst>
    <p:embeddedFont>
      <p:font typeface="Arial Black" panose="020B0A04020102020204" pitchFamily="34" charset="0"/>
      <p:bold r:id="rId26"/>
    </p:embeddedFont>
    <p:embeddedFont>
      <p:font typeface="Arial Narrow" panose="020B0606020202030204" pitchFamily="34" charset="0"/>
      <p:regular r:id="rId27"/>
      <p:bold r:id="rId28"/>
      <p:italic r:id="rId29"/>
      <p:boldItalic r:id="rId30"/>
    </p:embeddedFont>
    <p:embeddedFont>
      <p:font typeface="Lato" panose="020F0502020204030203" pitchFamily="34" charset="0"/>
      <p:regular r:id="rId31"/>
      <p:bold r:id="rId32"/>
      <p:italic r:id="rId33"/>
      <p:boldItalic r:id="rId34"/>
    </p:embeddedFont>
    <p:embeddedFont>
      <p:font typeface="Lato Black" panose="020F0502020204030203" pitchFamily="34" charset="0"/>
      <p:bold r:id="rId35"/>
      <p:italic r:id="rId36"/>
      <p:boldItalic r:id="rId37"/>
    </p:embeddedFont>
    <p:embeddedFont>
      <p:font typeface="Lato Heavy" panose="020B0604020202020204" charset="0"/>
      <p:bold r:id="rId38"/>
      <p:italic r:id="rId39"/>
      <p:boldItalic r:id="rId40"/>
    </p:embeddedFont>
    <p:embeddedFont>
      <p:font typeface="Lato Light" panose="020F0502020204030203" pitchFamily="34" charset="0"/>
      <p:regular r:id="rId41"/>
      <p:italic r:id="rId42"/>
    </p:embeddedFont>
    <p:embeddedFont>
      <p:font typeface="Work Sans ExtraBold" pitchFamily="2" charset="0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pos="3840">
          <p15:clr>
            <a:srgbClr val="A4A3A4"/>
          </p15:clr>
        </p15:guide>
        <p15:guide id="4" pos="7296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9B826F-431C-3B50-3E6E-ACD802ED16D9}" name="Nicole McClintock" initials="NM" userId="S::Nicole.McClintock@aprio.com::04128d4a-cd5d-4e18-b858-fab37ee6eb02" providerId="AD"/>
  <p188:author id="{5A7E0BB7-1E53-A9F2-F6CD-5F91C92FA262}" name="Hunter Matthews" initials="HM" userId="fo0Yk0m0UIeRemeJy602XJCzbuininH+LGyXp2sjT1s=" providerId="None"/>
  <p188:author id="{3B520CD3-48A5-563E-1553-729B3130858C}" name="Tommy Lee" initials="TL" userId="S::tommy.lee@aprio.com::31d83614-c681-4650-9091-ca5b4421c7fb" providerId="AD"/>
  <p188:author id="{638550F9-D628-E340-69D6-74B76CF18F42}" name="Ty Griffith" initials="TG" userId="S::ty.griffith@aprio.com::2d62bfe6-8a63-45ed-9347-232613d1b153" providerId="AD"/>
  <p188:author id="{DCE10EFE-5E05-69EE-E67F-DD2E6EA9B127}" name="Randy Sizemore" initials="RS" userId="S::randy.sizemore@aprio.com::e3f518ef-599a-4601-9cf3-05f7571c028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79D4A08-2197-4358-B667-39808713A302}">
  <a:tblStyle styleId="{379D4A08-2197-4358-B667-39808713A30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95770" autoAdjust="0"/>
  </p:normalViewPr>
  <p:slideViewPr>
    <p:cSldViewPr snapToGrid="0">
      <p:cViewPr varScale="1">
        <p:scale>
          <a:sx n="109" d="100"/>
          <a:sy n="109" d="100"/>
        </p:scale>
        <p:origin x="1314" y="108"/>
      </p:cViewPr>
      <p:guideLst>
        <p:guide pos="384"/>
        <p:guide orient="horz" pos="1008"/>
        <p:guide pos="3840"/>
        <p:guide pos="72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viewProps" Target="viewProps.xml"/><Relationship Id="rId50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bg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E91-E14C-AC79-29A37598ED3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8E91-E14C-AC79-29A37598ED3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E91-E14C-AC79-29A37598ED35}"/>
              </c:ext>
            </c:extLst>
          </c:dPt>
          <c:cat>
            <c:numRef>
              <c:f>Sheet1!$A$2:$A$6</c:f>
              <c:numCache>
                <c:formatCode>General</c:formatCode>
                <c:ptCount val="5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</c:numCache>
            </c:numRef>
          </c:cat>
          <c:val>
            <c:numRef>
              <c:f>Sheet1!$B$2:$B$6</c:f>
              <c:numCache>
                <c:formatCode>0%</c:formatCode>
                <c:ptCount val="5"/>
                <c:pt idx="0">
                  <c:v>0.8</c:v>
                </c:pt>
                <c:pt idx="1">
                  <c:v>0.6</c:v>
                </c:pt>
                <c:pt idx="2">
                  <c:v>0.4</c:v>
                </c:pt>
                <c:pt idx="3">
                  <c:v>0.2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91-E14C-AC79-29A37598ED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1034608768"/>
        <c:axId val="1609428160"/>
      </c:barChart>
      <c:catAx>
        <c:axId val="103460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9428160"/>
        <c:crosses val="autoZero"/>
        <c:auto val="1"/>
        <c:lblAlgn val="ctr"/>
        <c:lblOffset val="100"/>
        <c:noMultiLvlLbl val="0"/>
      </c:catAx>
      <c:valAx>
        <c:axId val="1609428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4608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0" name="Google Shape;1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Reconciliation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1" name="Google Shape;25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7711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C2657-FE92-4695-A354-4AFD08AAF47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668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" name="Google Shape;45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Insert picture/right click/send to back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9" name="Google Shape;459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C2657-FE92-4695-A354-4AFD08AAF47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028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7" name="Google Shape;467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4" name="Google Shape;47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5" name="Google Shape;475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2" name="Google Shape;4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3" name="Google Shape;4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8" name="Google Shape;458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Insert picture/right click/send to back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9" name="Google Shape;459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9785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2015 we set out a plan to execute smart strategic mergers, build a talented engaged team, culture, technology and systems and a national firm.  Today we look like this…[Ref the slide and its details]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C2657-FE92-4695-A354-4AFD08AAF47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9004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2015 we set out a plan to execute smart strategic mergers, build a talented engaged team, culture, technology and systems and a national firm.  Today we look like this…[Ref the slide and its details]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C2657-FE92-4695-A354-4AFD08AAF47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854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82" name="Google Shape;18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C2657-FE92-4695-A354-4AFD08AAF47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4828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C2657-FE92-4695-A354-4AFD08AAF47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656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5" name="Google Shape;51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4" name="Google Shape;31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86759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C2657-FE92-4695-A354-4AFD08AAF4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900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C2657-FE92-4695-A354-4AFD08AAF4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76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br>
              <a:rPr lang="en-US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453EA-0B7F-4745-8946-482BB4ECC99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69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Insert picture/right click/send to back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4" name="Google Shape;314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Insert picture/right click/send to back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1" name="Google Shape;371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9" name="Google Shape;21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9" name="Google Shape;22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0707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A13F00-64B8-AB43-ABB7-03B7910C8AA8}"/>
              </a:ext>
            </a:extLst>
          </p:cNvPr>
          <p:cNvCxnSpPr/>
          <p:nvPr/>
        </p:nvCxnSpPr>
        <p:spPr>
          <a:xfrm>
            <a:off x="0" y="4663440"/>
            <a:ext cx="1166368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6948C723-AB77-8049-B0ED-EBE58D79A6E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466344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0CD032-9CFB-C748-B181-A3CA1B369D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4080" y="573882"/>
            <a:ext cx="5201920" cy="350551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4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  <a:latin typeface="+mj-lt"/>
              </a:defRPr>
            </a:lvl2pPr>
            <a:lvl3pPr>
              <a:defRPr>
                <a:solidFill>
                  <a:schemeClr val="bg1"/>
                </a:solidFill>
                <a:latin typeface="+mj-lt"/>
              </a:defRPr>
            </a:lvl3pPr>
            <a:lvl4pPr>
              <a:defRPr>
                <a:solidFill>
                  <a:schemeClr val="bg1"/>
                </a:solidFill>
                <a:latin typeface="+mj-lt"/>
              </a:defRPr>
            </a:lvl4pPr>
            <a:lvl5pPr>
              <a:defRPr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B8CACB-FB2E-194A-A395-3E505753DB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0760" y="5441400"/>
            <a:ext cx="2060641" cy="847639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F70A496-FC1A-C641-9C21-44CC63AE37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3763" y="5441400"/>
            <a:ext cx="5700712" cy="66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cap="none" spc="40" baseline="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Subhead Company Prepared for or Date</a:t>
            </a:r>
          </a:p>
        </p:txBody>
      </p:sp>
    </p:spTree>
    <p:extLst>
      <p:ext uri="{BB962C8B-B14F-4D97-AF65-F5344CB8AC3E}">
        <p14:creationId xmlns:p14="http://schemas.microsoft.com/office/powerpoint/2010/main" val="232194184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776E8FD-F277-4AB1-A872-D83F3662A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57900" y="-11337"/>
            <a:ext cx="6143894" cy="5606983"/>
          </a:xfrm>
          <a:custGeom>
            <a:avLst/>
            <a:gdLst>
              <a:gd name="connsiteX0" fmla="*/ 518422 w 6143894"/>
              <a:gd name="connsiteY0" fmla="*/ 0 h 5606983"/>
              <a:gd name="connsiteX1" fmla="*/ 6143894 w 6143894"/>
              <a:gd name="connsiteY1" fmla="*/ 0 h 5606983"/>
              <a:gd name="connsiteX2" fmla="*/ 6143894 w 6143894"/>
              <a:gd name="connsiteY2" fmla="*/ 4586106 h 5606983"/>
              <a:gd name="connsiteX3" fmla="*/ 5858570 w 6143894"/>
              <a:gd name="connsiteY3" fmla="*/ 4871430 h 5606983"/>
              <a:gd name="connsiteX4" fmla="*/ 2307000 w 6143894"/>
              <a:gd name="connsiteY4" fmla="*/ 4871430 h 5606983"/>
              <a:gd name="connsiteX5" fmla="*/ 735554 w 6143894"/>
              <a:gd name="connsiteY5" fmla="*/ 3299985 h 5606983"/>
              <a:gd name="connsiteX6" fmla="*/ 413749 w 6143894"/>
              <a:gd name="connsiteY6" fmla="*/ 142377 h 560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43894" h="5606983">
                <a:moveTo>
                  <a:pt x="518422" y="0"/>
                </a:moveTo>
                <a:lnTo>
                  <a:pt x="6143894" y="0"/>
                </a:lnTo>
                <a:lnTo>
                  <a:pt x="6143894" y="4586106"/>
                </a:lnTo>
                <a:lnTo>
                  <a:pt x="5858570" y="4871430"/>
                </a:lnTo>
                <a:cubicBezTo>
                  <a:pt x="4877830" y="5852168"/>
                  <a:pt x="3287738" y="5852168"/>
                  <a:pt x="2307000" y="4871430"/>
                </a:cubicBezTo>
                <a:lnTo>
                  <a:pt x="735554" y="3299985"/>
                </a:lnTo>
                <a:cubicBezTo>
                  <a:pt x="-122592" y="2441839"/>
                  <a:pt x="-229860" y="1117157"/>
                  <a:pt x="413749" y="14237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362A10-3D67-4102-8018-1D585A82EB3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AA7BA-1388-455A-AA46-72F69D5F8E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49705" y="363912"/>
            <a:ext cx="357207" cy="365126"/>
          </a:xfrm>
          <a:prstGeom prst="ellipse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4776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3499312-C1EC-41D7-8069-BDC1B3FF9DA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25980" y="1256280"/>
            <a:ext cx="2975329" cy="3220070"/>
          </a:xfrm>
          <a:custGeom>
            <a:avLst/>
            <a:gdLst>
              <a:gd name="connsiteX0" fmla="*/ 1487665 w 2975329"/>
              <a:gd name="connsiteY0" fmla="*/ 0 h 3220070"/>
              <a:gd name="connsiteX1" fmla="*/ 1819772 w 2975329"/>
              <a:gd name="connsiteY1" fmla="*/ 79324 h 3220070"/>
              <a:gd name="connsiteX2" fmla="*/ 2643084 w 2975329"/>
              <a:gd name="connsiteY2" fmla="*/ 556175 h 3220070"/>
              <a:gd name="connsiteX3" fmla="*/ 2975329 w 2975329"/>
              <a:gd name="connsiteY3" fmla="*/ 1132275 h 3220070"/>
              <a:gd name="connsiteX4" fmla="*/ 2975329 w 2975329"/>
              <a:gd name="connsiteY4" fmla="*/ 2087796 h 3220070"/>
              <a:gd name="connsiteX5" fmla="*/ 2643084 w 2975329"/>
              <a:gd name="connsiteY5" fmla="*/ 2663896 h 3220070"/>
              <a:gd name="connsiteX6" fmla="*/ 1819772 w 2975329"/>
              <a:gd name="connsiteY6" fmla="*/ 3140747 h 3220070"/>
              <a:gd name="connsiteX7" fmla="*/ 1155557 w 2975329"/>
              <a:gd name="connsiteY7" fmla="*/ 3140747 h 3220070"/>
              <a:gd name="connsiteX8" fmla="*/ 332245 w 2975329"/>
              <a:gd name="connsiteY8" fmla="*/ 2663896 h 3220070"/>
              <a:gd name="connsiteX9" fmla="*/ 0 w 2975329"/>
              <a:gd name="connsiteY9" fmla="*/ 2087796 h 3220070"/>
              <a:gd name="connsiteX10" fmla="*/ 0 w 2975329"/>
              <a:gd name="connsiteY10" fmla="*/ 1132275 h 3220070"/>
              <a:gd name="connsiteX11" fmla="*/ 332245 w 2975329"/>
              <a:gd name="connsiteY11" fmla="*/ 556175 h 3220070"/>
              <a:gd name="connsiteX12" fmla="*/ 1155557 w 2975329"/>
              <a:gd name="connsiteY12" fmla="*/ 79324 h 3220070"/>
              <a:gd name="connsiteX13" fmla="*/ 1487665 w 2975329"/>
              <a:gd name="connsiteY13" fmla="*/ 0 h 3220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75329" h="3220070">
                <a:moveTo>
                  <a:pt x="1487665" y="0"/>
                </a:moveTo>
                <a:cubicBezTo>
                  <a:pt x="1608055" y="0"/>
                  <a:pt x="1728446" y="26442"/>
                  <a:pt x="1819772" y="79324"/>
                </a:cubicBezTo>
                <a:lnTo>
                  <a:pt x="2643084" y="556175"/>
                </a:lnTo>
                <a:cubicBezTo>
                  <a:pt x="2825874" y="661940"/>
                  <a:pt x="2975329" y="921200"/>
                  <a:pt x="2975329" y="1132275"/>
                </a:cubicBezTo>
                <a:lnTo>
                  <a:pt x="2975329" y="2087796"/>
                </a:lnTo>
                <a:cubicBezTo>
                  <a:pt x="2975329" y="2298871"/>
                  <a:pt x="2825874" y="2558131"/>
                  <a:pt x="2643084" y="2663896"/>
                </a:cubicBezTo>
                <a:lnTo>
                  <a:pt x="1819772" y="3140747"/>
                </a:lnTo>
                <a:cubicBezTo>
                  <a:pt x="1637120" y="3246512"/>
                  <a:pt x="1338209" y="3246512"/>
                  <a:pt x="1155557" y="3140747"/>
                </a:cubicBezTo>
                <a:lnTo>
                  <a:pt x="332245" y="2663896"/>
                </a:lnTo>
                <a:cubicBezTo>
                  <a:pt x="149455" y="2558131"/>
                  <a:pt x="0" y="2298871"/>
                  <a:pt x="0" y="2087796"/>
                </a:cubicBezTo>
                <a:lnTo>
                  <a:pt x="0" y="1132275"/>
                </a:lnTo>
                <a:cubicBezTo>
                  <a:pt x="0" y="921200"/>
                  <a:pt x="149455" y="661940"/>
                  <a:pt x="332245" y="556175"/>
                </a:cubicBezTo>
                <a:lnTo>
                  <a:pt x="1155557" y="79324"/>
                </a:lnTo>
                <a:cubicBezTo>
                  <a:pt x="1246883" y="26442"/>
                  <a:pt x="1367274" y="0"/>
                  <a:pt x="148766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362A10-3D67-4102-8018-1D585A82EB3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AA7BA-1388-455A-AA46-72F69D5F8E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49705" y="363912"/>
            <a:ext cx="357207" cy="365126"/>
          </a:xfrm>
          <a:prstGeom prst="ellipse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9AD4C6A-51EA-4BAC-924E-4C66FC27319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86952" y="2681979"/>
            <a:ext cx="1685413" cy="1824047"/>
          </a:xfrm>
          <a:custGeom>
            <a:avLst/>
            <a:gdLst>
              <a:gd name="connsiteX0" fmla="*/ 842707 w 1685413"/>
              <a:gd name="connsiteY0" fmla="*/ 0 h 1824047"/>
              <a:gd name="connsiteX1" fmla="*/ 1030833 w 1685413"/>
              <a:gd name="connsiteY1" fmla="*/ 44934 h 1824047"/>
              <a:gd name="connsiteX2" fmla="*/ 1497209 w 1685413"/>
              <a:gd name="connsiteY2" fmla="*/ 315052 h 1824047"/>
              <a:gd name="connsiteX3" fmla="*/ 1685413 w 1685413"/>
              <a:gd name="connsiteY3" fmla="*/ 641391 h 1824047"/>
              <a:gd name="connsiteX4" fmla="*/ 1685413 w 1685413"/>
              <a:gd name="connsiteY4" fmla="*/ 1182657 h 1824047"/>
              <a:gd name="connsiteX5" fmla="*/ 1497209 w 1685413"/>
              <a:gd name="connsiteY5" fmla="*/ 1508996 h 1824047"/>
              <a:gd name="connsiteX6" fmla="*/ 1030833 w 1685413"/>
              <a:gd name="connsiteY6" fmla="*/ 1779113 h 1824047"/>
              <a:gd name="connsiteX7" fmla="*/ 654580 w 1685413"/>
              <a:gd name="connsiteY7" fmla="*/ 1779113 h 1824047"/>
              <a:gd name="connsiteX8" fmla="*/ 188205 w 1685413"/>
              <a:gd name="connsiteY8" fmla="*/ 1508996 h 1824047"/>
              <a:gd name="connsiteX9" fmla="*/ 0 w 1685413"/>
              <a:gd name="connsiteY9" fmla="*/ 1182657 h 1824047"/>
              <a:gd name="connsiteX10" fmla="*/ 0 w 1685413"/>
              <a:gd name="connsiteY10" fmla="*/ 641391 h 1824047"/>
              <a:gd name="connsiteX11" fmla="*/ 188205 w 1685413"/>
              <a:gd name="connsiteY11" fmla="*/ 315052 h 1824047"/>
              <a:gd name="connsiteX12" fmla="*/ 654580 w 1685413"/>
              <a:gd name="connsiteY12" fmla="*/ 44934 h 1824047"/>
              <a:gd name="connsiteX13" fmla="*/ 842707 w 1685413"/>
              <a:gd name="connsiteY13" fmla="*/ 0 h 1824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685413" h="1824047">
                <a:moveTo>
                  <a:pt x="842707" y="0"/>
                </a:moveTo>
                <a:cubicBezTo>
                  <a:pt x="910904" y="0"/>
                  <a:pt x="979101" y="14978"/>
                  <a:pt x="1030833" y="44934"/>
                </a:cubicBezTo>
                <a:lnTo>
                  <a:pt x="1497209" y="315052"/>
                </a:lnTo>
                <a:cubicBezTo>
                  <a:pt x="1600752" y="374964"/>
                  <a:pt x="1685413" y="521825"/>
                  <a:pt x="1685413" y="641391"/>
                </a:cubicBezTo>
                <a:lnTo>
                  <a:pt x="1685413" y="1182657"/>
                </a:lnTo>
                <a:cubicBezTo>
                  <a:pt x="1685413" y="1302223"/>
                  <a:pt x="1600752" y="1449084"/>
                  <a:pt x="1497209" y="1508996"/>
                </a:cubicBezTo>
                <a:lnTo>
                  <a:pt x="1030833" y="1779113"/>
                </a:lnTo>
                <a:cubicBezTo>
                  <a:pt x="927368" y="1839025"/>
                  <a:pt x="758046" y="1839025"/>
                  <a:pt x="654580" y="1779113"/>
                </a:cubicBezTo>
                <a:lnTo>
                  <a:pt x="188205" y="1508996"/>
                </a:lnTo>
                <a:cubicBezTo>
                  <a:pt x="84661" y="1449084"/>
                  <a:pt x="0" y="1302223"/>
                  <a:pt x="0" y="1182657"/>
                </a:cubicBezTo>
                <a:lnTo>
                  <a:pt x="0" y="641391"/>
                </a:lnTo>
                <a:cubicBezTo>
                  <a:pt x="0" y="521825"/>
                  <a:pt x="84661" y="374964"/>
                  <a:pt x="188205" y="315052"/>
                </a:cubicBezTo>
                <a:lnTo>
                  <a:pt x="654580" y="44934"/>
                </a:lnTo>
                <a:cubicBezTo>
                  <a:pt x="706313" y="14978"/>
                  <a:pt x="774510" y="0"/>
                  <a:pt x="84270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6735174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1F24C89-CD1D-4E78-A006-6AC7BDE441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33007" y="0"/>
            <a:ext cx="6558993" cy="6416406"/>
          </a:xfrm>
          <a:custGeom>
            <a:avLst/>
            <a:gdLst>
              <a:gd name="connsiteX0" fmla="*/ 0 w 6558993"/>
              <a:gd name="connsiteY0" fmla="*/ 0 h 6416406"/>
              <a:gd name="connsiteX1" fmla="*/ 6558993 w 6558993"/>
              <a:gd name="connsiteY1" fmla="*/ 0 h 6416406"/>
              <a:gd name="connsiteX2" fmla="*/ 6558993 w 6558993"/>
              <a:gd name="connsiteY2" fmla="*/ 6416406 h 6416406"/>
              <a:gd name="connsiteX3" fmla="*/ 3277645 w 6558993"/>
              <a:gd name="connsiteY3" fmla="*/ 6416406 h 6416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58993" h="6416406">
                <a:moveTo>
                  <a:pt x="0" y="0"/>
                </a:moveTo>
                <a:lnTo>
                  <a:pt x="6558993" y="0"/>
                </a:lnTo>
                <a:lnTo>
                  <a:pt x="6558993" y="6416406"/>
                </a:lnTo>
                <a:lnTo>
                  <a:pt x="3277645" y="641640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362A10-3D67-4102-8018-1D585A82EB3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AA7BA-1388-455A-AA46-72F69D5F8E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49705" y="363912"/>
            <a:ext cx="357207" cy="365126"/>
          </a:xfrm>
          <a:prstGeom prst="ellipse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6289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3A06F6E-2857-439A-994C-32DB5834D9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5469554" cy="6429733"/>
          </a:xfrm>
          <a:custGeom>
            <a:avLst/>
            <a:gdLst>
              <a:gd name="connsiteX0" fmla="*/ 0 w 5469554"/>
              <a:gd name="connsiteY0" fmla="*/ 0 h 6429733"/>
              <a:gd name="connsiteX1" fmla="*/ 4327383 w 5469554"/>
              <a:gd name="connsiteY1" fmla="*/ 0 h 6429733"/>
              <a:gd name="connsiteX2" fmla="*/ 4402979 w 5469554"/>
              <a:gd name="connsiteY2" fmla="*/ 205200 h 6429733"/>
              <a:gd name="connsiteX3" fmla="*/ 5469310 w 5469554"/>
              <a:gd name="connsiteY3" fmla="*/ 3211464 h 6429733"/>
              <a:gd name="connsiteX4" fmla="*/ 4327383 w 5469554"/>
              <a:gd name="connsiteY4" fmla="*/ 6429733 h 6429733"/>
              <a:gd name="connsiteX5" fmla="*/ 0 w 5469554"/>
              <a:gd name="connsiteY5" fmla="*/ 6429733 h 642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69554" h="6429733">
                <a:moveTo>
                  <a:pt x="0" y="0"/>
                </a:moveTo>
                <a:lnTo>
                  <a:pt x="4327383" y="0"/>
                </a:lnTo>
                <a:lnTo>
                  <a:pt x="4402979" y="205200"/>
                </a:lnTo>
                <a:cubicBezTo>
                  <a:pt x="4800682" y="1252139"/>
                  <a:pt x="5473066" y="2590603"/>
                  <a:pt x="5469310" y="3211464"/>
                </a:cubicBezTo>
                <a:cubicBezTo>
                  <a:pt x="5485336" y="3984847"/>
                  <a:pt x="4708026" y="5356977"/>
                  <a:pt x="4327383" y="6429733"/>
                </a:cubicBezTo>
                <a:lnTo>
                  <a:pt x="0" y="642973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362A10-3D67-4102-8018-1D585A82EB3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AA7BA-1388-455A-AA46-72F69D5F8E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49705" y="363912"/>
            <a:ext cx="357207" cy="365126"/>
          </a:xfrm>
          <a:prstGeom prst="ellipse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61314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62A8076-7A99-451A-B276-A8D879DB91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6444949" cy="6441458"/>
          </a:xfrm>
          <a:custGeom>
            <a:avLst/>
            <a:gdLst>
              <a:gd name="connsiteX0" fmla="*/ 0 w 6444949"/>
              <a:gd name="connsiteY0" fmla="*/ 0 h 6441458"/>
              <a:gd name="connsiteX1" fmla="*/ 4297617 w 6444949"/>
              <a:gd name="connsiteY1" fmla="*/ 0 h 6441458"/>
              <a:gd name="connsiteX2" fmla="*/ 6444949 w 6444949"/>
              <a:gd name="connsiteY2" fmla="*/ 6441458 h 6441458"/>
              <a:gd name="connsiteX3" fmla="*/ 0 w 6444949"/>
              <a:gd name="connsiteY3" fmla="*/ 6441458 h 6441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44949" h="6441458">
                <a:moveTo>
                  <a:pt x="0" y="0"/>
                </a:moveTo>
                <a:lnTo>
                  <a:pt x="4297617" y="0"/>
                </a:lnTo>
                <a:lnTo>
                  <a:pt x="6444949" y="6441458"/>
                </a:lnTo>
                <a:lnTo>
                  <a:pt x="0" y="64414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362A10-3D67-4102-8018-1D585A82EB3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AA7BA-1388-455A-AA46-72F69D5F8E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49705" y="363912"/>
            <a:ext cx="357207" cy="365126"/>
          </a:xfrm>
          <a:prstGeom prst="ellipse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32598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CFB7389-1BE9-4875-8CB5-4CDDE725A62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4045" y="1"/>
            <a:ext cx="5547956" cy="4903222"/>
          </a:xfrm>
          <a:custGeom>
            <a:avLst/>
            <a:gdLst>
              <a:gd name="connsiteX0" fmla="*/ 190686 w 5547956"/>
              <a:gd name="connsiteY0" fmla="*/ 0 h 4903222"/>
              <a:gd name="connsiteX1" fmla="*/ 5347895 w 5547956"/>
              <a:gd name="connsiteY1" fmla="*/ 0 h 4903222"/>
              <a:gd name="connsiteX2" fmla="*/ 5547956 w 5547956"/>
              <a:gd name="connsiteY2" fmla="*/ 0 h 4903222"/>
              <a:gd name="connsiteX3" fmla="*/ 5547956 w 5547956"/>
              <a:gd name="connsiteY3" fmla="*/ 4418241 h 4903222"/>
              <a:gd name="connsiteX4" fmla="*/ 5400094 w 5547956"/>
              <a:gd name="connsiteY4" fmla="*/ 4498506 h 4903222"/>
              <a:gd name="connsiteX5" fmla="*/ 3712743 w 5547956"/>
              <a:gd name="connsiteY5" fmla="*/ 4903222 h 4903222"/>
              <a:gd name="connsiteX6" fmla="*/ 0 w 5547956"/>
              <a:gd name="connsiteY6" fmla="*/ 1178120 h 4903222"/>
              <a:gd name="connsiteX7" fmla="*/ 190686 w 5547956"/>
              <a:gd name="connsiteY7" fmla="*/ 0 h 4903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47956" h="4903222">
                <a:moveTo>
                  <a:pt x="190686" y="0"/>
                </a:moveTo>
                <a:cubicBezTo>
                  <a:pt x="190686" y="0"/>
                  <a:pt x="190686" y="0"/>
                  <a:pt x="5347895" y="0"/>
                </a:cubicBezTo>
                <a:lnTo>
                  <a:pt x="5547956" y="0"/>
                </a:lnTo>
                <a:lnTo>
                  <a:pt x="5547956" y="4418241"/>
                </a:lnTo>
                <a:lnTo>
                  <a:pt x="5400094" y="4498506"/>
                </a:lnTo>
                <a:cubicBezTo>
                  <a:pt x="4892209" y="4757667"/>
                  <a:pt x="4318447" y="4903222"/>
                  <a:pt x="3712743" y="4903222"/>
                </a:cubicBezTo>
                <a:cubicBezTo>
                  <a:pt x="1660078" y="4903222"/>
                  <a:pt x="0" y="3231415"/>
                  <a:pt x="0" y="1178120"/>
                </a:cubicBezTo>
                <a:cubicBezTo>
                  <a:pt x="0" y="762973"/>
                  <a:pt x="67301" y="370266"/>
                  <a:pt x="19068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362A10-3D67-4102-8018-1D585A82EB3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AA7BA-1388-455A-AA46-72F69D5F8E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49705" y="363912"/>
            <a:ext cx="357207" cy="365126"/>
          </a:xfrm>
          <a:prstGeom prst="ellipse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94890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15E1DE8-480D-4959-AE38-9DCDE15ECDB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32626" y="2064463"/>
            <a:ext cx="3326748" cy="2184362"/>
          </a:xfrm>
          <a:custGeom>
            <a:avLst/>
            <a:gdLst>
              <a:gd name="connsiteX0" fmla="*/ 78179 w 3326748"/>
              <a:gd name="connsiteY0" fmla="*/ 0 h 2184362"/>
              <a:gd name="connsiteX1" fmla="*/ 3248569 w 3326748"/>
              <a:gd name="connsiteY1" fmla="*/ 0 h 2184362"/>
              <a:gd name="connsiteX2" fmla="*/ 3326748 w 3326748"/>
              <a:gd name="connsiteY2" fmla="*/ 91862 h 2184362"/>
              <a:gd name="connsiteX3" fmla="*/ 3326748 w 3326748"/>
              <a:gd name="connsiteY3" fmla="*/ 2184362 h 2184362"/>
              <a:gd name="connsiteX4" fmla="*/ 0 w 3326748"/>
              <a:gd name="connsiteY4" fmla="*/ 2184362 h 2184362"/>
              <a:gd name="connsiteX5" fmla="*/ 0 w 3326748"/>
              <a:gd name="connsiteY5" fmla="*/ 91862 h 2184362"/>
              <a:gd name="connsiteX6" fmla="*/ 78179 w 3326748"/>
              <a:gd name="connsiteY6" fmla="*/ 0 h 218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6748" h="2184362">
                <a:moveTo>
                  <a:pt x="78179" y="0"/>
                </a:moveTo>
                <a:lnTo>
                  <a:pt x="3248569" y="0"/>
                </a:lnTo>
                <a:cubicBezTo>
                  <a:pt x="3291747" y="0"/>
                  <a:pt x="3326748" y="41127"/>
                  <a:pt x="3326748" y="91862"/>
                </a:cubicBezTo>
                <a:lnTo>
                  <a:pt x="3326748" y="2184362"/>
                </a:lnTo>
                <a:lnTo>
                  <a:pt x="0" y="2184362"/>
                </a:lnTo>
                <a:lnTo>
                  <a:pt x="0" y="91862"/>
                </a:lnTo>
                <a:cubicBezTo>
                  <a:pt x="0" y="41127"/>
                  <a:pt x="35002" y="0"/>
                  <a:pt x="7817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5B07692-9FFB-43A5-897B-19E2E15E80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217552" y="2064464"/>
            <a:ext cx="3326748" cy="2184362"/>
          </a:xfrm>
          <a:custGeom>
            <a:avLst/>
            <a:gdLst>
              <a:gd name="connsiteX0" fmla="*/ 78179 w 3326748"/>
              <a:gd name="connsiteY0" fmla="*/ 0 h 2184362"/>
              <a:gd name="connsiteX1" fmla="*/ 3248569 w 3326748"/>
              <a:gd name="connsiteY1" fmla="*/ 0 h 2184362"/>
              <a:gd name="connsiteX2" fmla="*/ 3326748 w 3326748"/>
              <a:gd name="connsiteY2" fmla="*/ 91862 h 2184362"/>
              <a:gd name="connsiteX3" fmla="*/ 3326748 w 3326748"/>
              <a:gd name="connsiteY3" fmla="*/ 2184362 h 2184362"/>
              <a:gd name="connsiteX4" fmla="*/ 0 w 3326748"/>
              <a:gd name="connsiteY4" fmla="*/ 2184362 h 2184362"/>
              <a:gd name="connsiteX5" fmla="*/ 0 w 3326748"/>
              <a:gd name="connsiteY5" fmla="*/ 91862 h 2184362"/>
              <a:gd name="connsiteX6" fmla="*/ 78179 w 3326748"/>
              <a:gd name="connsiteY6" fmla="*/ 0 h 218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6748" h="2184362">
                <a:moveTo>
                  <a:pt x="78179" y="0"/>
                </a:moveTo>
                <a:lnTo>
                  <a:pt x="3248569" y="0"/>
                </a:lnTo>
                <a:cubicBezTo>
                  <a:pt x="3291746" y="0"/>
                  <a:pt x="3326748" y="41127"/>
                  <a:pt x="3326748" y="91862"/>
                </a:cubicBezTo>
                <a:lnTo>
                  <a:pt x="3326748" y="2184362"/>
                </a:lnTo>
                <a:lnTo>
                  <a:pt x="0" y="2184362"/>
                </a:lnTo>
                <a:lnTo>
                  <a:pt x="0" y="91862"/>
                </a:lnTo>
                <a:cubicBezTo>
                  <a:pt x="0" y="41127"/>
                  <a:pt x="35002" y="0"/>
                  <a:pt x="7817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96F45E6-C182-4222-BD1F-70241FB28A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700" y="2064464"/>
            <a:ext cx="3326748" cy="2184362"/>
          </a:xfrm>
          <a:custGeom>
            <a:avLst/>
            <a:gdLst>
              <a:gd name="connsiteX0" fmla="*/ 78179 w 3326748"/>
              <a:gd name="connsiteY0" fmla="*/ 0 h 2184362"/>
              <a:gd name="connsiteX1" fmla="*/ 3248569 w 3326748"/>
              <a:gd name="connsiteY1" fmla="*/ 0 h 2184362"/>
              <a:gd name="connsiteX2" fmla="*/ 3326748 w 3326748"/>
              <a:gd name="connsiteY2" fmla="*/ 91862 h 2184362"/>
              <a:gd name="connsiteX3" fmla="*/ 3326748 w 3326748"/>
              <a:gd name="connsiteY3" fmla="*/ 2184362 h 2184362"/>
              <a:gd name="connsiteX4" fmla="*/ 0 w 3326748"/>
              <a:gd name="connsiteY4" fmla="*/ 2184362 h 2184362"/>
              <a:gd name="connsiteX5" fmla="*/ 0 w 3326748"/>
              <a:gd name="connsiteY5" fmla="*/ 91862 h 2184362"/>
              <a:gd name="connsiteX6" fmla="*/ 78179 w 3326748"/>
              <a:gd name="connsiteY6" fmla="*/ 0 h 218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6748" h="2184362">
                <a:moveTo>
                  <a:pt x="78179" y="0"/>
                </a:moveTo>
                <a:lnTo>
                  <a:pt x="3248569" y="0"/>
                </a:lnTo>
                <a:cubicBezTo>
                  <a:pt x="3291747" y="0"/>
                  <a:pt x="3326748" y="41127"/>
                  <a:pt x="3326748" y="91862"/>
                </a:cubicBezTo>
                <a:lnTo>
                  <a:pt x="3326748" y="2184362"/>
                </a:lnTo>
                <a:lnTo>
                  <a:pt x="0" y="2184362"/>
                </a:lnTo>
                <a:lnTo>
                  <a:pt x="0" y="91862"/>
                </a:lnTo>
                <a:cubicBezTo>
                  <a:pt x="0" y="41127"/>
                  <a:pt x="35002" y="0"/>
                  <a:pt x="7817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362A10-3D67-4102-8018-1D585A82EB3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AA7BA-1388-455A-AA46-72F69D5F8E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49705" y="363912"/>
            <a:ext cx="357207" cy="365126"/>
          </a:xfrm>
          <a:prstGeom prst="ellipse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70348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6E562AE-ED5A-4D2D-8C7B-A9A4ADE87D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0635" y="-1"/>
            <a:ext cx="5427783" cy="4502727"/>
          </a:xfrm>
          <a:custGeom>
            <a:avLst/>
            <a:gdLst>
              <a:gd name="connsiteX0" fmla="*/ 0 w 5427783"/>
              <a:gd name="connsiteY0" fmla="*/ 0 h 4502727"/>
              <a:gd name="connsiteX1" fmla="*/ 5427783 w 5427783"/>
              <a:gd name="connsiteY1" fmla="*/ 0 h 4502727"/>
              <a:gd name="connsiteX2" fmla="*/ 5427783 w 5427783"/>
              <a:gd name="connsiteY2" fmla="*/ 4502727 h 4502727"/>
              <a:gd name="connsiteX3" fmla="*/ 0 w 5427783"/>
              <a:gd name="connsiteY3" fmla="*/ 4502727 h 450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7783" h="4502727">
                <a:moveTo>
                  <a:pt x="0" y="0"/>
                </a:moveTo>
                <a:lnTo>
                  <a:pt x="5427783" y="0"/>
                </a:lnTo>
                <a:lnTo>
                  <a:pt x="5427783" y="4502727"/>
                </a:lnTo>
                <a:lnTo>
                  <a:pt x="0" y="45027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4396E12-F471-4F86-AD33-B99E324188B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78418" y="-1"/>
            <a:ext cx="5427783" cy="4502727"/>
          </a:xfrm>
          <a:custGeom>
            <a:avLst/>
            <a:gdLst>
              <a:gd name="connsiteX0" fmla="*/ 0 w 5427783"/>
              <a:gd name="connsiteY0" fmla="*/ 0 h 4502727"/>
              <a:gd name="connsiteX1" fmla="*/ 5427783 w 5427783"/>
              <a:gd name="connsiteY1" fmla="*/ 0 h 4502727"/>
              <a:gd name="connsiteX2" fmla="*/ 5427783 w 5427783"/>
              <a:gd name="connsiteY2" fmla="*/ 4502727 h 4502727"/>
              <a:gd name="connsiteX3" fmla="*/ 0 w 5427783"/>
              <a:gd name="connsiteY3" fmla="*/ 4502727 h 450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7783" h="4502727">
                <a:moveTo>
                  <a:pt x="0" y="0"/>
                </a:moveTo>
                <a:lnTo>
                  <a:pt x="5427783" y="0"/>
                </a:lnTo>
                <a:lnTo>
                  <a:pt x="5427783" y="4502727"/>
                </a:lnTo>
                <a:lnTo>
                  <a:pt x="0" y="450272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362A10-3D67-4102-8018-1D585A82EB3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AA7BA-1388-455A-AA46-72F69D5F8E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49705" y="363912"/>
            <a:ext cx="357207" cy="365126"/>
          </a:xfrm>
          <a:prstGeom prst="ellipse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53492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anoramic-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46090CDB-5A84-469C-856C-82BFE57F13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2094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362A10-3D67-4102-8018-1D585A82EB3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AA7BA-1388-455A-AA46-72F69D5F8E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49705" y="363912"/>
            <a:ext cx="357207" cy="365126"/>
          </a:xfrm>
          <a:prstGeom prst="ellipse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948031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CA5E6F6-C02F-4AE2-99A9-868A496B27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086198"/>
            <a:ext cx="3048000" cy="2685651"/>
          </a:xfrm>
          <a:custGeom>
            <a:avLst/>
            <a:gdLst>
              <a:gd name="connsiteX0" fmla="*/ 0 w 3048000"/>
              <a:gd name="connsiteY0" fmla="*/ 0 h 2685651"/>
              <a:gd name="connsiteX1" fmla="*/ 3048000 w 3048000"/>
              <a:gd name="connsiteY1" fmla="*/ 0 h 2685651"/>
              <a:gd name="connsiteX2" fmla="*/ 3048000 w 3048000"/>
              <a:gd name="connsiteY2" fmla="*/ 2685651 h 2685651"/>
              <a:gd name="connsiteX3" fmla="*/ 0 w 3048000"/>
              <a:gd name="connsiteY3" fmla="*/ 2685651 h 268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685651">
                <a:moveTo>
                  <a:pt x="0" y="0"/>
                </a:moveTo>
                <a:lnTo>
                  <a:pt x="3048000" y="0"/>
                </a:lnTo>
                <a:lnTo>
                  <a:pt x="3048000" y="2685651"/>
                </a:lnTo>
                <a:lnTo>
                  <a:pt x="0" y="26856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E82FFD5-FD47-46A8-BE90-3B46DE8FFC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8000" y="2086186"/>
            <a:ext cx="3048000" cy="2685651"/>
          </a:xfrm>
          <a:custGeom>
            <a:avLst/>
            <a:gdLst>
              <a:gd name="connsiteX0" fmla="*/ 0 w 3048000"/>
              <a:gd name="connsiteY0" fmla="*/ 0 h 2685651"/>
              <a:gd name="connsiteX1" fmla="*/ 3048000 w 3048000"/>
              <a:gd name="connsiteY1" fmla="*/ 0 h 2685651"/>
              <a:gd name="connsiteX2" fmla="*/ 3048000 w 3048000"/>
              <a:gd name="connsiteY2" fmla="*/ 2685651 h 2685651"/>
              <a:gd name="connsiteX3" fmla="*/ 0 w 3048000"/>
              <a:gd name="connsiteY3" fmla="*/ 2685651 h 268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685651">
                <a:moveTo>
                  <a:pt x="0" y="0"/>
                </a:moveTo>
                <a:lnTo>
                  <a:pt x="3048000" y="0"/>
                </a:lnTo>
                <a:lnTo>
                  <a:pt x="3048000" y="2685651"/>
                </a:lnTo>
                <a:lnTo>
                  <a:pt x="0" y="26856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5BFADC-B5FF-458C-9694-41C5382B4E7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2086174"/>
            <a:ext cx="3048000" cy="2685651"/>
          </a:xfrm>
          <a:custGeom>
            <a:avLst/>
            <a:gdLst>
              <a:gd name="connsiteX0" fmla="*/ 0 w 3048000"/>
              <a:gd name="connsiteY0" fmla="*/ 0 h 2685651"/>
              <a:gd name="connsiteX1" fmla="*/ 3048000 w 3048000"/>
              <a:gd name="connsiteY1" fmla="*/ 0 h 2685651"/>
              <a:gd name="connsiteX2" fmla="*/ 3048000 w 3048000"/>
              <a:gd name="connsiteY2" fmla="*/ 2685651 h 2685651"/>
              <a:gd name="connsiteX3" fmla="*/ 0 w 3048000"/>
              <a:gd name="connsiteY3" fmla="*/ 2685651 h 268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685651">
                <a:moveTo>
                  <a:pt x="0" y="0"/>
                </a:moveTo>
                <a:lnTo>
                  <a:pt x="3048000" y="0"/>
                </a:lnTo>
                <a:lnTo>
                  <a:pt x="3048000" y="2685651"/>
                </a:lnTo>
                <a:lnTo>
                  <a:pt x="0" y="26856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1F5B941A-CC8E-453F-A9FB-4A4C67790A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44000" y="2086162"/>
            <a:ext cx="3048000" cy="2685651"/>
          </a:xfrm>
          <a:custGeom>
            <a:avLst/>
            <a:gdLst>
              <a:gd name="connsiteX0" fmla="*/ 0 w 3048000"/>
              <a:gd name="connsiteY0" fmla="*/ 0 h 2685651"/>
              <a:gd name="connsiteX1" fmla="*/ 3048000 w 3048000"/>
              <a:gd name="connsiteY1" fmla="*/ 0 h 2685651"/>
              <a:gd name="connsiteX2" fmla="*/ 3048000 w 3048000"/>
              <a:gd name="connsiteY2" fmla="*/ 2685651 h 2685651"/>
              <a:gd name="connsiteX3" fmla="*/ 0 w 3048000"/>
              <a:gd name="connsiteY3" fmla="*/ 2685651 h 268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685651">
                <a:moveTo>
                  <a:pt x="0" y="0"/>
                </a:moveTo>
                <a:lnTo>
                  <a:pt x="3048000" y="0"/>
                </a:lnTo>
                <a:lnTo>
                  <a:pt x="3048000" y="2685651"/>
                </a:lnTo>
                <a:lnTo>
                  <a:pt x="0" y="26856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95D7C2-3B00-4CB3-898F-F458D3BE5F2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D2D25-4023-4587-956E-C5F4A76DED8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649705" y="363912"/>
            <a:ext cx="357207" cy="365126"/>
          </a:xfrm>
          <a:prstGeom prst="ellipse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3190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3FBBD-28D6-4BC4-A068-6D7B1B014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84" y="363912"/>
            <a:ext cx="11081950" cy="123120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4CE1F-EEC8-42CD-9F01-9F0A3B2B5D8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5084" y="1820174"/>
            <a:ext cx="10911492" cy="434633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171450" indent="-161925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tabLst/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 marL="457200" indent="-18288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Courier New" panose="02070309020205020404" pitchFamily="49" charset="0"/>
              <a:buChar char="o"/>
              <a:tabLst/>
              <a:defRPr sz="1800">
                <a:solidFill>
                  <a:schemeClr val="bg2">
                    <a:lumMod val="50000"/>
                  </a:schemeClr>
                </a:solidFill>
              </a:defRPr>
            </a:lvl3pPr>
            <a:lvl4pPr marL="685800" indent="-182880">
              <a:lnSpc>
                <a:spcPct val="100000"/>
              </a:lnSpc>
              <a:spcAft>
                <a:spcPts val="1200"/>
              </a:spcAft>
              <a:tabLst/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48434-E822-421B-BFB3-FF8ECC6C5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55084" y="6441458"/>
            <a:ext cx="4382676" cy="416542"/>
          </a:xfrm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9E0D9C6-0EA4-0743-8008-790CB380D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4799" y="363912"/>
            <a:ext cx="357207" cy="36512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31922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008">
          <p15:clr>
            <a:srgbClr val="FBAE40"/>
          </p15:clr>
        </p15:guide>
        <p15:guide id="4" orient="horz" pos="216">
          <p15:clr>
            <a:srgbClr val="FBAE40"/>
          </p15:clr>
        </p15:guide>
        <p15:guide id="5" orient="horz" pos="1152">
          <p15:clr>
            <a:srgbClr val="FBAE40"/>
          </p15:clr>
        </p15:guide>
        <p15:guide id="6" pos="33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B1793A0-DEF4-4732-84E1-ADF674F11B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3882" y="0"/>
            <a:ext cx="6068117" cy="5112672"/>
          </a:xfrm>
          <a:custGeom>
            <a:avLst/>
            <a:gdLst>
              <a:gd name="connsiteX0" fmla="*/ 536690 w 6068117"/>
              <a:gd name="connsiteY0" fmla="*/ 0 h 5112672"/>
              <a:gd name="connsiteX1" fmla="*/ 6068117 w 6068117"/>
              <a:gd name="connsiteY1" fmla="*/ 0 h 5112672"/>
              <a:gd name="connsiteX2" fmla="*/ 6068117 w 6068117"/>
              <a:gd name="connsiteY2" fmla="*/ 3645762 h 5112672"/>
              <a:gd name="connsiteX3" fmla="*/ 3314155 w 6068117"/>
              <a:gd name="connsiteY3" fmla="*/ 5112672 h 5112672"/>
              <a:gd name="connsiteX4" fmla="*/ 0 w 6068117"/>
              <a:gd name="connsiteY4" fmla="*/ 1803322 h 5112672"/>
              <a:gd name="connsiteX5" fmla="*/ 536690 w 6068117"/>
              <a:gd name="connsiteY5" fmla="*/ 0 h 511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68117" h="5112672">
                <a:moveTo>
                  <a:pt x="536690" y="0"/>
                </a:moveTo>
                <a:cubicBezTo>
                  <a:pt x="536690" y="0"/>
                  <a:pt x="536690" y="0"/>
                  <a:pt x="6068117" y="0"/>
                </a:cubicBezTo>
                <a:cubicBezTo>
                  <a:pt x="6068117" y="0"/>
                  <a:pt x="6068117" y="0"/>
                  <a:pt x="6068117" y="3645762"/>
                </a:cubicBezTo>
                <a:cubicBezTo>
                  <a:pt x="5472666" y="4529820"/>
                  <a:pt x="4461966" y="5112672"/>
                  <a:pt x="3314155" y="5112672"/>
                </a:cubicBezTo>
                <a:cubicBezTo>
                  <a:pt x="1484711" y="5112672"/>
                  <a:pt x="0" y="3634026"/>
                  <a:pt x="0" y="1803322"/>
                </a:cubicBezTo>
                <a:cubicBezTo>
                  <a:pt x="0" y="1138323"/>
                  <a:pt x="195872" y="516353"/>
                  <a:pt x="53669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95D7C2-3B00-4CB3-898F-F458D3BE5F2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D2D25-4023-4587-956E-C5F4A76DED8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649705" y="363912"/>
            <a:ext cx="357207" cy="365126"/>
          </a:xfrm>
          <a:prstGeom prst="ellipse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23727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53D983-C588-4007-B00B-9A6352E161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696"/>
            <a:ext cx="5550284" cy="5553291"/>
          </a:xfrm>
          <a:custGeom>
            <a:avLst/>
            <a:gdLst>
              <a:gd name="connsiteX0" fmla="*/ 0 w 5550284"/>
              <a:gd name="connsiteY0" fmla="*/ 0 h 5553291"/>
              <a:gd name="connsiteX1" fmla="*/ 5550284 w 5550284"/>
              <a:gd name="connsiteY1" fmla="*/ 0 h 5553291"/>
              <a:gd name="connsiteX2" fmla="*/ 5550284 w 5550284"/>
              <a:gd name="connsiteY2" fmla="*/ 5553291 h 5553291"/>
              <a:gd name="connsiteX3" fmla="*/ 0 w 5550284"/>
              <a:gd name="connsiteY3" fmla="*/ 3703042 h 5553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0284" h="5553291">
                <a:moveTo>
                  <a:pt x="0" y="0"/>
                </a:moveTo>
                <a:lnTo>
                  <a:pt x="5550284" y="0"/>
                </a:lnTo>
                <a:lnTo>
                  <a:pt x="5550284" y="5553291"/>
                </a:lnTo>
                <a:lnTo>
                  <a:pt x="0" y="370304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95D7C2-3B00-4CB3-898F-F458D3BE5F2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D2D25-4023-4587-956E-C5F4A76DED8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649705" y="363912"/>
            <a:ext cx="357207" cy="365126"/>
          </a:xfrm>
          <a:prstGeom prst="ellipse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7501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43C6A17-B60E-4313-8487-EFBF67CD8C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211231" cy="6420910"/>
          </a:xfrm>
          <a:custGeom>
            <a:avLst/>
            <a:gdLst>
              <a:gd name="connsiteX0" fmla="*/ 0 w 5211231"/>
              <a:gd name="connsiteY0" fmla="*/ 0 h 6420910"/>
              <a:gd name="connsiteX1" fmla="*/ 5211231 w 5211231"/>
              <a:gd name="connsiteY1" fmla="*/ 0 h 6420910"/>
              <a:gd name="connsiteX2" fmla="*/ 5211231 w 5211231"/>
              <a:gd name="connsiteY2" fmla="*/ 6420910 h 6420910"/>
              <a:gd name="connsiteX3" fmla="*/ 0 w 5211231"/>
              <a:gd name="connsiteY3" fmla="*/ 6420910 h 6420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1231" h="6420910">
                <a:moveTo>
                  <a:pt x="0" y="0"/>
                </a:moveTo>
                <a:lnTo>
                  <a:pt x="5211231" y="0"/>
                </a:lnTo>
                <a:lnTo>
                  <a:pt x="5211231" y="6420910"/>
                </a:lnTo>
                <a:lnTo>
                  <a:pt x="0" y="64209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95D7C2-3B00-4CB3-898F-F458D3BE5F2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D2D25-4023-4587-956E-C5F4A76DED8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649705" y="363912"/>
            <a:ext cx="357207" cy="365126"/>
          </a:xfrm>
          <a:prstGeom prst="ellipse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88521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89CB398-16DC-4476-84FB-C894C764FB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1194" y="363912"/>
            <a:ext cx="5548829" cy="5889743"/>
          </a:xfrm>
          <a:custGeom>
            <a:avLst/>
            <a:gdLst>
              <a:gd name="connsiteX0" fmla="*/ 0 w 5548829"/>
              <a:gd name="connsiteY0" fmla="*/ 0 h 5944023"/>
              <a:gd name="connsiteX1" fmla="*/ 5548829 w 5548829"/>
              <a:gd name="connsiteY1" fmla="*/ 0 h 5944023"/>
              <a:gd name="connsiteX2" fmla="*/ 5548829 w 5548829"/>
              <a:gd name="connsiteY2" fmla="*/ 5944023 h 5944023"/>
              <a:gd name="connsiteX3" fmla="*/ 0 w 5548829"/>
              <a:gd name="connsiteY3" fmla="*/ 5944023 h 5944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48829" h="5944023">
                <a:moveTo>
                  <a:pt x="0" y="0"/>
                </a:moveTo>
                <a:lnTo>
                  <a:pt x="5548829" y="0"/>
                </a:lnTo>
                <a:lnTo>
                  <a:pt x="5548829" y="5944023"/>
                </a:lnTo>
                <a:lnTo>
                  <a:pt x="0" y="5944023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95D7C2-3B00-4CB3-898F-F458D3BE5F2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D2D25-4023-4587-956E-C5F4A76DED8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649705" y="363912"/>
            <a:ext cx="357207" cy="365126"/>
          </a:xfrm>
          <a:prstGeom prst="ellipse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28302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037C5EA-4A74-4499-813E-617B20CA30C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91589" y="1911561"/>
            <a:ext cx="2937951" cy="4508738"/>
          </a:xfrm>
          <a:custGeom>
            <a:avLst/>
            <a:gdLst>
              <a:gd name="connsiteX0" fmla="*/ 0 w 2937951"/>
              <a:gd name="connsiteY0" fmla="*/ 0 h 4508738"/>
              <a:gd name="connsiteX1" fmla="*/ 2937951 w 2937951"/>
              <a:gd name="connsiteY1" fmla="*/ 0 h 4508738"/>
              <a:gd name="connsiteX2" fmla="*/ 2937951 w 2937951"/>
              <a:gd name="connsiteY2" fmla="*/ 4508738 h 4508738"/>
              <a:gd name="connsiteX3" fmla="*/ 0 w 2937951"/>
              <a:gd name="connsiteY3" fmla="*/ 4508738 h 450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37951" h="4508738">
                <a:moveTo>
                  <a:pt x="0" y="0"/>
                </a:moveTo>
                <a:lnTo>
                  <a:pt x="2937951" y="0"/>
                </a:lnTo>
                <a:lnTo>
                  <a:pt x="2937951" y="4508738"/>
                </a:lnTo>
                <a:lnTo>
                  <a:pt x="0" y="4508738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95D7C2-3B00-4CB3-898F-F458D3BE5F2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D2D25-4023-4587-956E-C5F4A76DED8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649705" y="363912"/>
            <a:ext cx="357207" cy="365126"/>
          </a:xfrm>
          <a:prstGeom prst="ellipse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55824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B594F47-AA81-40A5-AA32-6FDDCE0189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5084" y="6441458"/>
            <a:ext cx="1731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7919B7-4165-428A-AADE-401B263CD8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799562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7919B7-4165-428A-AADE-401B263CD8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4563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B1BA2ED2-A3CB-1642-8D82-21C454D1803D}"/>
              </a:ext>
            </a:extLst>
          </p:cNvPr>
          <p:cNvSpPr/>
          <p:nvPr/>
        </p:nvSpPr>
        <p:spPr>
          <a:xfrm>
            <a:off x="6936681" y="0"/>
            <a:ext cx="5255319" cy="6858000"/>
          </a:xfrm>
          <a:custGeom>
            <a:avLst/>
            <a:gdLst>
              <a:gd name="connsiteX0" fmla="*/ 0 w 4154905"/>
              <a:gd name="connsiteY0" fmla="*/ 0 h 6569242"/>
              <a:gd name="connsiteX1" fmla="*/ 4154905 w 4154905"/>
              <a:gd name="connsiteY1" fmla="*/ 0 h 6569242"/>
              <a:gd name="connsiteX2" fmla="*/ 4154905 w 4154905"/>
              <a:gd name="connsiteY2" fmla="*/ 6569242 h 6569242"/>
              <a:gd name="connsiteX3" fmla="*/ 0 w 4154905"/>
              <a:gd name="connsiteY3" fmla="*/ 6569242 h 6569242"/>
              <a:gd name="connsiteX4" fmla="*/ 0 w 4154905"/>
              <a:gd name="connsiteY4" fmla="*/ 0 h 6569242"/>
              <a:gd name="connsiteX0" fmla="*/ 0 w 4154905"/>
              <a:gd name="connsiteY0" fmla="*/ 0 h 6569242"/>
              <a:gd name="connsiteX1" fmla="*/ 4154905 w 4154905"/>
              <a:gd name="connsiteY1" fmla="*/ 0 h 6569242"/>
              <a:gd name="connsiteX2" fmla="*/ 4154905 w 4154905"/>
              <a:gd name="connsiteY2" fmla="*/ 6569242 h 6569242"/>
              <a:gd name="connsiteX3" fmla="*/ 0 w 4154905"/>
              <a:gd name="connsiteY3" fmla="*/ 6569242 h 6569242"/>
              <a:gd name="connsiteX4" fmla="*/ 0 w 4154905"/>
              <a:gd name="connsiteY4" fmla="*/ 3272590 h 6569242"/>
              <a:gd name="connsiteX5" fmla="*/ 0 w 4154905"/>
              <a:gd name="connsiteY5" fmla="*/ 0 h 6569242"/>
              <a:gd name="connsiteX0" fmla="*/ 2057400 w 6212305"/>
              <a:gd name="connsiteY0" fmla="*/ 0 h 6569242"/>
              <a:gd name="connsiteX1" fmla="*/ 6212305 w 6212305"/>
              <a:gd name="connsiteY1" fmla="*/ 0 h 6569242"/>
              <a:gd name="connsiteX2" fmla="*/ 6212305 w 6212305"/>
              <a:gd name="connsiteY2" fmla="*/ 6569242 h 6569242"/>
              <a:gd name="connsiteX3" fmla="*/ 2057400 w 6212305"/>
              <a:gd name="connsiteY3" fmla="*/ 6569242 h 6569242"/>
              <a:gd name="connsiteX4" fmla="*/ 0 w 6212305"/>
              <a:gd name="connsiteY4" fmla="*/ 3465096 h 6569242"/>
              <a:gd name="connsiteX5" fmla="*/ 2057400 w 6212305"/>
              <a:gd name="connsiteY5" fmla="*/ 0 h 6569242"/>
              <a:gd name="connsiteX0" fmla="*/ 2057400 w 6212305"/>
              <a:gd name="connsiteY0" fmla="*/ 0 h 6605337"/>
              <a:gd name="connsiteX1" fmla="*/ 6212305 w 6212305"/>
              <a:gd name="connsiteY1" fmla="*/ 0 h 6605337"/>
              <a:gd name="connsiteX2" fmla="*/ 6212305 w 6212305"/>
              <a:gd name="connsiteY2" fmla="*/ 6569242 h 6605337"/>
              <a:gd name="connsiteX3" fmla="*/ 782053 w 6212305"/>
              <a:gd name="connsiteY3" fmla="*/ 6605337 h 6605337"/>
              <a:gd name="connsiteX4" fmla="*/ 0 w 6212305"/>
              <a:gd name="connsiteY4" fmla="*/ 3465096 h 6605337"/>
              <a:gd name="connsiteX5" fmla="*/ 2057400 w 6212305"/>
              <a:gd name="connsiteY5" fmla="*/ 0 h 6605337"/>
              <a:gd name="connsiteX0" fmla="*/ 2057400 w 6212305"/>
              <a:gd name="connsiteY0" fmla="*/ 0 h 6605337"/>
              <a:gd name="connsiteX1" fmla="*/ 6212305 w 6212305"/>
              <a:gd name="connsiteY1" fmla="*/ 0 h 6605337"/>
              <a:gd name="connsiteX2" fmla="*/ 6212305 w 6212305"/>
              <a:gd name="connsiteY2" fmla="*/ 6569242 h 6605337"/>
              <a:gd name="connsiteX3" fmla="*/ 782053 w 6212305"/>
              <a:gd name="connsiteY3" fmla="*/ 6605337 h 6605337"/>
              <a:gd name="connsiteX4" fmla="*/ 0 w 6212305"/>
              <a:gd name="connsiteY4" fmla="*/ 3465096 h 6605337"/>
              <a:gd name="connsiteX5" fmla="*/ 2057400 w 6212305"/>
              <a:gd name="connsiteY5" fmla="*/ 0 h 6605337"/>
              <a:gd name="connsiteX0" fmla="*/ 2092008 w 6246913"/>
              <a:gd name="connsiteY0" fmla="*/ 0 h 6605337"/>
              <a:gd name="connsiteX1" fmla="*/ 6246913 w 6246913"/>
              <a:gd name="connsiteY1" fmla="*/ 0 h 6605337"/>
              <a:gd name="connsiteX2" fmla="*/ 6246913 w 6246913"/>
              <a:gd name="connsiteY2" fmla="*/ 6569242 h 6605337"/>
              <a:gd name="connsiteX3" fmla="*/ 816661 w 6246913"/>
              <a:gd name="connsiteY3" fmla="*/ 6605337 h 6605337"/>
              <a:gd name="connsiteX4" fmla="*/ 0 w 6246913"/>
              <a:gd name="connsiteY4" fmla="*/ 3499704 h 6605337"/>
              <a:gd name="connsiteX5" fmla="*/ 2092008 w 6246913"/>
              <a:gd name="connsiteY5" fmla="*/ 0 h 6605337"/>
              <a:gd name="connsiteX0" fmla="*/ 2092105 w 6247010"/>
              <a:gd name="connsiteY0" fmla="*/ 0 h 6605337"/>
              <a:gd name="connsiteX1" fmla="*/ 6247010 w 6247010"/>
              <a:gd name="connsiteY1" fmla="*/ 0 h 6605337"/>
              <a:gd name="connsiteX2" fmla="*/ 6247010 w 6247010"/>
              <a:gd name="connsiteY2" fmla="*/ 6569242 h 6605337"/>
              <a:gd name="connsiteX3" fmla="*/ 816758 w 6247010"/>
              <a:gd name="connsiteY3" fmla="*/ 6605337 h 6605337"/>
              <a:gd name="connsiteX4" fmla="*/ 97 w 6247010"/>
              <a:gd name="connsiteY4" fmla="*/ 3499704 h 6605337"/>
              <a:gd name="connsiteX5" fmla="*/ 2092105 w 6247010"/>
              <a:gd name="connsiteY5" fmla="*/ 0 h 6605337"/>
              <a:gd name="connsiteX0" fmla="*/ 2092105 w 6247010"/>
              <a:gd name="connsiteY0" fmla="*/ 0 h 6605337"/>
              <a:gd name="connsiteX1" fmla="*/ 6247010 w 6247010"/>
              <a:gd name="connsiteY1" fmla="*/ 0 h 6605337"/>
              <a:gd name="connsiteX2" fmla="*/ 6247010 w 6247010"/>
              <a:gd name="connsiteY2" fmla="*/ 6569242 h 6605337"/>
              <a:gd name="connsiteX3" fmla="*/ 816758 w 6247010"/>
              <a:gd name="connsiteY3" fmla="*/ 6605337 h 6605337"/>
              <a:gd name="connsiteX4" fmla="*/ 97 w 6247010"/>
              <a:gd name="connsiteY4" fmla="*/ 3499704 h 6605337"/>
              <a:gd name="connsiteX5" fmla="*/ 2092105 w 6247010"/>
              <a:gd name="connsiteY5" fmla="*/ 0 h 6605337"/>
              <a:gd name="connsiteX0" fmla="*/ 2103640 w 6258545"/>
              <a:gd name="connsiteY0" fmla="*/ 0 h 6605337"/>
              <a:gd name="connsiteX1" fmla="*/ 6258545 w 6258545"/>
              <a:gd name="connsiteY1" fmla="*/ 0 h 6605337"/>
              <a:gd name="connsiteX2" fmla="*/ 6258545 w 6258545"/>
              <a:gd name="connsiteY2" fmla="*/ 6569242 h 6605337"/>
              <a:gd name="connsiteX3" fmla="*/ 828293 w 6258545"/>
              <a:gd name="connsiteY3" fmla="*/ 6605337 h 6605337"/>
              <a:gd name="connsiteX4" fmla="*/ 95 w 6258545"/>
              <a:gd name="connsiteY4" fmla="*/ 3545848 h 6605337"/>
              <a:gd name="connsiteX5" fmla="*/ 2103640 w 6258545"/>
              <a:gd name="connsiteY5" fmla="*/ 0 h 6605337"/>
              <a:gd name="connsiteX0" fmla="*/ 2103640 w 6258545"/>
              <a:gd name="connsiteY0" fmla="*/ 0 h 6605337"/>
              <a:gd name="connsiteX1" fmla="*/ 6258545 w 6258545"/>
              <a:gd name="connsiteY1" fmla="*/ 0 h 6605337"/>
              <a:gd name="connsiteX2" fmla="*/ 6258545 w 6258545"/>
              <a:gd name="connsiteY2" fmla="*/ 6569242 h 6605337"/>
              <a:gd name="connsiteX3" fmla="*/ 828293 w 6258545"/>
              <a:gd name="connsiteY3" fmla="*/ 6605337 h 6605337"/>
              <a:gd name="connsiteX4" fmla="*/ 95 w 6258545"/>
              <a:gd name="connsiteY4" fmla="*/ 3545848 h 6605337"/>
              <a:gd name="connsiteX5" fmla="*/ 2103640 w 6258545"/>
              <a:gd name="connsiteY5" fmla="*/ 0 h 6605337"/>
              <a:gd name="connsiteX0" fmla="*/ 2103655 w 6258560"/>
              <a:gd name="connsiteY0" fmla="*/ 0 h 6616872"/>
              <a:gd name="connsiteX1" fmla="*/ 6258560 w 6258560"/>
              <a:gd name="connsiteY1" fmla="*/ 0 h 6616872"/>
              <a:gd name="connsiteX2" fmla="*/ 6258560 w 6258560"/>
              <a:gd name="connsiteY2" fmla="*/ 6569242 h 6616872"/>
              <a:gd name="connsiteX3" fmla="*/ 747556 w 6258560"/>
              <a:gd name="connsiteY3" fmla="*/ 6616872 h 6616872"/>
              <a:gd name="connsiteX4" fmla="*/ 110 w 6258560"/>
              <a:gd name="connsiteY4" fmla="*/ 3545848 h 6616872"/>
              <a:gd name="connsiteX5" fmla="*/ 2103655 w 6258560"/>
              <a:gd name="connsiteY5" fmla="*/ 0 h 6616872"/>
              <a:gd name="connsiteX0" fmla="*/ 2103545 w 6258450"/>
              <a:gd name="connsiteY0" fmla="*/ 0 h 6616872"/>
              <a:gd name="connsiteX1" fmla="*/ 6258450 w 6258450"/>
              <a:gd name="connsiteY1" fmla="*/ 0 h 6616872"/>
              <a:gd name="connsiteX2" fmla="*/ 6258450 w 6258450"/>
              <a:gd name="connsiteY2" fmla="*/ 6569242 h 6616872"/>
              <a:gd name="connsiteX3" fmla="*/ 747446 w 6258450"/>
              <a:gd name="connsiteY3" fmla="*/ 6616872 h 6616872"/>
              <a:gd name="connsiteX4" fmla="*/ 0 w 6258450"/>
              <a:gd name="connsiteY4" fmla="*/ 3545848 h 6616872"/>
              <a:gd name="connsiteX5" fmla="*/ 2103545 w 6258450"/>
              <a:gd name="connsiteY5" fmla="*/ 0 h 6616872"/>
              <a:gd name="connsiteX0" fmla="*/ 2103545 w 6258450"/>
              <a:gd name="connsiteY0" fmla="*/ 0 h 6616872"/>
              <a:gd name="connsiteX1" fmla="*/ 6258450 w 6258450"/>
              <a:gd name="connsiteY1" fmla="*/ 0 h 6616872"/>
              <a:gd name="connsiteX2" fmla="*/ 6258450 w 6258450"/>
              <a:gd name="connsiteY2" fmla="*/ 6569242 h 6616872"/>
              <a:gd name="connsiteX3" fmla="*/ 747446 w 6258450"/>
              <a:gd name="connsiteY3" fmla="*/ 6616872 h 6616872"/>
              <a:gd name="connsiteX4" fmla="*/ 0 w 6258450"/>
              <a:gd name="connsiteY4" fmla="*/ 3545848 h 6616872"/>
              <a:gd name="connsiteX5" fmla="*/ 2103545 w 6258450"/>
              <a:gd name="connsiteY5" fmla="*/ 0 h 6616872"/>
              <a:gd name="connsiteX0" fmla="*/ 2106035 w 6260940"/>
              <a:gd name="connsiteY0" fmla="*/ 0 h 6616872"/>
              <a:gd name="connsiteX1" fmla="*/ 6260940 w 6260940"/>
              <a:gd name="connsiteY1" fmla="*/ 0 h 6616872"/>
              <a:gd name="connsiteX2" fmla="*/ 6260940 w 6260940"/>
              <a:gd name="connsiteY2" fmla="*/ 6569242 h 6616872"/>
              <a:gd name="connsiteX3" fmla="*/ 749936 w 6260940"/>
              <a:gd name="connsiteY3" fmla="*/ 6616872 h 6616872"/>
              <a:gd name="connsiteX4" fmla="*/ 2490 w 6260940"/>
              <a:gd name="connsiteY4" fmla="*/ 3545848 h 6616872"/>
              <a:gd name="connsiteX5" fmla="*/ 2106035 w 6260940"/>
              <a:gd name="connsiteY5" fmla="*/ 0 h 6616872"/>
              <a:gd name="connsiteX0" fmla="*/ 2106035 w 6260940"/>
              <a:gd name="connsiteY0" fmla="*/ 0 h 6616872"/>
              <a:gd name="connsiteX1" fmla="*/ 6260940 w 6260940"/>
              <a:gd name="connsiteY1" fmla="*/ 0 h 6616872"/>
              <a:gd name="connsiteX2" fmla="*/ 6260940 w 6260940"/>
              <a:gd name="connsiteY2" fmla="*/ 6569242 h 6616872"/>
              <a:gd name="connsiteX3" fmla="*/ 749936 w 6260940"/>
              <a:gd name="connsiteY3" fmla="*/ 6616872 h 6616872"/>
              <a:gd name="connsiteX4" fmla="*/ 2490 w 6260940"/>
              <a:gd name="connsiteY4" fmla="*/ 3545848 h 6616872"/>
              <a:gd name="connsiteX5" fmla="*/ 2106035 w 6260940"/>
              <a:gd name="connsiteY5" fmla="*/ 0 h 6616872"/>
              <a:gd name="connsiteX0" fmla="*/ 2115069 w 6269974"/>
              <a:gd name="connsiteY0" fmla="*/ 0 h 6616872"/>
              <a:gd name="connsiteX1" fmla="*/ 6269974 w 6269974"/>
              <a:gd name="connsiteY1" fmla="*/ 0 h 6616872"/>
              <a:gd name="connsiteX2" fmla="*/ 6269974 w 6269974"/>
              <a:gd name="connsiteY2" fmla="*/ 6569242 h 6616872"/>
              <a:gd name="connsiteX3" fmla="*/ 758970 w 6269974"/>
              <a:gd name="connsiteY3" fmla="*/ 6616872 h 6616872"/>
              <a:gd name="connsiteX4" fmla="*/ 11524 w 6269974"/>
              <a:gd name="connsiteY4" fmla="*/ 3545848 h 6616872"/>
              <a:gd name="connsiteX5" fmla="*/ 2115069 w 6269974"/>
              <a:gd name="connsiteY5" fmla="*/ 0 h 6616872"/>
              <a:gd name="connsiteX0" fmla="*/ 2115069 w 6269974"/>
              <a:gd name="connsiteY0" fmla="*/ 0 h 6616872"/>
              <a:gd name="connsiteX1" fmla="*/ 6269974 w 6269974"/>
              <a:gd name="connsiteY1" fmla="*/ 0 h 6616872"/>
              <a:gd name="connsiteX2" fmla="*/ 6269974 w 6269974"/>
              <a:gd name="connsiteY2" fmla="*/ 6569242 h 6616872"/>
              <a:gd name="connsiteX3" fmla="*/ 758970 w 6269974"/>
              <a:gd name="connsiteY3" fmla="*/ 6616872 h 6616872"/>
              <a:gd name="connsiteX4" fmla="*/ 11524 w 6269974"/>
              <a:gd name="connsiteY4" fmla="*/ 3545848 h 6616872"/>
              <a:gd name="connsiteX5" fmla="*/ 2115069 w 6269974"/>
              <a:gd name="connsiteY5" fmla="*/ 0 h 6616872"/>
              <a:gd name="connsiteX0" fmla="*/ 2115069 w 6279887"/>
              <a:gd name="connsiteY0" fmla="*/ 0 h 6616872"/>
              <a:gd name="connsiteX1" fmla="*/ 6269974 w 6279887"/>
              <a:gd name="connsiteY1" fmla="*/ 0 h 6616872"/>
              <a:gd name="connsiteX2" fmla="*/ 6279887 w 6279887"/>
              <a:gd name="connsiteY2" fmla="*/ 6608895 h 6616872"/>
              <a:gd name="connsiteX3" fmla="*/ 758970 w 6279887"/>
              <a:gd name="connsiteY3" fmla="*/ 6616872 h 6616872"/>
              <a:gd name="connsiteX4" fmla="*/ 11524 w 6279887"/>
              <a:gd name="connsiteY4" fmla="*/ 3545848 h 6616872"/>
              <a:gd name="connsiteX5" fmla="*/ 2115069 w 6279887"/>
              <a:gd name="connsiteY5" fmla="*/ 0 h 6616872"/>
              <a:gd name="connsiteX0" fmla="*/ 2115069 w 6279887"/>
              <a:gd name="connsiteY0" fmla="*/ 0 h 6628721"/>
              <a:gd name="connsiteX1" fmla="*/ 6269974 w 6279887"/>
              <a:gd name="connsiteY1" fmla="*/ 0 h 6628721"/>
              <a:gd name="connsiteX2" fmla="*/ 6279887 w 6279887"/>
              <a:gd name="connsiteY2" fmla="*/ 6628721 h 6628721"/>
              <a:gd name="connsiteX3" fmla="*/ 758970 w 6279887"/>
              <a:gd name="connsiteY3" fmla="*/ 6616872 h 6628721"/>
              <a:gd name="connsiteX4" fmla="*/ 11524 w 6279887"/>
              <a:gd name="connsiteY4" fmla="*/ 3545848 h 6628721"/>
              <a:gd name="connsiteX5" fmla="*/ 2115069 w 6279887"/>
              <a:gd name="connsiteY5" fmla="*/ 0 h 6628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9887" h="6628721">
                <a:moveTo>
                  <a:pt x="2115069" y="0"/>
                </a:moveTo>
                <a:lnTo>
                  <a:pt x="6269974" y="0"/>
                </a:lnTo>
                <a:cubicBezTo>
                  <a:pt x="6273278" y="2202965"/>
                  <a:pt x="6276583" y="4425756"/>
                  <a:pt x="6279887" y="6628721"/>
                </a:cubicBezTo>
                <a:lnTo>
                  <a:pt x="758970" y="6616872"/>
                </a:lnTo>
                <a:cubicBezTo>
                  <a:pt x="498286" y="5570125"/>
                  <a:pt x="-89372" y="3766107"/>
                  <a:pt x="11524" y="3545848"/>
                </a:cubicBezTo>
                <a:cubicBezTo>
                  <a:pt x="212813" y="2967618"/>
                  <a:pt x="1417733" y="1166568"/>
                  <a:pt x="2115069" y="0"/>
                </a:cubicBezTo>
                <a:close/>
              </a:path>
            </a:pathLst>
          </a:cu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21">
            <a:extLst>
              <a:ext uri="{FF2B5EF4-FFF2-40B4-BE49-F238E27FC236}">
                <a16:creationId xmlns:a16="http://schemas.microsoft.com/office/drawing/2014/main" id="{7767C3C1-1234-FE4C-8C8E-D891588D5779}"/>
              </a:ext>
            </a:extLst>
          </p:cNvPr>
          <p:cNvSpPr/>
          <p:nvPr/>
        </p:nvSpPr>
        <p:spPr>
          <a:xfrm>
            <a:off x="6811633" y="0"/>
            <a:ext cx="2377440" cy="6858000"/>
          </a:xfrm>
          <a:custGeom>
            <a:avLst/>
            <a:gdLst>
              <a:gd name="connsiteX0" fmla="*/ 1794436 w 2401460"/>
              <a:gd name="connsiteY0" fmla="*/ 0 h 6901133"/>
              <a:gd name="connsiteX1" fmla="*/ 2401460 w 2401460"/>
              <a:gd name="connsiteY1" fmla="*/ 0 h 6901133"/>
              <a:gd name="connsiteX2" fmla="*/ 207547 w 2401460"/>
              <a:gd name="connsiteY2" fmla="*/ 3698178 h 6901133"/>
              <a:gd name="connsiteX3" fmla="*/ 932388 w 2401460"/>
              <a:gd name="connsiteY3" fmla="*/ 6687777 h 6901133"/>
              <a:gd name="connsiteX4" fmla="*/ 986947 w 2401460"/>
              <a:gd name="connsiteY4" fmla="*/ 6900518 h 6901133"/>
              <a:gd name="connsiteX5" fmla="*/ 922520 w 2401460"/>
              <a:gd name="connsiteY5" fmla="*/ 6901133 h 6901133"/>
              <a:gd name="connsiteX6" fmla="*/ 10097 w 2401460"/>
              <a:gd name="connsiteY6" fmla="*/ 3688654 h 6901133"/>
              <a:gd name="connsiteX7" fmla="*/ 1794436 w 2401460"/>
              <a:gd name="connsiteY7" fmla="*/ 0 h 6901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01460" h="6901133">
                <a:moveTo>
                  <a:pt x="1794436" y="0"/>
                </a:moveTo>
                <a:lnTo>
                  <a:pt x="2401460" y="0"/>
                </a:lnTo>
                <a:cubicBezTo>
                  <a:pt x="1674167" y="1216684"/>
                  <a:pt x="417484" y="3095107"/>
                  <a:pt x="207547" y="3698178"/>
                </a:cubicBezTo>
                <a:cubicBezTo>
                  <a:pt x="108894" y="3913542"/>
                  <a:pt x="641413" y="5580681"/>
                  <a:pt x="932388" y="6687777"/>
                </a:cubicBezTo>
                <a:lnTo>
                  <a:pt x="986947" y="6900518"/>
                </a:lnTo>
                <a:lnTo>
                  <a:pt x="922520" y="6901133"/>
                </a:lnTo>
                <a:cubicBezTo>
                  <a:pt x="650637" y="5809418"/>
                  <a:pt x="-95133" y="3918375"/>
                  <a:pt x="10097" y="3688654"/>
                </a:cubicBezTo>
                <a:cubicBezTo>
                  <a:pt x="220034" y="3085583"/>
                  <a:pt x="1067142" y="1216684"/>
                  <a:pt x="179443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17957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- left option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67919B7-4165-428A-AADE-401B263CD8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84590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487E287-EF91-4E59-90F9-5C9FD6C3A9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00933" y="2477340"/>
            <a:ext cx="2332924" cy="1512079"/>
          </a:xfrm>
          <a:custGeom>
            <a:avLst/>
            <a:gdLst>
              <a:gd name="connsiteX0" fmla="*/ 0 w 2332924"/>
              <a:gd name="connsiteY0" fmla="*/ 0 h 1512079"/>
              <a:gd name="connsiteX1" fmla="*/ 2332924 w 2332924"/>
              <a:gd name="connsiteY1" fmla="*/ 0 h 1512079"/>
              <a:gd name="connsiteX2" fmla="*/ 2332924 w 2332924"/>
              <a:gd name="connsiteY2" fmla="*/ 1512079 h 1512079"/>
              <a:gd name="connsiteX3" fmla="*/ 0 w 2332924"/>
              <a:gd name="connsiteY3" fmla="*/ 1512079 h 1512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2924" h="1512079">
                <a:moveTo>
                  <a:pt x="0" y="0"/>
                </a:moveTo>
                <a:lnTo>
                  <a:pt x="2332924" y="0"/>
                </a:lnTo>
                <a:lnTo>
                  <a:pt x="2332924" y="1512079"/>
                </a:lnTo>
                <a:lnTo>
                  <a:pt x="0" y="151207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9C1EE9F-59EE-4831-A45A-22BC7858A4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00933" y="4399638"/>
            <a:ext cx="2332924" cy="1512079"/>
          </a:xfrm>
          <a:custGeom>
            <a:avLst/>
            <a:gdLst>
              <a:gd name="connsiteX0" fmla="*/ 0 w 2332924"/>
              <a:gd name="connsiteY0" fmla="*/ 0 h 1512079"/>
              <a:gd name="connsiteX1" fmla="*/ 2332924 w 2332924"/>
              <a:gd name="connsiteY1" fmla="*/ 0 h 1512079"/>
              <a:gd name="connsiteX2" fmla="*/ 2332924 w 2332924"/>
              <a:gd name="connsiteY2" fmla="*/ 1512079 h 1512079"/>
              <a:gd name="connsiteX3" fmla="*/ 0 w 2332924"/>
              <a:gd name="connsiteY3" fmla="*/ 1512079 h 1512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2924" h="1512079">
                <a:moveTo>
                  <a:pt x="0" y="0"/>
                </a:moveTo>
                <a:lnTo>
                  <a:pt x="2332924" y="0"/>
                </a:lnTo>
                <a:lnTo>
                  <a:pt x="2332924" y="1512079"/>
                </a:lnTo>
                <a:lnTo>
                  <a:pt x="0" y="151207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B594F47-AA81-40A5-AA32-6FDDCE0189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5084" y="6441458"/>
            <a:ext cx="1731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2FF6728-C308-4DC5-9639-EDF1B01F7A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00933" y="555042"/>
            <a:ext cx="2332924" cy="1512079"/>
          </a:xfrm>
          <a:custGeom>
            <a:avLst/>
            <a:gdLst>
              <a:gd name="connsiteX0" fmla="*/ 0 w 2332924"/>
              <a:gd name="connsiteY0" fmla="*/ 0 h 1512079"/>
              <a:gd name="connsiteX1" fmla="*/ 2332924 w 2332924"/>
              <a:gd name="connsiteY1" fmla="*/ 0 h 1512079"/>
              <a:gd name="connsiteX2" fmla="*/ 2332924 w 2332924"/>
              <a:gd name="connsiteY2" fmla="*/ 1512079 h 1512079"/>
              <a:gd name="connsiteX3" fmla="*/ 0 w 2332924"/>
              <a:gd name="connsiteY3" fmla="*/ 1512079 h 1512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2924" h="1512079">
                <a:moveTo>
                  <a:pt x="0" y="0"/>
                </a:moveTo>
                <a:lnTo>
                  <a:pt x="2332924" y="0"/>
                </a:lnTo>
                <a:lnTo>
                  <a:pt x="2332924" y="1512079"/>
                </a:lnTo>
                <a:lnTo>
                  <a:pt x="0" y="151207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41E8627-0E18-5E46-BC91-933421A086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705" y="363912"/>
            <a:ext cx="357207" cy="365126"/>
          </a:xfrm>
          <a:prstGeom prst="ellipse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97892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AD48EF9-5A68-4DB4-B81B-00A663594D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701" y="2078859"/>
            <a:ext cx="3632200" cy="1991179"/>
          </a:xfrm>
          <a:custGeom>
            <a:avLst/>
            <a:gdLst>
              <a:gd name="connsiteX0" fmla="*/ 0 w 3632200"/>
              <a:gd name="connsiteY0" fmla="*/ 0 h 1991179"/>
              <a:gd name="connsiteX1" fmla="*/ 3632200 w 3632200"/>
              <a:gd name="connsiteY1" fmla="*/ 0 h 1991179"/>
              <a:gd name="connsiteX2" fmla="*/ 3632200 w 3632200"/>
              <a:gd name="connsiteY2" fmla="*/ 1991179 h 1991179"/>
              <a:gd name="connsiteX3" fmla="*/ 0 w 3632200"/>
              <a:gd name="connsiteY3" fmla="*/ 1991179 h 1991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2200" h="1991179">
                <a:moveTo>
                  <a:pt x="0" y="0"/>
                </a:moveTo>
                <a:lnTo>
                  <a:pt x="3632200" y="0"/>
                </a:lnTo>
                <a:lnTo>
                  <a:pt x="3632200" y="1991179"/>
                </a:lnTo>
                <a:lnTo>
                  <a:pt x="0" y="199117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074C5A5-8DC1-479A-BE62-61113806E8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79901" y="4070037"/>
            <a:ext cx="3632200" cy="1991179"/>
          </a:xfrm>
          <a:custGeom>
            <a:avLst/>
            <a:gdLst>
              <a:gd name="connsiteX0" fmla="*/ 0 w 3632200"/>
              <a:gd name="connsiteY0" fmla="*/ 0 h 1991179"/>
              <a:gd name="connsiteX1" fmla="*/ 3632200 w 3632200"/>
              <a:gd name="connsiteY1" fmla="*/ 0 h 1991179"/>
              <a:gd name="connsiteX2" fmla="*/ 3632200 w 3632200"/>
              <a:gd name="connsiteY2" fmla="*/ 1991179 h 1991179"/>
              <a:gd name="connsiteX3" fmla="*/ 0 w 3632200"/>
              <a:gd name="connsiteY3" fmla="*/ 1991179 h 1991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2200" h="1991179">
                <a:moveTo>
                  <a:pt x="0" y="0"/>
                </a:moveTo>
                <a:lnTo>
                  <a:pt x="3632200" y="0"/>
                </a:lnTo>
                <a:lnTo>
                  <a:pt x="3632200" y="1991179"/>
                </a:lnTo>
                <a:lnTo>
                  <a:pt x="0" y="199117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14D5F9E-C355-4B1A-9E6E-2C8B03847E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912101" y="2078859"/>
            <a:ext cx="3632200" cy="1991179"/>
          </a:xfrm>
          <a:custGeom>
            <a:avLst/>
            <a:gdLst>
              <a:gd name="connsiteX0" fmla="*/ 0 w 3632200"/>
              <a:gd name="connsiteY0" fmla="*/ 0 h 1991179"/>
              <a:gd name="connsiteX1" fmla="*/ 3632200 w 3632200"/>
              <a:gd name="connsiteY1" fmla="*/ 0 h 1991179"/>
              <a:gd name="connsiteX2" fmla="*/ 3632200 w 3632200"/>
              <a:gd name="connsiteY2" fmla="*/ 1991179 h 1991179"/>
              <a:gd name="connsiteX3" fmla="*/ 0 w 3632200"/>
              <a:gd name="connsiteY3" fmla="*/ 1991179 h 1991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2200" h="1991179">
                <a:moveTo>
                  <a:pt x="0" y="0"/>
                </a:moveTo>
                <a:lnTo>
                  <a:pt x="3632200" y="0"/>
                </a:lnTo>
                <a:lnTo>
                  <a:pt x="3632200" y="1991179"/>
                </a:lnTo>
                <a:lnTo>
                  <a:pt x="0" y="199117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A9FF4AA-732B-40FC-B7B4-1CDDE6EB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1035" y="372478"/>
            <a:ext cx="803718" cy="365126"/>
          </a:xfrm>
          <a:prstGeom prst="ellipse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B594F47-AA81-40A5-AA32-6FDDCE0189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5084" y="6441458"/>
            <a:ext cx="1731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9352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48434-E822-421B-BFB3-FF8ECC6C5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9E0D9C6-0EA4-0743-8008-790CB380D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4799" y="363912"/>
            <a:ext cx="357207" cy="36512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C0836F-53AB-424B-A3D8-0E7F086E7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84" y="363912"/>
            <a:ext cx="11081950" cy="123120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C61B191-F26B-D745-8990-152DDBCF10D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5084" y="1820174"/>
            <a:ext cx="10911492" cy="434633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171450" indent="-161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/>
              <a:defRPr sz="2000"/>
            </a:lvl2pPr>
            <a:lvl3pPr marL="457200" indent="-1828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tabLst/>
              <a:defRPr sz="1800"/>
            </a:lvl3pPr>
            <a:lvl4pPr marL="685800" indent="-182880">
              <a:lnSpc>
                <a:spcPct val="100000"/>
              </a:lnSpc>
              <a:spcAft>
                <a:spcPts val="600"/>
              </a:spcAft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93041211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FAF0ED7-E587-494E-AC01-06611F83CA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72436" y="4107347"/>
            <a:ext cx="2722390" cy="2028489"/>
          </a:xfrm>
          <a:custGeom>
            <a:avLst/>
            <a:gdLst>
              <a:gd name="connsiteX0" fmla="*/ 0 w 2722390"/>
              <a:gd name="connsiteY0" fmla="*/ 0 h 2028489"/>
              <a:gd name="connsiteX1" fmla="*/ 2722390 w 2722390"/>
              <a:gd name="connsiteY1" fmla="*/ 0 h 2028489"/>
              <a:gd name="connsiteX2" fmla="*/ 2722390 w 2722390"/>
              <a:gd name="connsiteY2" fmla="*/ 2028489 h 2028489"/>
              <a:gd name="connsiteX3" fmla="*/ 0 w 2722390"/>
              <a:gd name="connsiteY3" fmla="*/ 2028489 h 202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2390" h="2028489">
                <a:moveTo>
                  <a:pt x="0" y="0"/>
                </a:moveTo>
                <a:lnTo>
                  <a:pt x="2722390" y="0"/>
                </a:lnTo>
                <a:lnTo>
                  <a:pt x="2722390" y="2028489"/>
                </a:lnTo>
                <a:lnTo>
                  <a:pt x="0" y="202848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B0182F9A-EFAC-4382-9901-B0512DD7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21910" y="4107347"/>
            <a:ext cx="2722390" cy="2028489"/>
          </a:xfrm>
          <a:custGeom>
            <a:avLst/>
            <a:gdLst>
              <a:gd name="connsiteX0" fmla="*/ 0 w 2722390"/>
              <a:gd name="connsiteY0" fmla="*/ 0 h 2028489"/>
              <a:gd name="connsiteX1" fmla="*/ 2722390 w 2722390"/>
              <a:gd name="connsiteY1" fmla="*/ 0 h 2028489"/>
              <a:gd name="connsiteX2" fmla="*/ 2722390 w 2722390"/>
              <a:gd name="connsiteY2" fmla="*/ 2028489 h 2028489"/>
              <a:gd name="connsiteX3" fmla="*/ 0 w 2722390"/>
              <a:gd name="connsiteY3" fmla="*/ 2028489 h 202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2390" h="2028489">
                <a:moveTo>
                  <a:pt x="0" y="0"/>
                </a:moveTo>
                <a:lnTo>
                  <a:pt x="2722390" y="0"/>
                </a:lnTo>
                <a:lnTo>
                  <a:pt x="2722390" y="2028489"/>
                </a:lnTo>
                <a:lnTo>
                  <a:pt x="0" y="202848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AB9757D7-9B01-49CF-93D2-0F55732A392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7173" y="2078858"/>
            <a:ext cx="2722390" cy="2028489"/>
          </a:xfrm>
          <a:custGeom>
            <a:avLst/>
            <a:gdLst>
              <a:gd name="connsiteX0" fmla="*/ 0 w 2722390"/>
              <a:gd name="connsiteY0" fmla="*/ 0 h 2028489"/>
              <a:gd name="connsiteX1" fmla="*/ 2722390 w 2722390"/>
              <a:gd name="connsiteY1" fmla="*/ 0 h 2028489"/>
              <a:gd name="connsiteX2" fmla="*/ 2722390 w 2722390"/>
              <a:gd name="connsiteY2" fmla="*/ 2028489 h 2028489"/>
              <a:gd name="connsiteX3" fmla="*/ 0 w 2722390"/>
              <a:gd name="connsiteY3" fmla="*/ 2028489 h 202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2390" h="2028489">
                <a:moveTo>
                  <a:pt x="0" y="0"/>
                </a:moveTo>
                <a:lnTo>
                  <a:pt x="2722390" y="0"/>
                </a:lnTo>
                <a:lnTo>
                  <a:pt x="2722390" y="2028489"/>
                </a:lnTo>
                <a:lnTo>
                  <a:pt x="0" y="202848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61309737-471A-494D-A54F-A8BC6F7B73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701" y="2078858"/>
            <a:ext cx="2722390" cy="2028489"/>
          </a:xfrm>
          <a:custGeom>
            <a:avLst/>
            <a:gdLst>
              <a:gd name="connsiteX0" fmla="*/ 0 w 2722390"/>
              <a:gd name="connsiteY0" fmla="*/ 0 h 2028489"/>
              <a:gd name="connsiteX1" fmla="*/ 2722390 w 2722390"/>
              <a:gd name="connsiteY1" fmla="*/ 0 h 2028489"/>
              <a:gd name="connsiteX2" fmla="*/ 2722390 w 2722390"/>
              <a:gd name="connsiteY2" fmla="*/ 2028489 h 2028489"/>
              <a:gd name="connsiteX3" fmla="*/ 0 w 2722390"/>
              <a:gd name="connsiteY3" fmla="*/ 2028489 h 2028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2390" h="2028489">
                <a:moveTo>
                  <a:pt x="0" y="0"/>
                </a:moveTo>
                <a:lnTo>
                  <a:pt x="2722390" y="0"/>
                </a:lnTo>
                <a:lnTo>
                  <a:pt x="2722390" y="2028489"/>
                </a:lnTo>
                <a:lnTo>
                  <a:pt x="0" y="202848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A9FF4AA-732B-40FC-B7B4-1CDDE6EB9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1035" y="372478"/>
            <a:ext cx="803718" cy="365126"/>
          </a:xfrm>
          <a:prstGeom prst="ellipse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B594F47-AA81-40A5-AA32-6FDDCE0189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5084" y="6441458"/>
            <a:ext cx="1731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i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39372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CBBE917D-D77C-482A-9A35-AD59D7DAA7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161651"/>
            <a:ext cx="1953084" cy="2449670"/>
          </a:xfrm>
          <a:custGeom>
            <a:avLst/>
            <a:gdLst>
              <a:gd name="connsiteX0" fmla="*/ 0 w 1953084"/>
              <a:gd name="connsiteY0" fmla="*/ 0 h 2449670"/>
              <a:gd name="connsiteX1" fmla="*/ 1953084 w 1953084"/>
              <a:gd name="connsiteY1" fmla="*/ 0 h 2449670"/>
              <a:gd name="connsiteX2" fmla="*/ 1953084 w 1953084"/>
              <a:gd name="connsiteY2" fmla="*/ 2449670 h 2449670"/>
              <a:gd name="connsiteX3" fmla="*/ 0 w 1953084"/>
              <a:gd name="connsiteY3" fmla="*/ 2449670 h 244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3084" h="2449670">
                <a:moveTo>
                  <a:pt x="0" y="0"/>
                </a:moveTo>
                <a:lnTo>
                  <a:pt x="1953084" y="0"/>
                </a:lnTo>
                <a:lnTo>
                  <a:pt x="1953084" y="2449670"/>
                </a:lnTo>
                <a:lnTo>
                  <a:pt x="0" y="24496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9E35A5A-ACB6-4320-81FE-20EB3D581A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80078" y="2161651"/>
            <a:ext cx="1953084" cy="2449670"/>
          </a:xfrm>
          <a:custGeom>
            <a:avLst/>
            <a:gdLst>
              <a:gd name="connsiteX0" fmla="*/ 0 w 1953084"/>
              <a:gd name="connsiteY0" fmla="*/ 0 h 2449670"/>
              <a:gd name="connsiteX1" fmla="*/ 1953084 w 1953084"/>
              <a:gd name="connsiteY1" fmla="*/ 0 h 2449670"/>
              <a:gd name="connsiteX2" fmla="*/ 1953084 w 1953084"/>
              <a:gd name="connsiteY2" fmla="*/ 2449670 h 2449670"/>
              <a:gd name="connsiteX3" fmla="*/ 0 w 1953084"/>
              <a:gd name="connsiteY3" fmla="*/ 2449670 h 244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3084" h="2449670">
                <a:moveTo>
                  <a:pt x="0" y="0"/>
                </a:moveTo>
                <a:lnTo>
                  <a:pt x="1953084" y="0"/>
                </a:lnTo>
                <a:lnTo>
                  <a:pt x="1953084" y="2449670"/>
                </a:lnTo>
                <a:lnTo>
                  <a:pt x="0" y="24496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E4D0563-9ED7-4CB2-A28C-7F4FD86F310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21956" y="2161651"/>
            <a:ext cx="1953084" cy="2449670"/>
          </a:xfrm>
          <a:custGeom>
            <a:avLst/>
            <a:gdLst>
              <a:gd name="connsiteX0" fmla="*/ 0 w 1953084"/>
              <a:gd name="connsiteY0" fmla="*/ 0 h 2449670"/>
              <a:gd name="connsiteX1" fmla="*/ 1953084 w 1953084"/>
              <a:gd name="connsiteY1" fmla="*/ 0 h 2449670"/>
              <a:gd name="connsiteX2" fmla="*/ 1953084 w 1953084"/>
              <a:gd name="connsiteY2" fmla="*/ 2449670 h 2449670"/>
              <a:gd name="connsiteX3" fmla="*/ 0 w 1953084"/>
              <a:gd name="connsiteY3" fmla="*/ 2449670 h 244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3084" h="2449670">
                <a:moveTo>
                  <a:pt x="0" y="0"/>
                </a:moveTo>
                <a:lnTo>
                  <a:pt x="1953084" y="0"/>
                </a:lnTo>
                <a:lnTo>
                  <a:pt x="1953084" y="2449670"/>
                </a:lnTo>
                <a:lnTo>
                  <a:pt x="0" y="24496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5640B9A-876A-4373-B67D-55F95B18CF4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63834" y="2161651"/>
            <a:ext cx="1953084" cy="2449670"/>
          </a:xfrm>
          <a:custGeom>
            <a:avLst/>
            <a:gdLst>
              <a:gd name="connsiteX0" fmla="*/ 0 w 1953084"/>
              <a:gd name="connsiteY0" fmla="*/ 0 h 2449670"/>
              <a:gd name="connsiteX1" fmla="*/ 1953084 w 1953084"/>
              <a:gd name="connsiteY1" fmla="*/ 0 h 2449670"/>
              <a:gd name="connsiteX2" fmla="*/ 1953084 w 1953084"/>
              <a:gd name="connsiteY2" fmla="*/ 2449670 h 2449670"/>
              <a:gd name="connsiteX3" fmla="*/ 0 w 1953084"/>
              <a:gd name="connsiteY3" fmla="*/ 2449670 h 244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3084" h="2449670">
                <a:moveTo>
                  <a:pt x="0" y="0"/>
                </a:moveTo>
                <a:lnTo>
                  <a:pt x="1953084" y="0"/>
                </a:lnTo>
                <a:lnTo>
                  <a:pt x="1953084" y="2449670"/>
                </a:lnTo>
                <a:lnTo>
                  <a:pt x="0" y="24496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8A584E12-6D10-4667-90BE-7829976D06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405714" y="2161651"/>
            <a:ext cx="1953084" cy="2449670"/>
          </a:xfrm>
          <a:custGeom>
            <a:avLst/>
            <a:gdLst>
              <a:gd name="connsiteX0" fmla="*/ 0 w 1953084"/>
              <a:gd name="connsiteY0" fmla="*/ 0 h 2449670"/>
              <a:gd name="connsiteX1" fmla="*/ 1953084 w 1953084"/>
              <a:gd name="connsiteY1" fmla="*/ 0 h 2449670"/>
              <a:gd name="connsiteX2" fmla="*/ 1953084 w 1953084"/>
              <a:gd name="connsiteY2" fmla="*/ 2449670 h 2449670"/>
              <a:gd name="connsiteX3" fmla="*/ 0 w 1953084"/>
              <a:gd name="connsiteY3" fmla="*/ 2449670 h 244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3084" h="2449670">
                <a:moveTo>
                  <a:pt x="0" y="0"/>
                </a:moveTo>
                <a:lnTo>
                  <a:pt x="1953084" y="0"/>
                </a:lnTo>
                <a:lnTo>
                  <a:pt x="1953084" y="2449670"/>
                </a:lnTo>
                <a:lnTo>
                  <a:pt x="0" y="244967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49705" y="363912"/>
            <a:ext cx="357207" cy="365126"/>
          </a:xfrm>
          <a:prstGeom prst="ellipse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75454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1AAEC87-6A77-4DA0-9521-2E8AE4A3F17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33913" y="2468431"/>
            <a:ext cx="1937858" cy="1937858"/>
          </a:xfrm>
          <a:custGeom>
            <a:avLst/>
            <a:gdLst>
              <a:gd name="connsiteX0" fmla="*/ 968929 w 1937858"/>
              <a:gd name="connsiteY0" fmla="*/ 0 h 1937858"/>
              <a:gd name="connsiteX1" fmla="*/ 1937858 w 1937858"/>
              <a:gd name="connsiteY1" fmla="*/ 968929 h 1937858"/>
              <a:gd name="connsiteX2" fmla="*/ 968929 w 1937858"/>
              <a:gd name="connsiteY2" fmla="*/ 1937858 h 1937858"/>
              <a:gd name="connsiteX3" fmla="*/ 0 w 1937858"/>
              <a:gd name="connsiteY3" fmla="*/ 968929 h 1937858"/>
              <a:gd name="connsiteX4" fmla="*/ 968929 w 1937858"/>
              <a:gd name="connsiteY4" fmla="*/ 0 h 193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7858" h="1937858">
                <a:moveTo>
                  <a:pt x="968929" y="0"/>
                </a:moveTo>
                <a:cubicBezTo>
                  <a:pt x="1504054" y="0"/>
                  <a:pt x="1937858" y="433804"/>
                  <a:pt x="1937858" y="968929"/>
                </a:cubicBezTo>
                <a:cubicBezTo>
                  <a:pt x="1937858" y="1504054"/>
                  <a:pt x="1504054" y="1937858"/>
                  <a:pt x="968929" y="1937858"/>
                </a:cubicBezTo>
                <a:cubicBezTo>
                  <a:pt x="433804" y="1937858"/>
                  <a:pt x="0" y="1504054"/>
                  <a:pt x="0" y="968929"/>
                </a:cubicBezTo>
                <a:cubicBezTo>
                  <a:pt x="0" y="433804"/>
                  <a:pt x="433804" y="0"/>
                  <a:pt x="9689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FE89E479-C3EF-4B41-A032-1FE959D39FD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420231" y="2464251"/>
            <a:ext cx="1937858" cy="1937858"/>
          </a:xfrm>
          <a:custGeom>
            <a:avLst/>
            <a:gdLst>
              <a:gd name="connsiteX0" fmla="*/ 968929 w 1937858"/>
              <a:gd name="connsiteY0" fmla="*/ 0 h 1937858"/>
              <a:gd name="connsiteX1" fmla="*/ 1937858 w 1937858"/>
              <a:gd name="connsiteY1" fmla="*/ 968929 h 1937858"/>
              <a:gd name="connsiteX2" fmla="*/ 968929 w 1937858"/>
              <a:gd name="connsiteY2" fmla="*/ 1937858 h 1937858"/>
              <a:gd name="connsiteX3" fmla="*/ 0 w 1937858"/>
              <a:gd name="connsiteY3" fmla="*/ 968929 h 1937858"/>
              <a:gd name="connsiteX4" fmla="*/ 968929 w 1937858"/>
              <a:gd name="connsiteY4" fmla="*/ 0 h 193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7858" h="1937858">
                <a:moveTo>
                  <a:pt x="968929" y="0"/>
                </a:moveTo>
                <a:cubicBezTo>
                  <a:pt x="1504054" y="0"/>
                  <a:pt x="1937858" y="433804"/>
                  <a:pt x="1937858" y="968929"/>
                </a:cubicBezTo>
                <a:cubicBezTo>
                  <a:pt x="1937858" y="1504054"/>
                  <a:pt x="1504054" y="1937858"/>
                  <a:pt x="968929" y="1937858"/>
                </a:cubicBezTo>
                <a:cubicBezTo>
                  <a:pt x="433804" y="1937858"/>
                  <a:pt x="0" y="1504054"/>
                  <a:pt x="0" y="968929"/>
                </a:cubicBezTo>
                <a:cubicBezTo>
                  <a:pt x="0" y="433804"/>
                  <a:pt x="433804" y="0"/>
                  <a:pt x="9689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139CD5D-D7C2-4562-8B0C-FA4F373A1EB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006549" y="2460071"/>
            <a:ext cx="1937858" cy="1937858"/>
          </a:xfrm>
          <a:custGeom>
            <a:avLst/>
            <a:gdLst>
              <a:gd name="connsiteX0" fmla="*/ 968929 w 1937858"/>
              <a:gd name="connsiteY0" fmla="*/ 0 h 1937858"/>
              <a:gd name="connsiteX1" fmla="*/ 1937858 w 1937858"/>
              <a:gd name="connsiteY1" fmla="*/ 968929 h 1937858"/>
              <a:gd name="connsiteX2" fmla="*/ 968929 w 1937858"/>
              <a:gd name="connsiteY2" fmla="*/ 1937858 h 1937858"/>
              <a:gd name="connsiteX3" fmla="*/ 0 w 1937858"/>
              <a:gd name="connsiteY3" fmla="*/ 968929 h 1937858"/>
              <a:gd name="connsiteX4" fmla="*/ 968929 w 1937858"/>
              <a:gd name="connsiteY4" fmla="*/ 0 h 193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7858" h="1937858">
                <a:moveTo>
                  <a:pt x="968929" y="0"/>
                </a:moveTo>
                <a:cubicBezTo>
                  <a:pt x="1504054" y="0"/>
                  <a:pt x="1937858" y="433804"/>
                  <a:pt x="1937858" y="968929"/>
                </a:cubicBezTo>
                <a:cubicBezTo>
                  <a:pt x="1937858" y="1504054"/>
                  <a:pt x="1504054" y="1937858"/>
                  <a:pt x="968929" y="1937858"/>
                </a:cubicBezTo>
                <a:cubicBezTo>
                  <a:pt x="433804" y="1937858"/>
                  <a:pt x="0" y="1504054"/>
                  <a:pt x="0" y="968929"/>
                </a:cubicBezTo>
                <a:cubicBezTo>
                  <a:pt x="0" y="433804"/>
                  <a:pt x="433804" y="0"/>
                  <a:pt x="9689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F6ECB1D-F7F5-4AE3-B45D-FFAA8D3C1D4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247595" y="2472611"/>
            <a:ext cx="1937858" cy="1937858"/>
          </a:xfrm>
          <a:custGeom>
            <a:avLst/>
            <a:gdLst>
              <a:gd name="connsiteX0" fmla="*/ 968929 w 1937858"/>
              <a:gd name="connsiteY0" fmla="*/ 0 h 1937858"/>
              <a:gd name="connsiteX1" fmla="*/ 1937858 w 1937858"/>
              <a:gd name="connsiteY1" fmla="*/ 968929 h 1937858"/>
              <a:gd name="connsiteX2" fmla="*/ 968929 w 1937858"/>
              <a:gd name="connsiteY2" fmla="*/ 1937858 h 1937858"/>
              <a:gd name="connsiteX3" fmla="*/ 0 w 1937858"/>
              <a:gd name="connsiteY3" fmla="*/ 968929 h 1937858"/>
              <a:gd name="connsiteX4" fmla="*/ 968929 w 1937858"/>
              <a:gd name="connsiteY4" fmla="*/ 0 h 193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7858" h="1937858">
                <a:moveTo>
                  <a:pt x="968929" y="0"/>
                </a:moveTo>
                <a:cubicBezTo>
                  <a:pt x="1504054" y="0"/>
                  <a:pt x="1937858" y="433804"/>
                  <a:pt x="1937858" y="968929"/>
                </a:cubicBezTo>
                <a:cubicBezTo>
                  <a:pt x="1937858" y="1504054"/>
                  <a:pt x="1504054" y="1937858"/>
                  <a:pt x="968929" y="1937858"/>
                </a:cubicBezTo>
                <a:cubicBezTo>
                  <a:pt x="433804" y="1937858"/>
                  <a:pt x="0" y="1504054"/>
                  <a:pt x="0" y="968929"/>
                </a:cubicBezTo>
                <a:cubicBezTo>
                  <a:pt x="0" y="433804"/>
                  <a:pt x="433804" y="0"/>
                  <a:pt x="96892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E4E1A-1F66-468C-B466-33CD16313B51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BD819-0816-41E2-A292-5C1D484D4F8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649705" y="363912"/>
            <a:ext cx="357207" cy="365126"/>
          </a:xfrm>
          <a:prstGeom prst="ellipse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807171-0AA6-1B46-AB2A-F11A7FDCF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 sz="4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490033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48D4327-28F5-4D98-AFD3-019C6E594BC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628811" y="2287554"/>
            <a:ext cx="2147283" cy="2298980"/>
          </a:xfrm>
          <a:custGeom>
            <a:avLst/>
            <a:gdLst>
              <a:gd name="connsiteX0" fmla="*/ 0 w 2147283"/>
              <a:gd name="connsiteY0" fmla="*/ 0 h 2298980"/>
              <a:gd name="connsiteX1" fmla="*/ 2147283 w 2147283"/>
              <a:gd name="connsiteY1" fmla="*/ 0 h 2298980"/>
              <a:gd name="connsiteX2" fmla="*/ 2147283 w 2147283"/>
              <a:gd name="connsiteY2" fmla="*/ 2298980 h 2298980"/>
              <a:gd name="connsiteX3" fmla="*/ 0 w 2147283"/>
              <a:gd name="connsiteY3" fmla="*/ 2298980 h 229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7283" h="2298980">
                <a:moveTo>
                  <a:pt x="0" y="0"/>
                </a:moveTo>
                <a:lnTo>
                  <a:pt x="2147283" y="0"/>
                </a:lnTo>
                <a:lnTo>
                  <a:pt x="2147283" y="2298980"/>
                </a:lnTo>
                <a:lnTo>
                  <a:pt x="0" y="22989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E1AC9274-1BBD-427F-B497-FF1C8CAB8F3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415907" y="2287554"/>
            <a:ext cx="2147283" cy="2298980"/>
          </a:xfrm>
          <a:custGeom>
            <a:avLst/>
            <a:gdLst>
              <a:gd name="connsiteX0" fmla="*/ 0 w 2147283"/>
              <a:gd name="connsiteY0" fmla="*/ 0 h 2298980"/>
              <a:gd name="connsiteX1" fmla="*/ 2147283 w 2147283"/>
              <a:gd name="connsiteY1" fmla="*/ 0 h 2298980"/>
              <a:gd name="connsiteX2" fmla="*/ 2147283 w 2147283"/>
              <a:gd name="connsiteY2" fmla="*/ 2298980 h 2298980"/>
              <a:gd name="connsiteX3" fmla="*/ 0 w 2147283"/>
              <a:gd name="connsiteY3" fmla="*/ 2298980 h 229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7283" h="2298980">
                <a:moveTo>
                  <a:pt x="0" y="0"/>
                </a:moveTo>
                <a:lnTo>
                  <a:pt x="2147283" y="0"/>
                </a:lnTo>
                <a:lnTo>
                  <a:pt x="2147283" y="2298980"/>
                </a:lnTo>
                <a:lnTo>
                  <a:pt x="0" y="22989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C982979-062B-46C1-A9BD-E20B26B384A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203003" y="2287554"/>
            <a:ext cx="2147283" cy="2298980"/>
          </a:xfrm>
          <a:custGeom>
            <a:avLst/>
            <a:gdLst>
              <a:gd name="connsiteX0" fmla="*/ 0 w 2147283"/>
              <a:gd name="connsiteY0" fmla="*/ 0 h 2298980"/>
              <a:gd name="connsiteX1" fmla="*/ 2147283 w 2147283"/>
              <a:gd name="connsiteY1" fmla="*/ 0 h 2298980"/>
              <a:gd name="connsiteX2" fmla="*/ 2147283 w 2147283"/>
              <a:gd name="connsiteY2" fmla="*/ 2298980 h 2298980"/>
              <a:gd name="connsiteX3" fmla="*/ 0 w 2147283"/>
              <a:gd name="connsiteY3" fmla="*/ 2298980 h 229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7283" h="2298980">
                <a:moveTo>
                  <a:pt x="0" y="0"/>
                </a:moveTo>
                <a:lnTo>
                  <a:pt x="2147283" y="0"/>
                </a:lnTo>
                <a:lnTo>
                  <a:pt x="2147283" y="2298980"/>
                </a:lnTo>
                <a:lnTo>
                  <a:pt x="0" y="22989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0D159D6-73D8-4634-91AF-DA6E4FECD87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41715" y="2287554"/>
            <a:ext cx="2147283" cy="2298980"/>
          </a:xfrm>
          <a:custGeom>
            <a:avLst/>
            <a:gdLst>
              <a:gd name="connsiteX0" fmla="*/ 0 w 2147283"/>
              <a:gd name="connsiteY0" fmla="*/ 0 h 2298980"/>
              <a:gd name="connsiteX1" fmla="*/ 2147283 w 2147283"/>
              <a:gd name="connsiteY1" fmla="*/ 0 h 2298980"/>
              <a:gd name="connsiteX2" fmla="*/ 2147283 w 2147283"/>
              <a:gd name="connsiteY2" fmla="*/ 2298980 h 2298980"/>
              <a:gd name="connsiteX3" fmla="*/ 0 w 2147283"/>
              <a:gd name="connsiteY3" fmla="*/ 2298980 h 2298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47283" h="2298980">
                <a:moveTo>
                  <a:pt x="0" y="0"/>
                </a:moveTo>
                <a:lnTo>
                  <a:pt x="2147283" y="0"/>
                </a:lnTo>
                <a:lnTo>
                  <a:pt x="2147283" y="2298980"/>
                </a:lnTo>
                <a:lnTo>
                  <a:pt x="0" y="229898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E4E1A-1F66-468C-B466-33CD16313B51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BD819-0816-41E2-A292-5C1D484D4F8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649705" y="363912"/>
            <a:ext cx="357207" cy="365126"/>
          </a:xfrm>
          <a:prstGeom prst="ellipse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237991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9BA1B33-9B8E-4367-AED7-FD50201073F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711935" y="2211292"/>
            <a:ext cx="2191871" cy="2581835"/>
          </a:xfrm>
          <a:custGeom>
            <a:avLst/>
            <a:gdLst>
              <a:gd name="connsiteX0" fmla="*/ 0 w 2191871"/>
              <a:gd name="connsiteY0" fmla="*/ 0 h 2581835"/>
              <a:gd name="connsiteX1" fmla="*/ 2191871 w 2191871"/>
              <a:gd name="connsiteY1" fmla="*/ 0 h 2581835"/>
              <a:gd name="connsiteX2" fmla="*/ 2191871 w 2191871"/>
              <a:gd name="connsiteY2" fmla="*/ 2581835 h 2581835"/>
              <a:gd name="connsiteX3" fmla="*/ 0 w 2191871"/>
              <a:gd name="connsiteY3" fmla="*/ 2581835 h 258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871" h="2581835">
                <a:moveTo>
                  <a:pt x="0" y="0"/>
                </a:moveTo>
                <a:lnTo>
                  <a:pt x="2191871" y="0"/>
                </a:lnTo>
                <a:lnTo>
                  <a:pt x="2191871" y="2581835"/>
                </a:lnTo>
                <a:lnTo>
                  <a:pt x="0" y="25818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EDCBCABC-822C-4DD6-A312-FEC3DA01ED4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288197" y="2211292"/>
            <a:ext cx="2191871" cy="2581835"/>
          </a:xfrm>
          <a:custGeom>
            <a:avLst/>
            <a:gdLst>
              <a:gd name="connsiteX0" fmla="*/ 0 w 2191871"/>
              <a:gd name="connsiteY0" fmla="*/ 0 h 2581835"/>
              <a:gd name="connsiteX1" fmla="*/ 2191871 w 2191871"/>
              <a:gd name="connsiteY1" fmla="*/ 0 h 2581835"/>
              <a:gd name="connsiteX2" fmla="*/ 2191871 w 2191871"/>
              <a:gd name="connsiteY2" fmla="*/ 2581835 h 2581835"/>
              <a:gd name="connsiteX3" fmla="*/ 0 w 2191871"/>
              <a:gd name="connsiteY3" fmla="*/ 2581835 h 258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871" h="2581835">
                <a:moveTo>
                  <a:pt x="0" y="0"/>
                </a:moveTo>
                <a:lnTo>
                  <a:pt x="2191871" y="0"/>
                </a:lnTo>
                <a:lnTo>
                  <a:pt x="2191871" y="2581835"/>
                </a:lnTo>
                <a:lnTo>
                  <a:pt x="0" y="25818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AFCD5707-5094-4D61-8582-FAE1F78BDCE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864460" y="2211292"/>
            <a:ext cx="2191871" cy="2581835"/>
          </a:xfrm>
          <a:custGeom>
            <a:avLst/>
            <a:gdLst>
              <a:gd name="connsiteX0" fmla="*/ 0 w 2191871"/>
              <a:gd name="connsiteY0" fmla="*/ 0 h 2581835"/>
              <a:gd name="connsiteX1" fmla="*/ 2191871 w 2191871"/>
              <a:gd name="connsiteY1" fmla="*/ 0 h 2581835"/>
              <a:gd name="connsiteX2" fmla="*/ 2191871 w 2191871"/>
              <a:gd name="connsiteY2" fmla="*/ 2581835 h 2581835"/>
              <a:gd name="connsiteX3" fmla="*/ 0 w 2191871"/>
              <a:gd name="connsiteY3" fmla="*/ 2581835 h 258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871" h="2581835">
                <a:moveTo>
                  <a:pt x="0" y="0"/>
                </a:moveTo>
                <a:lnTo>
                  <a:pt x="2191871" y="0"/>
                </a:lnTo>
                <a:lnTo>
                  <a:pt x="2191871" y="2581835"/>
                </a:lnTo>
                <a:lnTo>
                  <a:pt x="0" y="25818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2194473-16F5-476D-8AFC-138175D193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135673" y="2211292"/>
            <a:ext cx="2191871" cy="2581835"/>
          </a:xfrm>
          <a:custGeom>
            <a:avLst/>
            <a:gdLst>
              <a:gd name="connsiteX0" fmla="*/ 0 w 2191871"/>
              <a:gd name="connsiteY0" fmla="*/ 0 h 2581835"/>
              <a:gd name="connsiteX1" fmla="*/ 2191871 w 2191871"/>
              <a:gd name="connsiteY1" fmla="*/ 0 h 2581835"/>
              <a:gd name="connsiteX2" fmla="*/ 2191871 w 2191871"/>
              <a:gd name="connsiteY2" fmla="*/ 2581835 h 2581835"/>
              <a:gd name="connsiteX3" fmla="*/ 0 w 2191871"/>
              <a:gd name="connsiteY3" fmla="*/ 2581835 h 2581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1871" h="2581835">
                <a:moveTo>
                  <a:pt x="0" y="0"/>
                </a:moveTo>
                <a:lnTo>
                  <a:pt x="2191871" y="0"/>
                </a:lnTo>
                <a:lnTo>
                  <a:pt x="2191871" y="2581835"/>
                </a:lnTo>
                <a:lnTo>
                  <a:pt x="0" y="25818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E4E1A-1F66-468C-B466-33CD16313B51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BD819-0816-41E2-A292-5C1D484D4F86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11649705" y="363912"/>
            <a:ext cx="357207" cy="365126"/>
          </a:xfrm>
          <a:prstGeom prst="ellipse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6597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-Title-and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36A5D-F0D6-B642-B990-4E437E4677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 i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F18AC2-39DF-1146-883E-39388015F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FFA60F-3C3B-CB4D-A748-02DEFCD5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A42A-8935-684D-9A5E-F8E4955505C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DE11739-2D0F-D24A-BF0A-6782C4C13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spcAft>
                <a:spcPts val="1200"/>
              </a:spcAft>
              <a:buNone/>
              <a:defRPr sz="2000" b="1" i="0">
                <a:solidFill>
                  <a:srgbClr val="F47920"/>
                </a:solidFill>
                <a:latin typeface="+mn-lt"/>
              </a:defRPr>
            </a:lvl1pPr>
            <a:lvl2pPr marL="236538" indent="-225425">
              <a:spcBef>
                <a:spcPts val="0"/>
              </a:spcBef>
              <a:spcAft>
                <a:spcPts val="1200"/>
              </a:spcAft>
              <a:buClr>
                <a:srgbClr val="F47920"/>
              </a:buClr>
              <a:tabLst/>
              <a:defRPr b="0" i="0">
                <a:latin typeface="+mn-lt"/>
              </a:defRPr>
            </a:lvl2pPr>
            <a:lvl3pPr marL="460375" indent="-174625">
              <a:spcBef>
                <a:spcPts val="0"/>
              </a:spcBef>
              <a:spcAft>
                <a:spcPts val="1200"/>
              </a:spcAft>
              <a:buClr>
                <a:srgbClr val="F47920"/>
              </a:buClr>
              <a:buFont typeface="Courier New" panose="02070309020205020404" pitchFamily="49" charset="0"/>
              <a:buChar char="o"/>
              <a:tabLst/>
              <a:defRPr b="0" i="0">
                <a:latin typeface="+mn-lt"/>
              </a:defRPr>
            </a:lvl3pPr>
            <a:lvl4pPr marL="635000" indent="-174625">
              <a:spcBef>
                <a:spcPts val="0"/>
              </a:spcBef>
              <a:spcAft>
                <a:spcPts val="1200"/>
              </a:spcAft>
              <a:tabLst/>
              <a:defRPr b="0" i="0">
                <a:latin typeface="+mn-lt"/>
              </a:defRPr>
            </a:lvl4pPr>
            <a:lvl5pPr marL="808038" indent="-173038">
              <a:spcBef>
                <a:spcPts val="0"/>
              </a:spcBef>
              <a:spcAft>
                <a:spcPts val="1200"/>
              </a:spcAft>
              <a:tabLst/>
              <a:defRPr b="0" i="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6122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-dandel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0" y="3061368"/>
            <a:ext cx="12192000" cy="0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8629B735-B0B0-2746-A007-F99FB49E93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55" y="3423962"/>
            <a:ext cx="2634981" cy="78387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3E7BA28-BA77-1745-B40D-2CB164A419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5384" y="4704889"/>
            <a:ext cx="8682165" cy="784569"/>
          </a:xfrm>
        </p:spPr>
        <p:txBody>
          <a:bodyPr vert="horz" wrap="square" lIns="0" tIns="45720" rIns="91440" bIns="0" rtlCol="0" anchor="b" anchorCtr="0">
            <a:noAutofit/>
          </a:bodyPr>
          <a:lstStyle>
            <a:lvl1pPr>
              <a:lnSpc>
                <a:spcPct val="90000"/>
              </a:lnSpc>
              <a:defRPr lang="en-US" sz="280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863D706-4D12-8146-B941-11CAD37F6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5384" y="5565775"/>
            <a:ext cx="4910763" cy="243656"/>
          </a:xfrm>
        </p:spPr>
        <p:txBody>
          <a:bodyPr vert="horz" wrap="square" lIns="0" tIns="45720" rIns="91440" bIns="0" rtlCol="0">
            <a:spAutoFit/>
          </a:bodyPr>
          <a:lstStyle>
            <a:lvl1pPr>
              <a:defRPr lang="en-US" sz="14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9333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4663440"/>
          </a:xfrm>
          <a:prstGeom prst="rect">
            <a:avLst/>
          </a:prstGeom>
          <a:solidFill>
            <a:srgbClr val="C3CDD1"/>
          </a:solidFill>
          <a:ln>
            <a:noFill/>
          </a:ln>
        </p:spPr>
      </p:sp>
      <p:sp>
        <p:nvSpPr>
          <p:cNvPr id="18" name="Google Shape;18;p2"/>
          <p:cNvSpPr txBox="1">
            <a:spLocks noGrp="1"/>
          </p:cNvSpPr>
          <p:nvPr>
            <p:ph type="body" idx="1"/>
          </p:nvPr>
        </p:nvSpPr>
        <p:spPr>
          <a:xfrm>
            <a:off x="894080" y="573882"/>
            <a:ext cx="5201920" cy="350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 dirty="0"/>
          </a:p>
        </p:txBody>
      </p:sp>
      <p:sp>
        <p:nvSpPr>
          <p:cNvPr id="20" name="Google Shape;20;p2"/>
          <p:cNvSpPr txBox="1">
            <a:spLocks noGrp="1"/>
          </p:cNvSpPr>
          <p:nvPr>
            <p:ph type="body" idx="3"/>
          </p:nvPr>
        </p:nvSpPr>
        <p:spPr>
          <a:xfrm>
            <a:off x="893763" y="5441400"/>
            <a:ext cx="5700712" cy="6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941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3394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04268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1">
  <p:cSld name="1_Divider1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>
            <a:spLocks noGrp="1"/>
          </p:cNvSpPr>
          <p:nvPr>
            <p:ph type="pic" idx="2"/>
          </p:nvPr>
        </p:nvSpPr>
        <p:spPr>
          <a:xfrm>
            <a:off x="0" y="24563"/>
            <a:ext cx="12192000" cy="6858000"/>
          </a:xfrm>
          <a:prstGeom prst="rect">
            <a:avLst/>
          </a:prstGeom>
          <a:solidFill>
            <a:srgbClr val="CDD1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476632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Blank">
  <p:cSld name="27_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>
            <a:spLocks noGrp="1"/>
          </p:cNvSpPr>
          <p:nvPr>
            <p:ph type="pic" idx="2"/>
          </p:nvPr>
        </p:nvSpPr>
        <p:spPr>
          <a:xfrm>
            <a:off x="6644045" y="1"/>
            <a:ext cx="5547956" cy="4903222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9" name="Google Shape;39;p7"/>
          <p:cNvSpPr txBox="1">
            <a:spLocks noGrp="1"/>
          </p:cNvSpPr>
          <p:nvPr>
            <p:ph type="ftr" idx="11"/>
          </p:nvPr>
        </p:nvSpPr>
        <p:spPr>
          <a:xfrm>
            <a:off x="555084" y="6441458"/>
            <a:ext cx="1731442" cy="416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>
            <a:spLocks noGrp="1"/>
          </p:cNvSpPr>
          <p:nvPr>
            <p:ph type="sldNum" idx="12"/>
          </p:nvPr>
        </p:nvSpPr>
        <p:spPr>
          <a:xfrm>
            <a:off x="11649705" y="363912"/>
            <a:ext cx="357207" cy="36512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0871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48434-E822-421B-BFB3-FF8ECC6C5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9E0D9C6-0EA4-0743-8008-790CB380D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4799" y="363912"/>
            <a:ext cx="357207" cy="36512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C0836F-53AB-424B-A3D8-0E7F086E7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84" y="363912"/>
            <a:ext cx="11081950" cy="123120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C61B191-F26B-D745-8990-152DDBCF10D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5083" y="1820174"/>
            <a:ext cx="5250494" cy="434633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171450" indent="-161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/>
              <a:defRPr sz="2000"/>
            </a:lvl2pPr>
            <a:lvl3pPr marL="457200" indent="-1828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tabLst/>
              <a:defRPr sz="1800"/>
            </a:lvl3pPr>
            <a:lvl4pPr marL="685800" indent="-182880">
              <a:lnSpc>
                <a:spcPct val="100000"/>
              </a:lnSpc>
              <a:spcAft>
                <a:spcPts val="600"/>
              </a:spcAft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CC72025-667C-454A-8422-FF6ADA473F29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86423" y="1820174"/>
            <a:ext cx="5250494" cy="4346330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171450" indent="-16192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tabLst/>
              <a:defRPr sz="2000"/>
            </a:lvl2pPr>
            <a:lvl3pPr marL="457200" indent="-1828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tabLst/>
              <a:defRPr sz="1800"/>
            </a:lvl3pPr>
            <a:lvl4pPr marL="685800" indent="-182880">
              <a:lnSpc>
                <a:spcPct val="100000"/>
              </a:lnSpc>
              <a:spcAft>
                <a:spcPts val="600"/>
              </a:spcAft>
              <a:tabLst/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694187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Only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2BE6A-BA23-554F-87A3-3E4538B36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34799" y="363912"/>
            <a:ext cx="357207" cy="36512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69E9B52-412A-9548-99A8-F51405C81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84" y="363912"/>
            <a:ext cx="11081950" cy="123120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49240"/>
      </p:ext>
    </p:extLst>
  </p:cSld>
  <p:clrMapOvr>
    <a:masterClrMapping/>
  </p:clrMapOvr>
  <p:transition spd="med"/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A7CC73-5BE8-4B5A-A6C0-6F42FBD0C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49705" y="363912"/>
            <a:ext cx="357207" cy="365126"/>
          </a:xfrm>
          <a:prstGeom prst="ellipse">
            <a:avLst/>
          </a:prstGeom>
          <a:solidFill>
            <a:schemeClr val="accent1"/>
          </a:solidFill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EADBF-6BA1-CC46-A9F1-1AD9DDE6CD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5084" y="6421120"/>
            <a:ext cx="1731442" cy="436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3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7E39A45C-365C-42D8-A55A-F1C666A7FF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09589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B6236F-C39D-4F41-A5BC-681A930A47E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8943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D03F3CD-DAC7-4724-9084-FA30412296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083"/>
            <a:ext cx="4399669" cy="6429375"/>
          </a:xfrm>
          <a:custGeom>
            <a:avLst/>
            <a:gdLst>
              <a:gd name="connsiteX0" fmla="*/ 0 w 4399669"/>
              <a:gd name="connsiteY0" fmla="*/ 0 h 6429375"/>
              <a:gd name="connsiteX1" fmla="*/ 4399669 w 4399669"/>
              <a:gd name="connsiteY1" fmla="*/ 0 h 6429375"/>
              <a:gd name="connsiteX2" fmla="*/ 2275793 w 4399669"/>
              <a:gd name="connsiteY2" fmla="*/ 6417652 h 6429375"/>
              <a:gd name="connsiteX3" fmla="*/ 0 w 4399669"/>
              <a:gd name="connsiteY3" fmla="*/ 6429375 h 642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9669" h="6429375">
                <a:moveTo>
                  <a:pt x="0" y="0"/>
                </a:moveTo>
                <a:lnTo>
                  <a:pt x="4399669" y="0"/>
                </a:lnTo>
                <a:lnTo>
                  <a:pt x="2275793" y="6417652"/>
                </a:lnTo>
                <a:lnTo>
                  <a:pt x="0" y="64293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24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B6236F-C39D-4F41-A5BC-681A930A47E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C0905BD-FB81-47DC-9B69-09B710B0D16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49705" y="363912"/>
            <a:ext cx="357207" cy="365126"/>
          </a:xfrm>
          <a:prstGeom prst="ellipse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6238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7E39A45C-365C-42D8-A55A-F1C666A7FF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98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362A10-3D67-4102-8018-1D585A82EB3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1985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02CD91-7F30-484D-8C59-6AFCEE924B51}"/>
              </a:ext>
            </a:extLst>
          </p:cNvPr>
          <p:cNvSpPr/>
          <p:nvPr/>
        </p:nvSpPr>
        <p:spPr>
          <a:xfrm>
            <a:off x="0" y="6419777"/>
            <a:ext cx="12192000" cy="438223"/>
          </a:xfrm>
          <a:prstGeom prst="rect">
            <a:avLst/>
          </a:prstGeom>
          <a:solidFill>
            <a:srgbClr val="E8E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DA75DD-0AD0-2248-B3B7-D1A9D7AD00EF}"/>
              </a:ext>
            </a:extLst>
          </p:cNvPr>
          <p:cNvPicPr>
            <a:picLocks noChangeAspect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1815" y="6529591"/>
            <a:ext cx="727364" cy="27432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DFC86-5C57-458F-9C92-28735DE823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5084" y="6441458"/>
            <a:ext cx="1731442" cy="416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i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47806-8A29-4A9E-8FD5-E4E3ADACC4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9705" y="363912"/>
            <a:ext cx="357207" cy="365126"/>
          </a:xfrm>
          <a:prstGeom prst="ellipse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1100">
                <a:solidFill>
                  <a:schemeClr val="bg1"/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0B3AD38-C2F9-194C-A9BA-3AB6B2F73870}"/>
              </a:ext>
            </a:extLst>
          </p:cNvPr>
          <p:cNvCxnSpPr/>
          <p:nvPr/>
        </p:nvCxnSpPr>
        <p:spPr>
          <a:xfrm>
            <a:off x="0" y="6419777"/>
            <a:ext cx="12192000" cy="0"/>
          </a:xfrm>
          <a:prstGeom prst="line">
            <a:avLst/>
          </a:prstGeom>
          <a:ln w="9525">
            <a:solidFill>
              <a:schemeClr val="bg2">
                <a:lumMod val="9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132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  <p:sldLayoutId id="2147483711" r:id="rId31"/>
    <p:sldLayoutId id="2147483712" r:id="rId32"/>
    <p:sldLayoutId id="2147483713" r:id="rId33"/>
    <p:sldLayoutId id="2147483714" r:id="rId34"/>
    <p:sldLayoutId id="2147483715" r:id="rId35"/>
    <p:sldLayoutId id="2147483716" r:id="rId36"/>
    <p:sldLayoutId id="2147483717" r:id="rId37"/>
    <p:sldLayoutId id="2147483719" r:id="rId38"/>
    <p:sldLayoutId id="2147483720" r:id="rId3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4.sv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svg"/><Relationship Id="rId4" Type="http://schemas.openxmlformats.org/officeDocument/2006/relationships/image" Target="../media/image82.svg"/><Relationship Id="rId9" Type="http://schemas.openxmlformats.org/officeDocument/2006/relationships/image" Target="../media/image87.png"/><Relationship Id="rId14" Type="http://schemas.openxmlformats.org/officeDocument/2006/relationships/image" Target="../media/image9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svg"/><Relationship Id="rId5" Type="http://schemas.openxmlformats.org/officeDocument/2006/relationships/image" Target="../media/image97.png"/><Relationship Id="rId4" Type="http://schemas.openxmlformats.org/officeDocument/2006/relationships/image" Target="../media/image9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jp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emf"/><Relationship Id="rId11" Type="http://schemas.openxmlformats.org/officeDocument/2006/relationships/image" Target="../media/image16.svg"/><Relationship Id="rId5" Type="http://schemas.openxmlformats.org/officeDocument/2006/relationships/image" Target="../media/image10.emf"/><Relationship Id="rId10" Type="http://schemas.openxmlformats.org/officeDocument/2006/relationships/image" Target="../media/image15.png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image" Target="../media/image27.sv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21" Type="http://schemas.openxmlformats.org/officeDocument/2006/relationships/image" Target="../media/image35.emf"/><Relationship Id="rId7" Type="http://schemas.openxmlformats.org/officeDocument/2006/relationships/image" Target="../media/image21.emf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0.png"/><Relationship Id="rId20" Type="http://schemas.openxmlformats.org/officeDocument/2006/relationships/image" Target="../media/image3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25.svg"/><Relationship Id="rId5" Type="http://schemas.openxmlformats.org/officeDocument/2006/relationships/image" Target="../media/image19.png"/><Relationship Id="rId15" Type="http://schemas.openxmlformats.org/officeDocument/2006/relationships/image" Target="../media/image29.svg"/><Relationship Id="rId23" Type="http://schemas.openxmlformats.org/officeDocument/2006/relationships/image" Target="../media/image37.emf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svg"/><Relationship Id="rId9" Type="http://schemas.openxmlformats.org/officeDocument/2006/relationships/image" Target="../media/image23.emf"/><Relationship Id="rId14" Type="http://schemas.openxmlformats.org/officeDocument/2006/relationships/image" Target="../media/image28.png"/><Relationship Id="rId22" Type="http://schemas.openxmlformats.org/officeDocument/2006/relationships/image" Target="../media/image36.emf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tiff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5" Type="http://schemas.openxmlformats.org/officeDocument/2006/relationships/image" Target="../media/image40.jpe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jpeg"/><Relationship Id="rId36" Type="http://schemas.openxmlformats.org/officeDocument/2006/relationships/image" Target="../media/image71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8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s.aicpa.org/content/dam/aicpa/advocacy/tax/downloadabledocuments/56175896-aicpa-comment-letter-notice-2020-75-s-corporations.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75.emf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78.emf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3"/>
          <p:cNvSpPr txBox="1">
            <a:spLocks noGrp="1"/>
          </p:cNvSpPr>
          <p:nvPr>
            <p:ph type="body" idx="1"/>
          </p:nvPr>
        </p:nvSpPr>
        <p:spPr>
          <a:xfrm>
            <a:off x="518977" y="765165"/>
            <a:ext cx="5442551" cy="350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</a:pPr>
            <a:r>
              <a:rPr lang="en-US" dirty="0"/>
              <a:t>Collab 2022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</a:pPr>
            <a:r>
              <a:rPr lang="en-US" dirty="0"/>
              <a:t>Presentation</a:t>
            </a:r>
            <a:endParaRPr/>
          </a:p>
        </p:txBody>
      </p:sp>
      <p:sp>
        <p:nvSpPr>
          <p:cNvPr id="176" name="Google Shape;176;p33"/>
          <p:cNvSpPr txBox="1">
            <a:spLocks noGrp="1"/>
          </p:cNvSpPr>
          <p:nvPr>
            <p:ph type="body" idx="3"/>
          </p:nvPr>
        </p:nvSpPr>
        <p:spPr>
          <a:xfrm>
            <a:off x="717729" y="5206164"/>
            <a:ext cx="7778571" cy="1651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Clr>
                <a:srgbClr val="333941"/>
              </a:buClr>
              <a:buSzPts val="1600"/>
              <a:buNone/>
            </a:pPr>
            <a:r>
              <a:rPr lang="en-US" sz="1600" dirty="0">
                <a:latin typeface="Lato Black"/>
                <a:ea typeface="Lato Black"/>
                <a:cs typeface="Lato Black"/>
                <a:sym typeface="Lato Black"/>
              </a:rPr>
              <a:t>Tim Cofrin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  <a:latin typeface="+mn-lt"/>
                <a:ea typeface="Lato Black"/>
                <a:cs typeface="Lato Black"/>
                <a:sym typeface="Lato Black"/>
              </a:rPr>
              <a:t>|</a:t>
            </a:r>
            <a:r>
              <a:rPr lang="en-US" sz="2000" dirty="0">
                <a:latin typeface="+mn-lt"/>
                <a:ea typeface="Lato Black"/>
                <a:cs typeface="Lato Black"/>
                <a:sym typeface="Lato Black"/>
              </a:rPr>
              <a:t> </a:t>
            </a:r>
            <a:r>
              <a:rPr lang="en-US" dirty="0">
                <a:latin typeface="+mn-lt"/>
                <a:ea typeface="Lato"/>
                <a:cs typeface="Lato"/>
                <a:sym typeface="Lato"/>
              </a:rPr>
              <a:t>Tax Partner, Indirect Tax Services</a:t>
            </a:r>
            <a:endParaRPr lang="en-US" dirty="0">
              <a:latin typeface="+mn-lt"/>
            </a:endParaRPr>
          </a:p>
          <a:p>
            <a:pPr marL="0" lvl="0" indent="0" algn="l">
              <a:lnSpc>
                <a:spcPct val="100000"/>
              </a:lnSpc>
              <a:spcBef>
                <a:spcPts val="600"/>
              </a:spcBef>
              <a:spcAft>
                <a:spcPts val="1800"/>
              </a:spcAft>
              <a:buSzPts val="1600"/>
              <a:buNone/>
            </a:pPr>
            <a:r>
              <a:rPr lang="en-US" dirty="0">
                <a:solidFill>
                  <a:schemeClr val="tx2"/>
                </a:solidFill>
                <a:latin typeface="Lato Black"/>
                <a:ea typeface="Lato Black"/>
                <a:cs typeface="Lato Black"/>
                <a:sym typeface="Lato Black"/>
              </a:rPr>
              <a:t>Chris Henderson </a:t>
            </a:r>
            <a:r>
              <a:rPr lang="en-US" dirty="0">
                <a:solidFill>
                  <a:schemeClr val="tx2"/>
                </a:solidFill>
                <a:latin typeface="+mn-lt"/>
                <a:ea typeface="Lato Black"/>
                <a:cs typeface="Lato Black"/>
                <a:sym typeface="Lato Black"/>
              </a:rPr>
              <a:t>|</a:t>
            </a:r>
            <a:r>
              <a:rPr lang="en-US" dirty="0">
                <a:solidFill>
                  <a:schemeClr val="tx2"/>
                </a:solidFill>
                <a:latin typeface="Lato Black"/>
                <a:ea typeface="Lato Black"/>
                <a:cs typeface="Lato Black"/>
                <a:sym typeface="Lato Black"/>
              </a:rPr>
              <a:t>   </a:t>
            </a:r>
            <a:r>
              <a:rPr lang="en-US" dirty="0">
                <a:solidFill>
                  <a:schemeClr val="tx2"/>
                </a:solidFill>
                <a:latin typeface="+mn-lt"/>
                <a:sym typeface="Lato Black"/>
              </a:rPr>
              <a:t>Tax </a:t>
            </a:r>
            <a:r>
              <a:rPr lang="en-US" dirty="0">
                <a:solidFill>
                  <a:schemeClr val="tx2"/>
                </a:solidFill>
                <a:effectLst/>
                <a:latin typeface="+mn-lt"/>
              </a:rPr>
              <a:t>Senior Manager, Manufacturing &amp; Distribution</a:t>
            </a:r>
          </a:p>
        </p:txBody>
      </p:sp>
      <p:pic>
        <p:nvPicPr>
          <p:cNvPr id="173" name="Google Shape;173;p33"/>
          <p:cNvPicPr preferRelativeResize="0"/>
          <p:nvPr/>
        </p:nvPicPr>
        <p:blipFill>
          <a:blip r:embed="rId3"/>
          <a:srcRect/>
          <a:stretch/>
        </p:blipFill>
        <p:spPr>
          <a:xfrm>
            <a:off x="3048425" y="43338"/>
            <a:ext cx="8882740" cy="466343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3"/>
          <p:cNvSpPr txBox="1"/>
          <p:nvPr/>
        </p:nvSpPr>
        <p:spPr>
          <a:xfrm>
            <a:off x="717729" y="4855050"/>
            <a:ext cx="6096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>
                <a:solidFill>
                  <a:schemeClr val="accent1"/>
                </a:solidFill>
                <a:latin typeface="+mj-lt"/>
                <a:ea typeface="Lato Black"/>
                <a:cs typeface="Lato Black"/>
                <a:sym typeface="Lato Black"/>
              </a:rPr>
              <a:t>Presented by:</a:t>
            </a:r>
            <a:endParaRPr sz="1400" b="0" i="0" u="none" strike="noStrike" cap="none" dirty="0">
              <a:solidFill>
                <a:schemeClr val="accen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7A4817-D53A-648E-CD69-8EE1A0D7DC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460" y="5301700"/>
            <a:ext cx="2060641" cy="847639"/>
          </a:xfrm>
          <a:prstGeom prst="rect">
            <a:avLst/>
          </a:prstGeom>
        </p:spPr>
      </p:pic>
      <p:pic>
        <p:nvPicPr>
          <p:cNvPr id="8" name="Picture Placeholder 7" descr="A baseball stadium with green grass and a baseball field&#10;&#10;Description automatically generated">
            <a:extLst>
              <a:ext uri="{FF2B5EF4-FFF2-40B4-BE49-F238E27FC236}">
                <a16:creationId xmlns:a16="http://schemas.microsoft.com/office/drawing/2014/main" id="{3E65D459-C686-39C3-D6DD-C35B9D9A413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13566" b="13566"/>
          <a:stretch>
            <a:fillRect/>
          </a:stretch>
        </p:blipFill>
        <p:spPr/>
      </p:pic>
      <p:sp>
        <p:nvSpPr>
          <p:cNvPr id="174" name="Google Shape;174;p33"/>
          <p:cNvSpPr/>
          <p:nvPr/>
        </p:nvSpPr>
        <p:spPr>
          <a:xfrm flipH="1">
            <a:off x="0" y="0"/>
            <a:ext cx="6766560" cy="4706778"/>
          </a:xfrm>
          <a:custGeom>
            <a:avLst/>
            <a:gdLst/>
            <a:ahLst/>
            <a:cxnLst/>
            <a:rect l="l" t="t" r="r" b="b"/>
            <a:pathLst>
              <a:path w="5712994" h="3647588" extrusionOk="0">
                <a:moveTo>
                  <a:pt x="1385771" y="0"/>
                </a:moveTo>
                <a:lnTo>
                  <a:pt x="5712994" y="0"/>
                </a:lnTo>
                <a:lnTo>
                  <a:pt x="5712994" y="3644537"/>
                </a:lnTo>
                <a:lnTo>
                  <a:pt x="0" y="3647588"/>
                </a:lnTo>
                <a:lnTo>
                  <a:pt x="1385771" y="0"/>
                </a:lnTo>
                <a:close/>
              </a:path>
            </a:pathLst>
          </a:custGeom>
          <a:solidFill>
            <a:schemeClr val="accent1">
              <a:alpha val="8862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indent="69024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</a:pPr>
            <a:r>
              <a:rPr lang="en-US" sz="5400" dirty="0">
                <a:solidFill>
                  <a:schemeClr val="bg1"/>
                </a:solidFill>
                <a:effectLst>
                  <a:outerShdw blurRad="177800" dist="88900" dir="5400000" algn="t" rotWithShape="0">
                    <a:prstClr val="black">
                      <a:alpha val="32000"/>
                    </a:prstClr>
                  </a:outerShdw>
                </a:effectLst>
                <a:latin typeface="+mj-lt"/>
              </a:rPr>
              <a:t>COLAB 2024</a:t>
            </a:r>
            <a:endParaRPr lang="en-US" dirty="0">
              <a:solidFill>
                <a:schemeClr val="bg1"/>
              </a:solidFill>
            </a:endParaRPr>
          </a:p>
          <a:p>
            <a:pPr lvl="0" indent="69056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</a:pPr>
            <a:r>
              <a:rPr lang="en-US" sz="5400" dirty="0">
                <a:solidFill>
                  <a:schemeClr val="bg1"/>
                </a:solidFill>
                <a:effectLst>
                  <a:outerShdw blurRad="177800" dist="88900" dir="5400000" algn="t" rotWithShape="0">
                    <a:prstClr val="black">
                      <a:alpha val="32000"/>
                    </a:prstClr>
                  </a:outerShdw>
                </a:effectLst>
                <a:latin typeface="+mj-lt"/>
              </a:rPr>
              <a:t>Presentation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1;p37">
            <a:extLst>
              <a:ext uri="{FF2B5EF4-FFF2-40B4-BE49-F238E27FC236}">
                <a16:creationId xmlns:a16="http://schemas.microsoft.com/office/drawing/2014/main" id="{86E9C436-51F7-D9FB-CF36-2C9CC9C9589D}"/>
              </a:ext>
            </a:extLst>
          </p:cNvPr>
          <p:cNvSpPr txBox="1"/>
          <p:nvPr/>
        </p:nvSpPr>
        <p:spPr>
          <a:xfrm>
            <a:off x="618690" y="549981"/>
            <a:ext cx="10954620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buSzPts val="4000"/>
            </a:pPr>
            <a:r>
              <a:rPr lang="en-US" sz="4000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Pass-Through Entity Tax Election Considerations </a:t>
            </a:r>
          </a:p>
        </p:txBody>
      </p:sp>
      <p:sp>
        <p:nvSpPr>
          <p:cNvPr id="31" name="object 22">
            <a:extLst>
              <a:ext uri="{FF2B5EF4-FFF2-40B4-BE49-F238E27FC236}">
                <a16:creationId xmlns:a16="http://schemas.microsoft.com/office/drawing/2014/main" id="{2E87E5B4-DFC1-7B94-6B0A-5E0CC0F5B718}"/>
              </a:ext>
            </a:extLst>
          </p:cNvPr>
          <p:cNvSpPr/>
          <p:nvPr/>
        </p:nvSpPr>
        <p:spPr>
          <a:xfrm>
            <a:off x="618690" y="2178205"/>
            <a:ext cx="3406555" cy="1573664"/>
          </a:xfrm>
          <a:custGeom>
            <a:avLst/>
            <a:gdLst/>
            <a:ahLst/>
            <a:cxnLst/>
            <a:rect l="l" t="t" r="r" b="b"/>
            <a:pathLst>
              <a:path w="2135505" h="1099820">
                <a:moveTo>
                  <a:pt x="2077745" y="0"/>
                </a:moveTo>
                <a:lnTo>
                  <a:pt x="57150" y="0"/>
                </a:lnTo>
                <a:lnTo>
                  <a:pt x="34906" y="4491"/>
                </a:lnTo>
                <a:lnTo>
                  <a:pt x="16740" y="16740"/>
                </a:lnTo>
                <a:lnTo>
                  <a:pt x="4491" y="34906"/>
                </a:lnTo>
                <a:lnTo>
                  <a:pt x="0" y="57150"/>
                </a:lnTo>
                <a:lnTo>
                  <a:pt x="0" y="1042365"/>
                </a:lnTo>
                <a:lnTo>
                  <a:pt x="4491" y="1064609"/>
                </a:lnTo>
                <a:lnTo>
                  <a:pt x="16740" y="1082775"/>
                </a:lnTo>
                <a:lnTo>
                  <a:pt x="34906" y="1095023"/>
                </a:lnTo>
                <a:lnTo>
                  <a:pt x="57150" y="1099515"/>
                </a:lnTo>
                <a:lnTo>
                  <a:pt x="2077745" y="1099515"/>
                </a:lnTo>
                <a:lnTo>
                  <a:pt x="2099989" y="1095023"/>
                </a:lnTo>
                <a:lnTo>
                  <a:pt x="2118155" y="1082775"/>
                </a:lnTo>
                <a:lnTo>
                  <a:pt x="2130403" y="1064609"/>
                </a:lnTo>
                <a:lnTo>
                  <a:pt x="2134895" y="1042365"/>
                </a:lnTo>
                <a:lnTo>
                  <a:pt x="2134895" y="57150"/>
                </a:lnTo>
                <a:lnTo>
                  <a:pt x="2130403" y="34906"/>
                </a:lnTo>
                <a:lnTo>
                  <a:pt x="2118155" y="16740"/>
                </a:lnTo>
                <a:lnTo>
                  <a:pt x="2099989" y="4491"/>
                </a:lnTo>
                <a:lnTo>
                  <a:pt x="2077745" y="0"/>
                </a:lnTo>
                <a:close/>
              </a:path>
            </a:pathLst>
          </a:custGeom>
          <a:solidFill>
            <a:srgbClr val="FFFFFF"/>
          </a:solidFill>
          <a:effectLst>
            <a:outerShdw blurRad="127000" dist="25400" dir="5400000" sx="99921" sy="99921" algn="ctr" rotWithShape="0">
              <a:prstClr val="black">
                <a:alpha val="27000"/>
              </a:prstClr>
            </a:outerShdw>
          </a:effectLst>
        </p:spPr>
        <p:txBody>
          <a:bodyPr wrap="square" lIns="1097280" tIns="182880" rIns="91440" bIns="182880" rtlCol="0" anchor="ctr" anchorCtr="0"/>
          <a:lstStyle/>
          <a:p>
            <a:pPr marR="5080">
              <a:lnSpc>
                <a:spcPct val="114599"/>
              </a:lnSpc>
              <a:spcBef>
                <a:spcPts val="100"/>
              </a:spcBef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Which states have established a PTE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431CE8B-E163-95EC-F6D3-BE634B506851}"/>
              </a:ext>
            </a:extLst>
          </p:cNvPr>
          <p:cNvGrpSpPr/>
          <p:nvPr/>
        </p:nvGrpSpPr>
        <p:grpSpPr>
          <a:xfrm>
            <a:off x="8166755" y="2178205"/>
            <a:ext cx="3406555" cy="1573664"/>
            <a:chOff x="8141280" y="2008522"/>
            <a:chExt cx="3406555" cy="1573664"/>
          </a:xfrm>
        </p:grpSpPr>
        <p:sp>
          <p:nvSpPr>
            <p:cNvPr id="37" name="object 22">
              <a:extLst>
                <a:ext uri="{FF2B5EF4-FFF2-40B4-BE49-F238E27FC236}">
                  <a16:creationId xmlns:a16="http://schemas.microsoft.com/office/drawing/2014/main" id="{24017403-34E5-F0C3-F6F1-34A876CE2B82}"/>
                </a:ext>
              </a:extLst>
            </p:cNvPr>
            <p:cNvSpPr/>
            <p:nvPr/>
          </p:nvSpPr>
          <p:spPr>
            <a:xfrm>
              <a:off x="8141280" y="2008522"/>
              <a:ext cx="3406555" cy="1573664"/>
            </a:xfrm>
            <a:custGeom>
              <a:avLst/>
              <a:gdLst/>
              <a:ahLst/>
              <a:cxnLst/>
              <a:rect l="l" t="t" r="r" b="b"/>
              <a:pathLst>
                <a:path w="2135505" h="1099820">
                  <a:moveTo>
                    <a:pt x="2077745" y="0"/>
                  </a:moveTo>
                  <a:lnTo>
                    <a:pt x="57150" y="0"/>
                  </a:lnTo>
                  <a:lnTo>
                    <a:pt x="34906" y="4491"/>
                  </a:lnTo>
                  <a:lnTo>
                    <a:pt x="16740" y="16740"/>
                  </a:lnTo>
                  <a:lnTo>
                    <a:pt x="4491" y="34906"/>
                  </a:lnTo>
                  <a:lnTo>
                    <a:pt x="0" y="57150"/>
                  </a:lnTo>
                  <a:lnTo>
                    <a:pt x="0" y="1042365"/>
                  </a:lnTo>
                  <a:lnTo>
                    <a:pt x="4491" y="1064609"/>
                  </a:lnTo>
                  <a:lnTo>
                    <a:pt x="16740" y="1082775"/>
                  </a:lnTo>
                  <a:lnTo>
                    <a:pt x="34906" y="1095023"/>
                  </a:lnTo>
                  <a:lnTo>
                    <a:pt x="57150" y="1099515"/>
                  </a:lnTo>
                  <a:lnTo>
                    <a:pt x="2077745" y="1099515"/>
                  </a:lnTo>
                  <a:lnTo>
                    <a:pt x="2099989" y="1095023"/>
                  </a:lnTo>
                  <a:lnTo>
                    <a:pt x="2118155" y="1082775"/>
                  </a:lnTo>
                  <a:lnTo>
                    <a:pt x="2130403" y="1064609"/>
                  </a:lnTo>
                  <a:lnTo>
                    <a:pt x="2134895" y="1042365"/>
                  </a:lnTo>
                  <a:lnTo>
                    <a:pt x="2134895" y="57150"/>
                  </a:lnTo>
                  <a:lnTo>
                    <a:pt x="2130403" y="34906"/>
                  </a:lnTo>
                  <a:lnTo>
                    <a:pt x="2118155" y="16740"/>
                  </a:lnTo>
                  <a:lnTo>
                    <a:pt x="2099989" y="4491"/>
                  </a:lnTo>
                  <a:lnTo>
                    <a:pt x="2077745" y="0"/>
                  </a:lnTo>
                  <a:close/>
                </a:path>
              </a:pathLst>
            </a:custGeom>
            <a:solidFill>
              <a:srgbClr val="FFFFFF"/>
            </a:solidFill>
            <a:effectLst>
              <a:outerShdw blurRad="127000" dist="25400" dir="5400000" sx="99921" sy="99921" algn="ctr" rotWithShape="0">
                <a:prstClr val="black">
                  <a:alpha val="27000"/>
                </a:prstClr>
              </a:outerShdw>
            </a:effectLst>
          </p:spPr>
          <p:txBody>
            <a:bodyPr wrap="square" lIns="1097280" tIns="182880" rIns="91440" bIns="182880" rtlCol="0" anchor="ctr" anchorCtr="0"/>
            <a:lstStyle/>
            <a:p>
              <a:pPr marR="5080">
                <a:lnSpc>
                  <a:spcPct val="114599"/>
                </a:lnSpc>
                <a:spcBef>
                  <a:spcPts val="100"/>
                </a:spcBef>
              </a:pPr>
              <a:r>
                <a:rPr lang="en-US" dirty="0">
                  <a:solidFill>
                    <a:schemeClr val="tx1">
                      <a:lumMod val="75000"/>
                    </a:schemeClr>
                  </a:solidFill>
                  <a:latin typeface="Lato"/>
                  <a:ea typeface="Lato"/>
                  <a:cs typeface="Lato"/>
                  <a:sym typeface="Lato"/>
                </a:rPr>
                <a:t>PTE Tax computation and estimate requirements </a:t>
              </a:r>
            </a:p>
          </p:txBody>
        </p:sp>
        <p:pic>
          <p:nvPicPr>
            <p:cNvPr id="38" name="Graphic 37" descr="Calculator outline">
              <a:extLst>
                <a:ext uri="{FF2B5EF4-FFF2-40B4-BE49-F238E27FC236}">
                  <a16:creationId xmlns:a16="http://schemas.microsoft.com/office/drawing/2014/main" id="{09063683-2392-8D06-6E02-FEB4372F1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338709" y="2409163"/>
              <a:ext cx="772381" cy="772381"/>
            </a:xfrm>
            <a:prstGeom prst="rect">
              <a:avLst/>
            </a:prstGeom>
          </p:spPr>
        </p:pic>
      </p:grpSp>
      <p:sp>
        <p:nvSpPr>
          <p:cNvPr id="40" name="object 22">
            <a:extLst>
              <a:ext uri="{FF2B5EF4-FFF2-40B4-BE49-F238E27FC236}">
                <a16:creationId xmlns:a16="http://schemas.microsoft.com/office/drawing/2014/main" id="{8F604742-43C4-4983-AAD6-B0DBFB4A45EB}"/>
              </a:ext>
            </a:extLst>
          </p:cNvPr>
          <p:cNvSpPr/>
          <p:nvPr/>
        </p:nvSpPr>
        <p:spPr>
          <a:xfrm>
            <a:off x="4392722" y="2178205"/>
            <a:ext cx="3406555" cy="1573664"/>
          </a:xfrm>
          <a:custGeom>
            <a:avLst/>
            <a:gdLst/>
            <a:ahLst/>
            <a:cxnLst/>
            <a:rect l="l" t="t" r="r" b="b"/>
            <a:pathLst>
              <a:path w="2135505" h="1099820">
                <a:moveTo>
                  <a:pt x="2077745" y="0"/>
                </a:moveTo>
                <a:lnTo>
                  <a:pt x="57150" y="0"/>
                </a:lnTo>
                <a:lnTo>
                  <a:pt x="34906" y="4491"/>
                </a:lnTo>
                <a:lnTo>
                  <a:pt x="16740" y="16740"/>
                </a:lnTo>
                <a:lnTo>
                  <a:pt x="4491" y="34906"/>
                </a:lnTo>
                <a:lnTo>
                  <a:pt x="0" y="57150"/>
                </a:lnTo>
                <a:lnTo>
                  <a:pt x="0" y="1042365"/>
                </a:lnTo>
                <a:lnTo>
                  <a:pt x="4491" y="1064609"/>
                </a:lnTo>
                <a:lnTo>
                  <a:pt x="16740" y="1082775"/>
                </a:lnTo>
                <a:lnTo>
                  <a:pt x="34906" y="1095023"/>
                </a:lnTo>
                <a:lnTo>
                  <a:pt x="57150" y="1099515"/>
                </a:lnTo>
                <a:lnTo>
                  <a:pt x="2077745" y="1099515"/>
                </a:lnTo>
                <a:lnTo>
                  <a:pt x="2099989" y="1095023"/>
                </a:lnTo>
                <a:lnTo>
                  <a:pt x="2118155" y="1082775"/>
                </a:lnTo>
                <a:lnTo>
                  <a:pt x="2130403" y="1064609"/>
                </a:lnTo>
                <a:lnTo>
                  <a:pt x="2134895" y="1042365"/>
                </a:lnTo>
                <a:lnTo>
                  <a:pt x="2134895" y="57150"/>
                </a:lnTo>
                <a:lnTo>
                  <a:pt x="2130403" y="34906"/>
                </a:lnTo>
                <a:lnTo>
                  <a:pt x="2118155" y="16740"/>
                </a:lnTo>
                <a:lnTo>
                  <a:pt x="2099989" y="4491"/>
                </a:lnTo>
                <a:lnTo>
                  <a:pt x="2077745" y="0"/>
                </a:lnTo>
                <a:close/>
              </a:path>
            </a:pathLst>
          </a:custGeom>
          <a:solidFill>
            <a:srgbClr val="FFFFFF"/>
          </a:solidFill>
          <a:effectLst>
            <a:outerShdw blurRad="127000" dist="25400" dir="5400000" sx="99921" sy="99921" algn="ctr" rotWithShape="0">
              <a:prstClr val="black">
                <a:alpha val="27000"/>
              </a:prstClr>
            </a:outerShdw>
          </a:effectLst>
        </p:spPr>
        <p:txBody>
          <a:bodyPr wrap="square" lIns="1097280" tIns="182880" rIns="91440" bIns="182880" rtlCol="0" anchor="ctr" anchorCtr="0"/>
          <a:lstStyle/>
          <a:p>
            <a:pPr marR="5080">
              <a:lnSpc>
                <a:spcPct val="114599"/>
              </a:lnSpc>
              <a:spcBef>
                <a:spcPts val="100"/>
              </a:spcBef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How to elect into PTE and qualifying factors </a:t>
            </a:r>
          </a:p>
        </p:txBody>
      </p:sp>
      <p:sp>
        <p:nvSpPr>
          <p:cNvPr id="43" name="object 22">
            <a:extLst>
              <a:ext uri="{FF2B5EF4-FFF2-40B4-BE49-F238E27FC236}">
                <a16:creationId xmlns:a16="http://schemas.microsoft.com/office/drawing/2014/main" id="{C2134B7B-69CD-C98C-8669-A62E62FFC3F5}"/>
              </a:ext>
            </a:extLst>
          </p:cNvPr>
          <p:cNvSpPr/>
          <p:nvPr/>
        </p:nvSpPr>
        <p:spPr>
          <a:xfrm>
            <a:off x="618690" y="4152510"/>
            <a:ext cx="3406555" cy="1573664"/>
          </a:xfrm>
          <a:custGeom>
            <a:avLst/>
            <a:gdLst/>
            <a:ahLst/>
            <a:cxnLst/>
            <a:rect l="l" t="t" r="r" b="b"/>
            <a:pathLst>
              <a:path w="2135505" h="1099820">
                <a:moveTo>
                  <a:pt x="2077745" y="0"/>
                </a:moveTo>
                <a:lnTo>
                  <a:pt x="57150" y="0"/>
                </a:lnTo>
                <a:lnTo>
                  <a:pt x="34906" y="4491"/>
                </a:lnTo>
                <a:lnTo>
                  <a:pt x="16740" y="16740"/>
                </a:lnTo>
                <a:lnTo>
                  <a:pt x="4491" y="34906"/>
                </a:lnTo>
                <a:lnTo>
                  <a:pt x="0" y="57150"/>
                </a:lnTo>
                <a:lnTo>
                  <a:pt x="0" y="1042365"/>
                </a:lnTo>
                <a:lnTo>
                  <a:pt x="4491" y="1064609"/>
                </a:lnTo>
                <a:lnTo>
                  <a:pt x="16740" y="1082775"/>
                </a:lnTo>
                <a:lnTo>
                  <a:pt x="34906" y="1095023"/>
                </a:lnTo>
                <a:lnTo>
                  <a:pt x="57150" y="1099515"/>
                </a:lnTo>
                <a:lnTo>
                  <a:pt x="2077745" y="1099515"/>
                </a:lnTo>
                <a:lnTo>
                  <a:pt x="2099989" y="1095023"/>
                </a:lnTo>
                <a:lnTo>
                  <a:pt x="2118155" y="1082775"/>
                </a:lnTo>
                <a:lnTo>
                  <a:pt x="2130403" y="1064609"/>
                </a:lnTo>
                <a:lnTo>
                  <a:pt x="2134895" y="1042365"/>
                </a:lnTo>
                <a:lnTo>
                  <a:pt x="2134895" y="57150"/>
                </a:lnTo>
                <a:lnTo>
                  <a:pt x="2130403" y="34906"/>
                </a:lnTo>
                <a:lnTo>
                  <a:pt x="2118155" y="16740"/>
                </a:lnTo>
                <a:lnTo>
                  <a:pt x="2099989" y="4491"/>
                </a:lnTo>
                <a:lnTo>
                  <a:pt x="2077745" y="0"/>
                </a:lnTo>
                <a:close/>
              </a:path>
            </a:pathLst>
          </a:custGeom>
          <a:solidFill>
            <a:srgbClr val="FFFFFF"/>
          </a:solidFill>
          <a:effectLst>
            <a:outerShdw blurRad="127000" dist="25400" dir="5400000" sx="99921" sy="99921" algn="ctr" rotWithShape="0">
              <a:prstClr val="black">
                <a:alpha val="27000"/>
              </a:prstClr>
            </a:outerShdw>
          </a:effectLst>
        </p:spPr>
        <p:txBody>
          <a:bodyPr wrap="square" lIns="1097280" tIns="182880" rIns="91440" bIns="182880" rtlCol="0" anchor="ctr" anchorCtr="0"/>
          <a:lstStyle/>
          <a:p>
            <a:pPr marR="5080">
              <a:lnSpc>
                <a:spcPct val="114599"/>
              </a:lnSpc>
              <a:spcBef>
                <a:spcPts val="100"/>
              </a:spcBef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How do you apply Pass-Through Entity Tax Election Credit or Exclusion</a:t>
            </a:r>
          </a:p>
        </p:txBody>
      </p:sp>
      <p:sp>
        <p:nvSpPr>
          <p:cNvPr id="46" name="object 22">
            <a:extLst>
              <a:ext uri="{FF2B5EF4-FFF2-40B4-BE49-F238E27FC236}">
                <a16:creationId xmlns:a16="http://schemas.microsoft.com/office/drawing/2014/main" id="{956C044C-AD7C-EEF3-9C4F-9A5536AB55B4}"/>
              </a:ext>
            </a:extLst>
          </p:cNvPr>
          <p:cNvSpPr/>
          <p:nvPr/>
        </p:nvSpPr>
        <p:spPr>
          <a:xfrm>
            <a:off x="8166755" y="4152510"/>
            <a:ext cx="3406555" cy="1573664"/>
          </a:xfrm>
          <a:custGeom>
            <a:avLst/>
            <a:gdLst/>
            <a:ahLst/>
            <a:cxnLst/>
            <a:rect l="l" t="t" r="r" b="b"/>
            <a:pathLst>
              <a:path w="2135505" h="1099820">
                <a:moveTo>
                  <a:pt x="2077745" y="0"/>
                </a:moveTo>
                <a:lnTo>
                  <a:pt x="57150" y="0"/>
                </a:lnTo>
                <a:lnTo>
                  <a:pt x="34906" y="4491"/>
                </a:lnTo>
                <a:lnTo>
                  <a:pt x="16740" y="16740"/>
                </a:lnTo>
                <a:lnTo>
                  <a:pt x="4491" y="34906"/>
                </a:lnTo>
                <a:lnTo>
                  <a:pt x="0" y="57150"/>
                </a:lnTo>
                <a:lnTo>
                  <a:pt x="0" y="1042365"/>
                </a:lnTo>
                <a:lnTo>
                  <a:pt x="4491" y="1064609"/>
                </a:lnTo>
                <a:lnTo>
                  <a:pt x="16740" y="1082775"/>
                </a:lnTo>
                <a:lnTo>
                  <a:pt x="34906" y="1095023"/>
                </a:lnTo>
                <a:lnTo>
                  <a:pt x="57150" y="1099515"/>
                </a:lnTo>
                <a:lnTo>
                  <a:pt x="2077745" y="1099515"/>
                </a:lnTo>
                <a:lnTo>
                  <a:pt x="2099989" y="1095023"/>
                </a:lnTo>
                <a:lnTo>
                  <a:pt x="2118155" y="1082775"/>
                </a:lnTo>
                <a:lnTo>
                  <a:pt x="2130403" y="1064609"/>
                </a:lnTo>
                <a:lnTo>
                  <a:pt x="2134895" y="1042365"/>
                </a:lnTo>
                <a:lnTo>
                  <a:pt x="2134895" y="57150"/>
                </a:lnTo>
                <a:lnTo>
                  <a:pt x="2130403" y="34906"/>
                </a:lnTo>
                <a:lnTo>
                  <a:pt x="2118155" y="16740"/>
                </a:lnTo>
                <a:lnTo>
                  <a:pt x="2099989" y="4491"/>
                </a:lnTo>
                <a:lnTo>
                  <a:pt x="2077745" y="0"/>
                </a:lnTo>
                <a:close/>
              </a:path>
            </a:pathLst>
          </a:custGeom>
          <a:solidFill>
            <a:srgbClr val="FFFFFF"/>
          </a:solidFill>
          <a:effectLst>
            <a:outerShdw blurRad="127000" dist="25400" dir="5400000" sx="99921" sy="99921" algn="ctr" rotWithShape="0">
              <a:prstClr val="black">
                <a:alpha val="27000"/>
              </a:prstClr>
            </a:outerShdw>
          </a:effectLst>
        </p:spPr>
        <p:txBody>
          <a:bodyPr wrap="square" lIns="1097280" tIns="182880" rIns="91440" bIns="182880" rtlCol="0" anchor="ctr" anchorCtr="0"/>
          <a:lstStyle/>
          <a:p>
            <a:pPr marR="5080">
              <a:lnSpc>
                <a:spcPct val="114599"/>
              </a:lnSpc>
              <a:spcBef>
                <a:spcPts val="100"/>
              </a:spcBef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Partner/Shareholder Residency Considerations </a:t>
            </a:r>
          </a:p>
        </p:txBody>
      </p:sp>
      <p:sp>
        <p:nvSpPr>
          <p:cNvPr id="49" name="object 22">
            <a:extLst>
              <a:ext uri="{FF2B5EF4-FFF2-40B4-BE49-F238E27FC236}">
                <a16:creationId xmlns:a16="http://schemas.microsoft.com/office/drawing/2014/main" id="{932F595D-6BD7-A1DA-8B9C-8B131CAD7B99}"/>
              </a:ext>
            </a:extLst>
          </p:cNvPr>
          <p:cNvSpPr/>
          <p:nvPr/>
        </p:nvSpPr>
        <p:spPr>
          <a:xfrm>
            <a:off x="4392722" y="4152510"/>
            <a:ext cx="3406555" cy="1573664"/>
          </a:xfrm>
          <a:custGeom>
            <a:avLst/>
            <a:gdLst/>
            <a:ahLst/>
            <a:cxnLst/>
            <a:rect l="l" t="t" r="r" b="b"/>
            <a:pathLst>
              <a:path w="2135505" h="1099820">
                <a:moveTo>
                  <a:pt x="2077745" y="0"/>
                </a:moveTo>
                <a:lnTo>
                  <a:pt x="57150" y="0"/>
                </a:lnTo>
                <a:lnTo>
                  <a:pt x="34906" y="4491"/>
                </a:lnTo>
                <a:lnTo>
                  <a:pt x="16740" y="16740"/>
                </a:lnTo>
                <a:lnTo>
                  <a:pt x="4491" y="34906"/>
                </a:lnTo>
                <a:lnTo>
                  <a:pt x="0" y="57150"/>
                </a:lnTo>
                <a:lnTo>
                  <a:pt x="0" y="1042365"/>
                </a:lnTo>
                <a:lnTo>
                  <a:pt x="4491" y="1064609"/>
                </a:lnTo>
                <a:lnTo>
                  <a:pt x="16740" y="1082775"/>
                </a:lnTo>
                <a:lnTo>
                  <a:pt x="34906" y="1095023"/>
                </a:lnTo>
                <a:lnTo>
                  <a:pt x="57150" y="1099515"/>
                </a:lnTo>
                <a:lnTo>
                  <a:pt x="2077745" y="1099515"/>
                </a:lnTo>
                <a:lnTo>
                  <a:pt x="2099989" y="1095023"/>
                </a:lnTo>
                <a:lnTo>
                  <a:pt x="2118155" y="1082775"/>
                </a:lnTo>
                <a:lnTo>
                  <a:pt x="2130403" y="1064609"/>
                </a:lnTo>
                <a:lnTo>
                  <a:pt x="2134895" y="1042365"/>
                </a:lnTo>
                <a:lnTo>
                  <a:pt x="2134895" y="57150"/>
                </a:lnTo>
                <a:lnTo>
                  <a:pt x="2130403" y="34906"/>
                </a:lnTo>
                <a:lnTo>
                  <a:pt x="2118155" y="16740"/>
                </a:lnTo>
                <a:lnTo>
                  <a:pt x="2099989" y="4491"/>
                </a:lnTo>
                <a:lnTo>
                  <a:pt x="2077745" y="0"/>
                </a:lnTo>
                <a:close/>
              </a:path>
            </a:pathLst>
          </a:custGeom>
          <a:solidFill>
            <a:srgbClr val="FFFFFF"/>
          </a:solidFill>
          <a:effectLst>
            <a:outerShdw blurRad="127000" dist="25400" dir="5400000" sx="99921" sy="99921" algn="ctr" rotWithShape="0">
              <a:prstClr val="black">
                <a:alpha val="27000"/>
              </a:prstClr>
            </a:outerShdw>
          </a:effectLst>
        </p:spPr>
        <p:txBody>
          <a:bodyPr wrap="square" lIns="1097280" tIns="182880" rIns="91440" bIns="182880" rtlCol="0" anchor="ctr" anchorCtr="0"/>
          <a:lstStyle/>
          <a:p>
            <a:pPr marR="5080">
              <a:lnSpc>
                <a:spcPct val="114599"/>
              </a:lnSpc>
              <a:spcBef>
                <a:spcPts val="100"/>
              </a:spcBef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Multi State Considerations</a:t>
            </a:r>
          </a:p>
        </p:txBody>
      </p:sp>
      <p:pic>
        <p:nvPicPr>
          <p:cNvPr id="52" name="Graphic 51" descr="Contract outline">
            <a:extLst>
              <a:ext uri="{FF2B5EF4-FFF2-40B4-BE49-F238E27FC236}">
                <a16:creationId xmlns:a16="http://schemas.microsoft.com/office/drawing/2014/main" id="{6A588F55-3F17-4771-57C0-033ED941EF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6119" y="4553151"/>
            <a:ext cx="768201" cy="768201"/>
          </a:xfrm>
          <a:prstGeom prst="rect">
            <a:avLst/>
          </a:prstGeom>
        </p:spPr>
      </p:pic>
      <p:pic>
        <p:nvPicPr>
          <p:cNvPr id="54" name="Graphic 53" descr="Idea outline">
            <a:extLst>
              <a:ext uri="{FF2B5EF4-FFF2-40B4-BE49-F238E27FC236}">
                <a16:creationId xmlns:a16="http://schemas.microsoft.com/office/drawing/2014/main" id="{6327ED4B-D088-75B3-6DC4-B775891ED6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4569361" y="4553151"/>
            <a:ext cx="793171" cy="793171"/>
          </a:xfrm>
          <a:prstGeom prst="rect">
            <a:avLst/>
          </a:prstGeom>
        </p:spPr>
      </p:pic>
      <p:pic>
        <p:nvPicPr>
          <p:cNvPr id="56" name="Graphic 55" descr="Boardroom outline">
            <a:extLst>
              <a:ext uri="{FF2B5EF4-FFF2-40B4-BE49-F238E27FC236}">
                <a16:creationId xmlns:a16="http://schemas.microsoft.com/office/drawing/2014/main" id="{DE5C2CD3-A221-D5D8-1AF4-B7F1BC7763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67700" y="4480051"/>
            <a:ext cx="914400" cy="914400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93625714-2DFA-3ED3-C6DB-91AF1F69DD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1849" y="2545771"/>
            <a:ext cx="883229" cy="883229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271A0E65-4BFF-7958-4C84-1F20974A1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83413" y="2507530"/>
            <a:ext cx="921470" cy="92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80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67">
            <a:extLst>
              <a:ext uri="{FF2B5EF4-FFF2-40B4-BE49-F238E27FC236}">
                <a16:creationId xmlns:a16="http://schemas.microsoft.com/office/drawing/2014/main" id="{3087E576-7D87-4248-80F2-BC370D17E434}"/>
              </a:ext>
            </a:extLst>
          </p:cNvPr>
          <p:cNvSpPr/>
          <p:nvPr/>
        </p:nvSpPr>
        <p:spPr>
          <a:xfrm>
            <a:off x="957994" y="0"/>
            <a:ext cx="1613751" cy="6429735"/>
          </a:xfrm>
          <a:custGeom>
            <a:avLst/>
            <a:gdLst>
              <a:gd name="connsiteX0" fmla="*/ 0 w 5745361"/>
              <a:gd name="connsiteY0" fmla="*/ 0 h 6441458"/>
              <a:gd name="connsiteX1" fmla="*/ 4601109 w 5745361"/>
              <a:gd name="connsiteY1" fmla="*/ 0 h 6441458"/>
              <a:gd name="connsiteX2" fmla="*/ 5745117 w 5745361"/>
              <a:gd name="connsiteY2" fmla="*/ 3217321 h 6441458"/>
              <a:gd name="connsiteX3" fmla="*/ 4601109 w 5745361"/>
              <a:gd name="connsiteY3" fmla="*/ 6441458 h 6441458"/>
              <a:gd name="connsiteX4" fmla="*/ 0 w 5745361"/>
              <a:gd name="connsiteY4" fmla="*/ 6441458 h 6441458"/>
              <a:gd name="connsiteX5" fmla="*/ 0 w 5745361"/>
              <a:gd name="connsiteY5" fmla="*/ 0 h 6441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45361" h="6441458">
                <a:moveTo>
                  <a:pt x="0" y="0"/>
                </a:moveTo>
                <a:lnTo>
                  <a:pt x="4601109" y="0"/>
                </a:lnTo>
                <a:cubicBezTo>
                  <a:pt x="4982445" y="1072441"/>
                  <a:pt x="5749131" y="2553862"/>
                  <a:pt x="5745117" y="3217321"/>
                </a:cubicBezTo>
                <a:cubicBezTo>
                  <a:pt x="5761173" y="3992114"/>
                  <a:pt x="4982445" y="5366746"/>
                  <a:pt x="4601109" y="6441458"/>
                </a:cubicBezTo>
                <a:lnTo>
                  <a:pt x="0" y="644145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6" name="Picture Placeholder 55">
            <a:extLst>
              <a:ext uri="{FF2B5EF4-FFF2-40B4-BE49-F238E27FC236}">
                <a16:creationId xmlns:a16="http://schemas.microsoft.com/office/drawing/2014/main" id="{2B0A6037-CA43-DE40-BADC-B07358D16BC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0" y="0"/>
            <a:ext cx="2528184" cy="6429375"/>
          </a:xfrm>
        </p:spPr>
      </p:pic>
      <p:sp>
        <p:nvSpPr>
          <p:cNvPr id="71" name="Title 5">
            <a:extLst>
              <a:ext uri="{FF2B5EF4-FFF2-40B4-BE49-F238E27FC236}">
                <a16:creationId xmlns:a16="http://schemas.microsoft.com/office/drawing/2014/main" id="{F01C6BAE-1242-D24A-A474-B186B76BC71E}"/>
              </a:ext>
            </a:extLst>
          </p:cNvPr>
          <p:cNvSpPr txBox="1">
            <a:spLocks/>
          </p:cNvSpPr>
          <p:nvPr/>
        </p:nvSpPr>
        <p:spPr>
          <a:xfrm>
            <a:off x="2164355" y="755114"/>
            <a:ext cx="9612291" cy="1231208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dk2"/>
                </a:solidFill>
                <a:latin typeface="Lato Black"/>
                <a:ea typeface="Lato Black"/>
                <a:cs typeface="Lato Black"/>
              </a:rPr>
              <a:t>Pass Through Entity Tax Regimes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2B1518-DB4C-53DB-E88A-02F2D4F3C50D}"/>
              </a:ext>
            </a:extLst>
          </p:cNvPr>
          <p:cNvSpPr txBox="1"/>
          <p:nvPr/>
        </p:nvSpPr>
        <p:spPr>
          <a:xfrm>
            <a:off x="3291840" y="1837897"/>
            <a:ext cx="7599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5D6771"/>
                </a:solidFill>
                <a:effectLst/>
                <a:latin typeface="Lato" panose="020F0502020204030203" pitchFamily="34" charset="0"/>
              </a:rPr>
              <a:t>Over 3</a:t>
            </a:r>
            <a:r>
              <a:rPr lang="en-US" dirty="0">
                <a:solidFill>
                  <a:srgbClr val="5D6771"/>
                </a:solidFill>
                <a:latin typeface="Lato" panose="020F0502020204030203" pitchFamily="34" charset="0"/>
              </a:rPr>
              <a:t>5</a:t>
            </a:r>
            <a:r>
              <a:rPr lang="en-US" b="0" i="0" dirty="0">
                <a:solidFill>
                  <a:srgbClr val="5D6771"/>
                </a:solidFill>
                <a:effectLst/>
                <a:latin typeface="Lato" panose="020F0502020204030203" pitchFamily="34" charset="0"/>
              </a:rPr>
              <a:t> States have enacted some time of Pass- Through Entity Tax (PTET)</a:t>
            </a:r>
          </a:p>
          <a:p>
            <a:endParaRPr lang="en-US" b="0" i="0" dirty="0">
              <a:solidFill>
                <a:srgbClr val="5D6771"/>
              </a:solidFill>
              <a:effectLst/>
              <a:latin typeface="Lato" panose="020F0502020204030203" pitchFamily="34" charset="0"/>
            </a:endParaRPr>
          </a:p>
          <a:p>
            <a:r>
              <a:rPr lang="en-US" dirty="0">
                <a:solidFill>
                  <a:srgbClr val="5D6771"/>
                </a:solidFill>
                <a:latin typeface="Lato" panose="020F0502020204030203" pitchFamily="34" charset="0"/>
              </a:rPr>
              <a:t>These regimes allow pass-through entity taxpayers to pay income tax at the entity level to receive a federal deduction for the taxes paid. </a:t>
            </a:r>
            <a:endParaRPr lang="en-US" dirty="0"/>
          </a:p>
          <a:p>
            <a:endParaRPr lang="en-US" dirty="0"/>
          </a:p>
          <a:p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2" name="Picture Placeholder 2">
            <a:extLst>
              <a:ext uri="{FF2B5EF4-FFF2-40B4-BE49-F238E27FC236}">
                <a16:creationId xmlns:a16="http://schemas.microsoft.com/office/drawing/2014/main" id="{86D5C95F-14F8-03F4-8DD0-9B5820886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18663">
            <a:off x="3551988" y="3434718"/>
            <a:ext cx="2448048" cy="2448048"/>
          </a:xfrm>
          <a:custGeom>
            <a:avLst/>
            <a:gdLst>
              <a:gd name="connsiteX0" fmla="*/ 968929 w 1937858"/>
              <a:gd name="connsiteY0" fmla="*/ 0 h 1937858"/>
              <a:gd name="connsiteX1" fmla="*/ 1937858 w 1937858"/>
              <a:gd name="connsiteY1" fmla="*/ 968929 h 1937858"/>
              <a:gd name="connsiteX2" fmla="*/ 968929 w 1937858"/>
              <a:gd name="connsiteY2" fmla="*/ 1937858 h 1937858"/>
              <a:gd name="connsiteX3" fmla="*/ 0 w 1937858"/>
              <a:gd name="connsiteY3" fmla="*/ 968929 h 1937858"/>
              <a:gd name="connsiteX4" fmla="*/ 968929 w 1937858"/>
              <a:gd name="connsiteY4" fmla="*/ 0 h 193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7858" h="1937858">
                <a:moveTo>
                  <a:pt x="968929" y="0"/>
                </a:moveTo>
                <a:cubicBezTo>
                  <a:pt x="1504054" y="0"/>
                  <a:pt x="1937858" y="433804"/>
                  <a:pt x="1937858" y="968929"/>
                </a:cubicBezTo>
                <a:cubicBezTo>
                  <a:pt x="1937858" y="1504054"/>
                  <a:pt x="1504054" y="1937858"/>
                  <a:pt x="968929" y="1937858"/>
                </a:cubicBezTo>
                <a:cubicBezTo>
                  <a:pt x="433804" y="1937858"/>
                  <a:pt x="0" y="1504054"/>
                  <a:pt x="0" y="968929"/>
                </a:cubicBezTo>
                <a:cubicBezTo>
                  <a:pt x="0" y="433804"/>
                  <a:pt x="433804" y="0"/>
                  <a:pt x="968929" y="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F74A89-10C5-B1BD-59B7-09D073C2F399}"/>
              </a:ext>
            </a:extLst>
          </p:cNvPr>
          <p:cNvSpPr txBox="1"/>
          <p:nvPr/>
        </p:nvSpPr>
        <p:spPr>
          <a:xfrm>
            <a:off x="5928064" y="3997898"/>
            <a:ext cx="610339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800" i="1" dirty="0">
                <a:solidFill>
                  <a:schemeClr val="tx2"/>
                </a:solidFill>
              </a:rPr>
              <a:t>Kate Hooker</a:t>
            </a:r>
          </a:p>
          <a:p>
            <a:pPr algn="ctr">
              <a:spcAft>
                <a:spcPts val="1200"/>
              </a:spcAft>
            </a:pPr>
            <a:r>
              <a:rPr lang="en-US" sz="1800" i="1" dirty="0">
                <a:solidFill>
                  <a:schemeClr val="tx2"/>
                </a:solidFill>
              </a:rPr>
              <a:t>240-364 2586</a:t>
            </a:r>
          </a:p>
          <a:p>
            <a:pPr algn="ctr">
              <a:spcAft>
                <a:spcPts val="1200"/>
              </a:spcAft>
            </a:pPr>
            <a:r>
              <a:rPr lang="en-US" sz="1800" b="1" i="1" dirty="0">
                <a:solidFill>
                  <a:srgbClr val="FF6E2F"/>
                </a:solidFill>
              </a:rPr>
              <a:t> Kate.Hooker@aprio.com</a:t>
            </a:r>
          </a:p>
        </p:txBody>
      </p:sp>
    </p:spTree>
    <p:extLst>
      <p:ext uri="{BB962C8B-B14F-4D97-AF65-F5344CB8AC3E}">
        <p14:creationId xmlns:p14="http://schemas.microsoft.com/office/powerpoint/2010/main" val="1597240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5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solidFill>
            <a:srgbClr val="CDD1D8"/>
          </a:solidFill>
          <a:ln>
            <a:noFill/>
          </a:ln>
        </p:spPr>
      </p:pic>
      <p:sp>
        <p:nvSpPr>
          <p:cNvPr id="462" name="Google Shape;462;p50"/>
          <p:cNvSpPr/>
          <p:nvPr/>
        </p:nvSpPr>
        <p:spPr>
          <a:xfrm flipH="1">
            <a:off x="-2" y="8965"/>
            <a:ext cx="6096001" cy="6858000"/>
          </a:xfrm>
          <a:custGeom>
            <a:avLst/>
            <a:gdLst/>
            <a:ahLst/>
            <a:cxnLst/>
            <a:rect l="l" t="t" r="r" b="b"/>
            <a:pathLst>
              <a:path w="6279887" h="6628721" extrusionOk="0">
                <a:moveTo>
                  <a:pt x="2115069" y="0"/>
                </a:moveTo>
                <a:lnTo>
                  <a:pt x="6269974" y="0"/>
                </a:lnTo>
                <a:cubicBezTo>
                  <a:pt x="6273278" y="2202965"/>
                  <a:pt x="6276583" y="4425756"/>
                  <a:pt x="6279887" y="6628721"/>
                </a:cubicBezTo>
                <a:lnTo>
                  <a:pt x="758970" y="6616872"/>
                </a:lnTo>
                <a:cubicBezTo>
                  <a:pt x="498286" y="5570125"/>
                  <a:pt x="-89372" y="3766107"/>
                  <a:pt x="11524" y="3545848"/>
                </a:cubicBezTo>
                <a:cubicBezTo>
                  <a:pt x="212813" y="2967618"/>
                  <a:pt x="1417733" y="1166568"/>
                  <a:pt x="2115069" y="0"/>
                </a:cubicBezTo>
                <a:close/>
              </a:path>
            </a:pathLst>
          </a:custGeom>
          <a:solidFill>
            <a:schemeClr val="accent1">
              <a:alpha val="7137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State Sales Tax</a:t>
            </a:r>
            <a:endParaRPr/>
          </a:p>
        </p:txBody>
      </p:sp>
      <p:sp>
        <p:nvSpPr>
          <p:cNvPr id="463" name="Google Shape;463;p50"/>
          <p:cNvSpPr/>
          <p:nvPr/>
        </p:nvSpPr>
        <p:spPr>
          <a:xfrm flipH="1">
            <a:off x="3543462" y="0"/>
            <a:ext cx="2774574" cy="6858000"/>
          </a:xfrm>
          <a:custGeom>
            <a:avLst/>
            <a:gdLst/>
            <a:ahLst/>
            <a:cxnLst/>
            <a:rect l="l" t="t" r="r" b="b"/>
            <a:pathLst>
              <a:path w="2401460" h="6901133" extrusionOk="0">
                <a:moveTo>
                  <a:pt x="1794436" y="0"/>
                </a:moveTo>
                <a:lnTo>
                  <a:pt x="2401460" y="0"/>
                </a:lnTo>
                <a:cubicBezTo>
                  <a:pt x="1674167" y="1216684"/>
                  <a:pt x="417484" y="3095107"/>
                  <a:pt x="207547" y="3698178"/>
                </a:cubicBezTo>
                <a:cubicBezTo>
                  <a:pt x="108894" y="3913542"/>
                  <a:pt x="641413" y="5580681"/>
                  <a:pt x="932388" y="6687777"/>
                </a:cubicBezTo>
                <a:lnTo>
                  <a:pt x="986947" y="6900518"/>
                </a:lnTo>
                <a:lnTo>
                  <a:pt x="922520" y="6901133"/>
                </a:lnTo>
                <a:cubicBezTo>
                  <a:pt x="650637" y="5809418"/>
                  <a:pt x="-95133" y="3918375"/>
                  <a:pt x="10097" y="3688654"/>
                </a:cubicBezTo>
                <a:cubicBezTo>
                  <a:pt x="220034" y="3085583"/>
                  <a:pt x="1067142" y="1216684"/>
                  <a:pt x="179443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278BD81-1127-DB44-83F0-4C0FBE054BC2}"/>
              </a:ext>
            </a:extLst>
          </p:cNvPr>
          <p:cNvSpPr/>
          <p:nvPr/>
        </p:nvSpPr>
        <p:spPr>
          <a:xfrm>
            <a:off x="1041472" y="2471024"/>
            <a:ext cx="3017821" cy="132556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BB66B7-FF0C-B644-B0C1-0F3185E19187}"/>
              </a:ext>
            </a:extLst>
          </p:cNvPr>
          <p:cNvSpPr/>
          <p:nvPr/>
        </p:nvSpPr>
        <p:spPr>
          <a:xfrm>
            <a:off x="1041469" y="3589008"/>
            <a:ext cx="3017823" cy="12210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3C5C3E-101D-4DFF-B8DB-755E1DA6E936}"/>
              </a:ext>
            </a:extLst>
          </p:cNvPr>
          <p:cNvSpPr txBox="1"/>
          <p:nvPr/>
        </p:nvSpPr>
        <p:spPr>
          <a:xfrm>
            <a:off x="1926159" y="2706595"/>
            <a:ext cx="1444626" cy="11285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30000" dirty="0">
                <a:solidFill>
                  <a:schemeClr val="bg1"/>
                </a:solidFill>
                <a:latin typeface="Lato Light" panose="020F0302020204030203" pitchFamily="34" charset="77"/>
              </a:rPr>
              <a:t>Nexus </a:t>
            </a:r>
          </a:p>
          <a:p>
            <a:r>
              <a:rPr lang="en-US" sz="3200" baseline="30000" dirty="0">
                <a:solidFill>
                  <a:schemeClr val="bg1"/>
                </a:solidFill>
                <a:latin typeface="Lato Light" panose="020F0302020204030203" pitchFamily="34" charset="77"/>
              </a:rPr>
              <a:t>Consulting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  <a:p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8" name="Title Placeholder 1">
            <a:extLst>
              <a:ext uri="{FF2B5EF4-FFF2-40B4-BE49-F238E27FC236}">
                <a16:creationId xmlns:a16="http://schemas.microsoft.com/office/drawing/2014/main" id="{005955E0-2F75-6743-9004-BC7BA998A32E}"/>
              </a:ext>
            </a:extLst>
          </p:cNvPr>
          <p:cNvSpPr txBox="1">
            <a:spLocks/>
          </p:cNvSpPr>
          <p:nvPr/>
        </p:nvSpPr>
        <p:spPr>
          <a:xfrm>
            <a:off x="1041469" y="480846"/>
            <a:ext cx="96727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Aprio offers a comprehensive sales tax solution using a 3-phase approach to addressing your sales tax obligations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EF684B9-519E-6142-AF56-23B2466DCFF0}"/>
              </a:ext>
            </a:extLst>
          </p:cNvPr>
          <p:cNvSpPr txBox="1"/>
          <p:nvPr/>
        </p:nvSpPr>
        <p:spPr>
          <a:xfrm>
            <a:off x="1790507" y="3664279"/>
            <a:ext cx="21230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Understand your requirements and compliance tasks and potential exposure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A6287ABF-CB78-B646-9CB0-FA89D0083C80}"/>
              </a:ext>
            </a:extLst>
          </p:cNvPr>
          <p:cNvSpPr/>
          <p:nvPr/>
        </p:nvSpPr>
        <p:spPr>
          <a:xfrm>
            <a:off x="4672178" y="2471024"/>
            <a:ext cx="3017821" cy="132556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3FB8D7C-0BED-8646-9138-424F3BE551DC}"/>
              </a:ext>
            </a:extLst>
          </p:cNvPr>
          <p:cNvSpPr/>
          <p:nvPr/>
        </p:nvSpPr>
        <p:spPr>
          <a:xfrm>
            <a:off x="4672178" y="3589008"/>
            <a:ext cx="3017821" cy="12210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84A7421-1705-814B-B1A7-3300B90BFC4C}"/>
              </a:ext>
            </a:extLst>
          </p:cNvPr>
          <p:cNvSpPr txBox="1"/>
          <p:nvPr/>
        </p:nvSpPr>
        <p:spPr>
          <a:xfrm>
            <a:off x="5627925" y="2706595"/>
            <a:ext cx="2072042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aseline="30000" dirty="0">
                <a:solidFill>
                  <a:schemeClr val="bg1"/>
                </a:solidFill>
                <a:latin typeface="Lato Light" panose="020F0302020204030203" pitchFamily="34" charset="77"/>
              </a:rPr>
              <a:t>Voluntary Disclosure, etc.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C9484C9-2481-2046-B868-C83C87D6BE1F}"/>
              </a:ext>
            </a:extLst>
          </p:cNvPr>
          <p:cNvSpPr txBox="1"/>
          <p:nvPr/>
        </p:nvSpPr>
        <p:spPr>
          <a:xfrm>
            <a:off x="5719542" y="3664279"/>
            <a:ext cx="17537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Resolve exposures and limit potential penalties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54776FB9-9E22-414D-B2AF-088010AEF774}"/>
              </a:ext>
            </a:extLst>
          </p:cNvPr>
          <p:cNvSpPr/>
          <p:nvPr/>
        </p:nvSpPr>
        <p:spPr>
          <a:xfrm>
            <a:off x="8289437" y="2471024"/>
            <a:ext cx="3017821" cy="1325563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415E4E1-22AE-9E47-88B2-94EED0BB2ACD}"/>
              </a:ext>
            </a:extLst>
          </p:cNvPr>
          <p:cNvSpPr/>
          <p:nvPr/>
        </p:nvSpPr>
        <p:spPr>
          <a:xfrm>
            <a:off x="8284064" y="3589008"/>
            <a:ext cx="3023193" cy="122104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1EE7E94-F775-D348-9158-ED6363E8C177}"/>
              </a:ext>
            </a:extLst>
          </p:cNvPr>
          <p:cNvSpPr txBox="1"/>
          <p:nvPr/>
        </p:nvSpPr>
        <p:spPr>
          <a:xfrm>
            <a:off x="9413750" y="3685613"/>
            <a:ext cx="1607315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j-lt"/>
              </a:rPr>
              <a:t>Stay compliant and manage your ongoing sales tax obligations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8" name="Freeform: Shape 41">
            <a:extLst>
              <a:ext uri="{FF2B5EF4-FFF2-40B4-BE49-F238E27FC236}">
                <a16:creationId xmlns:a16="http://schemas.microsoft.com/office/drawing/2014/main" id="{87A75F84-1BC1-5D45-A5AD-406D01FCBB7D}"/>
              </a:ext>
            </a:extLst>
          </p:cNvPr>
          <p:cNvSpPr/>
          <p:nvPr/>
        </p:nvSpPr>
        <p:spPr>
          <a:xfrm>
            <a:off x="1239022" y="2955256"/>
            <a:ext cx="405797" cy="1208443"/>
          </a:xfrm>
          <a:custGeom>
            <a:avLst/>
            <a:gdLst/>
            <a:ahLst/>
            <a:cxnLst/>
            <a:rect l="l" t="t" r="r" b="b"/>
            <a:pathLst>
              <a:path w="62179" h="185166">
                <a:moveTo>
                  <a:pt x="34518" y="0"/>
                </a:moveTo>
                <a:lnTo>
                  <a:pt x="62179" y="0"/>
                </a:lnTo>
                <a:lnTo>
                  <a:pt x="62179" y="185166"/>
                </a:lnTo>
                <a:lnTo>
                  <a:pt x="26746" y="185166"/>
                </a:lnTo>
                <a:lnTo>
                  <a:pt x="26746" y="36576"/>
                </a:lnTo>
                <a:cubicBezTo>
                  <a:pt x="25374" y="37338"/>
                  <a:pt x="23088" y="38291"/>
                  <a:pt x="19888" y="39434"/>
                </a:cubicBezTo>
                <a:cubicBezTo>
                  <a:pt x="16687" y="40577"/>
                  <a:pt x="14249" y="41453"/>
                  <a:pt x="12573" y="42062"/>
                </a:cubicBezTo>
                <a:cubicBezTo>
                  <a:pt x="5867" y="44196"/>
                  <a:pt x="1676" y="45720"/>
                  <a:pt x="0" y="46634"/>
                </a:cubicBezTo>
                <a:lnTo>
                  <a:pt x="0" y="20345"/>
                </a:lnTo>
                <a:cubicBezTo>
                  <a:pt x="5181" y="18212"/>
                  <a:pt x="11468" y="15126"/>
                  <a:pt x="18859" y="11087"/>
                </a:cubicBezTo>
                <a:cubicBezTo>
                  <a:pt x="26251" y="7049"/>
                  <a:pt x="31470" y="3353"/>
                  <a:pt x="3451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2" name="Freeform: Shape 58">
            <a:extLst>
              <a:ext uri="{FF2B5EF4-FFF2-40B4-BE49-F238E27FC236}">
                <a16:creationId xmlns:a16="http://schemas.microsoft.com/office/drawing/2014/main" id="{33EAF326-B0FB-664E-8886-44993492B614}"/>
              </a:ext>
            </a:extLst>
          </p:cNvPr>
          <p:cNvSpPr/>
          <p:nvPr/>
        </p:nvSpPr>
        <p:spPr>
          <a:xfrm>
            <a:off x="4955486" y="2955256"/>
            <a:ext cx="642534" cy="1208442"/>
          </a:xfrm>
          <a:custGeom>
            <a:avLst/>
            <a:gdLst/>
            <a:ahLst/>
            <a:cxnLst/>
            <a:rect l="l" t="t" r="r" b="b"/>
            <a:pathLst>
              <a:path w="99669" h="187452">
                <a:moveTo>
                  <a:pt x="50520" y="0"/>
                </a:moveTo>
                <a:cubicBezTo>
                  <a:pt x="66522" y="0"/>
                  <a:pt x="78714" y="4229"/>
                  <a:pt x="87096" y="12687"/>
                </a:cubicBezTo>
                <a:cubicBezTo>
                  <a:pt x="95478" y="21146"/>
                  <a:pt x="99669" y="33147"/>
                  <a:pt x="99669" y="48692"/>
                </a:cubicBezTo>
                <a:cubicBezTo>
                  <a:pt x="99669" y="58141"/>
                  <a:pt x="97917" y="66637"/>
                  <a:pt x="94412" y="74181"/>
                </a:cubicBezTo>
                <a:cubicBezTo>
                  <a:pt x="90906" y="81725"/>
                  <a:pt x="85420" y="91059"/>
                  <a:pt x="77952" y="102184"/>
                </a:cubicBezTo>
                <a:lnTo>
                  <a:pt x="75438" y="106070"/>
                </a:lnTo>
                <a:lnTo>
                  <a:pt x="39776" y="159563"/>
                </a:lnTo>
                <a:lnTo>
                  <a:pt x="94640" y="159563"/>
                </a:lnTo>
                <a:lnTo>
                  <a:pt x="94640" y="187452"/>
                </a:lnTo>
                <a:lnTo>
                  <a:pt x="0" y="187452"/>
                </a:lnTo>
                <a:lnTo>
                  <a:pt x="0" y="162535"/>
                </a:lnTo>
                <a:lnTo>
                  <a:pt x="45034" y="93269"/>
                </a:lnTo>
                <a:lnTo>
                  <a:pt x="48463" y="88011"/>
                </a:lnTo>
                <a:cubicBezTo>
                  <a:pt x="53949" y="79477"/>
                  <a:pt x="58026" y="72352"/>
                  <a:pt x="60693" y="66637"/>
                </a:cubicBezTo>
                <a:cubicBezTo>
                  <a:pt x="63360" y="60922"/>
                  <a:pt x="64694" y="54712"/>
                  <a:pt x="64694" y="48006"/>
                </a:cubicBezTo>
                <a:cubicBezTo>
                  <a:pt x="64694" y="42062"/>
                  <a:pt x="63551" y="37529"/>
                  <a:pt x="61265" y="34404"/>
                </a:cubicBezTo>
                <a:cubicBezTo>
                  <a:pt x="58979" y="31280"/>
                  <a:pt x="55626" y="29718"/>
                  <a:pt x="51206" y="29718"/>
                </a:cubicBezTo>
                <a:cubicBezTo>
                  <a:pt x="44958" y="29718"/>
                  <a:pt x="40614" y="32156"/>
                  <a:pt x="38176" y="37033"/>
                </a:cubicBezTo>
                <a:cubicBezTo>
                  <a:pt x="35738" y="41910"/>
                  <a:pt x="34518" y="48616"/>
                  <a:pt x="34518" y="57150"/>
                </a:cubicBezTo>
                <a:lnTo>
                  <a:pt x="34518" y="65608"/>
                </a:lnTo>
                <a:lnTo>
                  <a:pt x="0" y="65608"/>
                </a:lnTo>
                <a:lnTo>
                  <a:pt x="0" y="56464"/>
                </a:lnTo>
                <a:cubicBezTo>
                  <a:pt x="0" y="39091"/>
                  <a:pt x="4076" y="25337"/>
                  <a:pt x="12230" y="15202"/>
                </a:cubicBezTo>
                <a:cubicBezTo>
                  <a:pt x="20383" y="5067"/>
                  <a:pt x="33147" y="0"/>
                  <a:pt x="5052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49">
            <a:extLst>
              <a:ext uri="{FF2B5EF4-FFF2-40B4-BE49-F238E27FC236}">
                <a16:creationId xmlns:a16="http://schemas.microsoft.com/office/drawing/2014/main" id="{965D9437-A6F8-6546-BCFA-C7D3D4CE1CE6}"/>
              </a:ext>
            </a:extLst>
          </p:cNvPr>
          <p:cNvSpPr/>
          <p:nvPr/>
        </p:nvSpPr>
        <p:spPr>
          <a:xfrm>
            <a:off x="8498010" y="2955256"/>
            <a:ext cx="629548" cy="1208443"/>
          </a:xfrm>
          <a:custGeom>
            <a:avLst/>
            <a:gdLst/>
            <a:ahLst/>
            <a:cxnLst/>
            <a:rect l="l" t="t" r="r" b="b"/>
            <a:pathLst>
              <a:path w="99441" h="190881">
                <a:moveTo>
                  <a:pt x="49606" y="0"/>
                </a:moveTo>
                <a:cubicBezTo>
                  <a:pt x="65456" y="0"/>
                  <a:pt x="77724" y="4268"/>
                  <a:pt x="86411" y="12802"/>
                </a:cubicBezTo>
                <a:cubicBezTo>
                  <a:pt x="95098" y="21336"/>
                  <a:pt x="99441" y="33605"/>
                  <a:pt x="99441" y="49607"/>
                </a:cubicBezTo>
                <a:cubicBezTo>
                  <a:pt x="99441" y="60122"/>
                  <a:pt x="97269" y="69038"/>
                  <a:pt x="92926" y="76353"/>
                </a:cubicBezTo>
                <a:cubicBezTo>
                  <a:pt x="88583" y="83668"/>
                  <a:pt x="82982" y="88240"/>
                  <a:pt x="76124" y="90069"/>
                </a:cubicBezTo>
                <a:cubicBezTo>
                  <a:pt x="91669" y="95860"/>
                  <a:pt x="99441" y="110414"/>
                  <a:pt x="99441" y="133731"/>
                </a:cubicBezTo>
                <a:cubicBezTo>
                  <a:pt x="99441" y="151562"/>
                  <a:pt x="95479" y="165545"/>
                  <a:pt x="87554" y="175680"/>
                </a:cubicBezTo>
                <a:cubicBezTo>
                  <a:pt x="79629" y="185814"/>
                  <a:pt x="67056" y="190881"/>
                  <a:pt x="49835" y="190881"/>
                </a:cubicBezTo>
                <a:cubicBezTo>
                  <a:pt x="32156" y="190881"/>
                  <a:pt x="19431" y="186005"/>
                  <a:pt x="11659" y="176251"/>
                </a:cubicBezTo>
                <a:cubicBezTo>
                  <a:pt x="3886" y="166497"/>
                  <a:pt x="0" y="152705"/>
                  <a:pt x="0" y="134874"/>
                </a:cubicBezTo>
                <a:lnTo>
                  <a:pt x="0" y="128474"/>
                </a:lnTo>
                <a:lnTo>
                  <a:pt x="35204" y="128474"/>
                </a:lnTo>
                <a:lnTo>
                  <a:pt x="35204" y="134646"/>
                </a:lnTo>
                <a:cubicBezTo>
                  <a:pt x="35357" y="144095"/>
                  <a:pt x="36500" y="150876"/>
                  <a:pt x="38633" y="154991"/>
                </a:cubicBezTo>
                <a:cubicBezTo>
                  <a:pt x="40767" y="159106"/>
                  <a:pt x="44653" y="161163"/>
                  <a:pt x="50292" y="161163"/>
                </a:cubicBezTo>
                <a:cubicBezTo>
                  <a:pt x="55931" y="161163"/>
                  <a:pt x="59741" y="159068"/>
                  <a:pt x="61722" y="154877"/>
                </a:cubicBezTo>
                <a:cubicBezTo>
                  <a:pt x="63703" y="150686"/>
                  <a:pt x="64694" y="143866"/>
                  <a:pt x="64694" y="134417"/>
                </a:cubicBezTo>
                <a:cubicBezTo>
                  <a:pt x="64694" y="124511"/>
                  <a:pt x="63208" y="117158"/>
                  <a:pt x="60236" y="112357"/>
                </a:cubicBezTo>
                <a:cubicBezTo>
                  <a:pt x="57264" y="107557"/>
                  <a:pt x="51892" y="105080"/>
                  <a:pt x="44120" y="104928"/>
                </a:cubicBezTo>
                <a:cubicBezTo>
                  <a:pt x="43815" y="104775"/>
                  <a:pt x="41758" y="104699"/>
                  <a:pt x="37948" y="104699"/>
                </a:cubicBezTo>
                <a:lnTo>
                  <a:pt x="37948" y="78867"/>
                </a:lnTo>
                <a:lnTo>
                  <a:pt x="43434" y="78867"/>
                </a:lnTo>
                <a:cubicBezTo>
                  <a:pt x="51511" y="78867"/>
                  <a:pt x="57074" y="76734"/>
                  <a:pt x="60122" y="72467"/>
                </a:cubicBezTo>
                <a:cubicBezTo>
                  <a:pt x="63170" y="68199"/>
                  <a:pt x="64694" y="61189"/>
                  <a:pt x="64694" y="51435"/>
                </a:cubicBezTo>
                <a:cubicBezTo>
                  <a:pt x="64694" y="43511"/>
                  <a:pt x="63589" y="37643"/>
                  <a:pt x="61379" y="33833"/>
                </a:cubicBezTo>
                <a:cubicBezTo>
                  <a:pt x="59169" y="30023"/>
                  <a:pt x="55245" y="28118"/>
                  <a:pt x="49606" y="28118"/>
                </a:cubicBezTo>
                <a:cubicBezTo>
                  <a:pt x="44120" y="28118"/>
                  <a:pt x="40386" y="30176"/>
                  <a:pt x="38405" y="34290"/>
                </a:cubicBezTo>
                <a:cubicBezTo>
                  <a:pt x="36424" y="38405"/>
                  <a:pt x="35357" y="44501"/>
                  <a:pt x="35204" y="52578"/>
                </a:cubicBezTo>
                <a:lnTo>
                  <a:pt x="35204" y="60808"/>
                </a:lnTo>
                <a:lnTo>
                  <a:pt x="0" y="60808"/>
                </a:lnTo>
                <a:lnTo>
                  <a:pt x="0" y="50750"/>
                </a:lnTo>
                <a:cubicBezTo>
                  <a:pt x="0" y="34595"/>
                  <a:pt x="4343" y="22098"/>
                  <a:pt x="13030" y="13259"/>
                </a:cubicBezTo>
                <a:cubicBezTo>
                  <a:pt x="21717" y="4420"/>
                  <a:pt x="33909" y="0"/>
                  <a:pt x="4960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E59D7E-F966-4408-BED1-6B71F4594F5C}"/>
              </a:ext>
            </a:extLst>
          </p:cNvPr>
          <p:cNvSpPr txBox="1"/>
          <p:nvPr/>
        </p:nvSpPr>
        <p:spPr>
          <a:xfrm>
            <a:off x="9296078" y="2706595"/>
            <a:ext cx="1511952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aseline="30000" dirty="0">
                <a:solidFill>
                  <a:schemeClr val="bg1"/>
                </a:solidFill>
                <a:latin typeface="Lato Light" panose="020F0302020204030203" pitchFamily="34" charset="77"/>
              </a:rPr>
              <a:t>Ongoing </a:t>
            </a:r>
          </a:p>
          <a:p>
            <a:r>
              <a:rPr lang="en-US" sz="3200" baseline="30000" dirty="0">
                <a:solidFill>
                  <a:schemeClr val="bg1"/>
                </a:solidFill>
                <a:latin typeface="Lato Light" panose="020F0302020204030203" pitchFamily="34" charset="77"/>
              </a:rPr>
              <a:t>compliance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740D6C-886B-73EE-D6FE-237D0D20A5E2}"/>
              </a:ext>
            </a:extLst>
          </p:cNvPr>
          <p:cNvSpPr txBox="1"/>
          <p:nvPr/>
        </p:nvSpPr>
        <p:spPr>
          <a:xfrm>
            <a:off x="1885743" y="1969482"/>
            <a:ext cx="1525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Assessment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ED363C-57CE-DE48-CA9C-A2FDDD9F8984}"/>
              </a:ext>
            </a:extLst>
          </p:cNvPr>
          <p:cNvSpPr txBox="1"/>
          <p:nvPr/>
        </p:nvSpPr>
        <p:spPr>
          <a:xfrm>
            <a:off x="5473556" y="1977273"/>
            <a:ext cx="14150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Mitigation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A839AB-9A64-99E9-AB90-66CA6E4884D2}"/>
              </a:ext>
            </a:extLst>
          </p:cNvPr>
          <p:cNvSpPr txBox="1"/>
          <p:nvPr/>
        </p:nvSpPr>
        <p:spPr>
          <a:xfrm>
            <a:off x="8973553" y="1973246"/>
            <a:ext cx="16442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Maintenance</a:t>
            </a:r>
          </a:p>
        </p:txBody>
      </p:sp>
    </p:spTree>
    <p:extLst>
      <p:ext uri="{BB962C8B-B14F-4D97-AF65-F5344CB8AC3E}">
        <p14:creationId xmlns:p14="http://schemas.microsoft.com/office/powerpoint/2010/main" val="3794220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3959C8-DC8F-AB5D-5144-111D0F1B6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Lato Black"/>
              </a:rPr>
              <a:t>Understand where you need to collect sales tax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444D5B-A62C-FD44-FD27-9A918C1DB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>
              <a:spcAft>
                <a:spcPts val="3000"/>
              </a:spcAft>
            </a:pPr>
            <a:r>
              <a:rPr lang="en-US" sz="2800" dirty="0">
                <a:solidFill>
                  <a:schemeClr val="accent1"/>
                </a:solidFill>
              </a:rPr>
              <a:t>Sales tax laws have dramatically changed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to catch up to the current economy</a:t>
            </a:r>
            <a:endParaRPr lang="en-US" sz="2800" dirty="0">
              <a:solidFill>
                <a:schemeClr val="accent1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8F9DAD7-97D8-A440-F06E-96E6153D53D1}"/>
              </a:ext>
            </a:extLst>
          </p:cNvPr>
          <p:cNvGrpSpPr/>
          <p:nvPr/>
        </p:nvGrpSpPr>
        <p:grpSpPr>
          <a:xfrm>
            <a:off x="1501394" y="3161214"/>
            <a:ext cx="9189212" cy="2639372"/>
            <a:chOff x="1914652" y="3187847"/>
            <a:chExt cx="9189212" cy="263937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0E155C6-2253-EE8E-4169-B24197925362}"/>
                </a:ext>
              </a:extLst>
            </p:cNvPr>
            <p:cNvGrpSpPr/>
            <p:nvPr/>
          </p:nvGrpSpPr>
          <p:grpSpPr>
            <a:xfrm>
              <a:off x="1914652" y="3187847"/>
              <a:ext cx="3749040" cy="2639370"/>
              <a:chOff x="1576324" y="3187847"/>
              <a:chExt cx="3749040" cy="2639370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14BC761-6CEA-E0DD-45CC-A46DDAA97276}"/>
                  </a:ext>
                </a:extLst>
              </p:cNvPr>
              <p:cNvSpPr txBox="1"/>
              <p:nvPr/>
            </p:nvSpPr>
            <p:spPr>
              <a:xfrm>
                <a:off x="1576324" y="3815537"/>
                <a:ext cx="3749040" cy="2011680"/>
              </a:xfrm>
              <a:prstGeom prst="roundRect">
                <a:avLst>
                  <a:gd name="adj" fmla="val 10992"/>
                </a:avLst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274320" tIns="182880" rIns="274320" bIns="182880" rtlCol="0" anchor="ctr" anchorCtr="0">
                <a:noAutofit/>
              </a:bodyPr>
              <a:lstStyle/>
              <a:p>
                <a:pPr lvl="0" algn="ctr">
                  <a:spcAft>
                    <a:spcPts val="1200"/>
                  </a:spcAft>
                </a:pPr>
                <a:r>
                  <a:rPr lang="en-US" sz="3200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  <a:sym typeface="Arial"/>
                  </a:rPr>
                  <a:t>Physical Nexus</a:t>
                </a:r>
              </a:p>
              <a:p>
                <a:pPr marL="45720" lvl="2" algn="ctr"/>
                <a:r>
                  <a:rPr lang="en-US" dirty="0"/>
                  <a:t>People, places, and property</a:t>
                </a: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9F7F53E5-A743-A770-5B6F-3C595F0C6CF8}"/>
                  </a:ext>
                </a:extLst>
              </p:cNvPr>
              <p:cNvSpPr/>
              <p:nvPr/>
            </p:nvSpPr>
            <p:spPr>
              <a:xfrm>
                <a:off x="2904744" y="3187847"/>
                <a:ext cx="1092200" cy="10922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AFE61DF-56DD-294A-F94A-FB05AC1BECA7}"/>
                </a:ext>
              </a:extLst>
            </p:cNvPr>
            <p:cNvGrpSpPr/>
            <p:nvPr/>
          </p:nvGrpSpPr>
          <p:grpSpPr>
            <a:xfrm>
              <a:off x="7354824" y="3187847"/>
              <a:ext cx="3749040" cy="2639372"/>
              <a:chOff x="7354824" y="3187847"/>
              <a:chExt cx="3749040" cy="2639372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856E4E6-F84A-E8D1-DB50-2996E9B009EC}"/>
                  </a:ext>
                </a:extLst>
              </p:cNvPr>
              <p:cNvSpPr txBox="1"/>
              <p:nvPr/>
            </p:nvSpPr>
            <p:spPr>
              <a:xfrm>
                <a:off x="7354824" y="3815539"/>
                <a:ext cx="3749040" cy="2011680"/>
              </a:xfrm>
              <a:prstGeom prst="roundRect">
                <a:avLst>
                  <a:gd name="adj" fmla="val 10992"/>
                </a:avLst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lIns="274320" tIns="182880" rIns="274320" bIns="182880" rtlCol="0" anchor="ctr" anchorCtr="0">
                <a:noAutofit/>
              </a:bodyPr>
              <a:lstStyle/>
              <a:p>
                <a:pPr lvl="0" algn="ctr">
                  <a:spcAft>
                    <a:spcPts val="1200"/>
                  </a:spcAft>
                </a:pPr>
                <a:r>
                  <a:rPr lang="en-US" sz="3200" dirty="0">
                    <a:solidFill>
                      <a:schemeClr val="bg2">
                        <a:lumMod val="25000"/>
                      </a:schemeClr>
                    </a:solidFill>
                    <a:latin typeface="+mj-lt"/>
                    <a:sym typeface="Arial"/>
                  </a:rPr>
                  <a:t>Economic Nexus</a:t>
                </a:r>
              </a:p>
              <a:p>
                <a:pPr marL="0" lvl="2" algn="ctr">
                  <a:buNone/>
                </a:pPr>
                <a:r>
                  <a:rPr lang="en-US" dirty="0"/>
                  <a:t>South Dakota v Wayfair US Supreme Court Case</a:t>
                </a: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4CD58F44-8088-D129-94FB-A23AC44588C0}"/>
                  </a:ext>
                </a:extLst>
              </p:cNvPr>
              <p:cNvSpPr/>
              <p:nvPr/>
            </p:nvSpPr>
            <p:spPr>
              <a:xfrm>
                <a:off x="8683244" y="3187847"/>
                <a:ext cx="1092200" cy="109220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1BCEB865-B559-A7E5-BD43-EAA8F5E83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33014" y="3383739"/>
            <a:ext cx="685800" cy="6858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9FE361E9-A5B1-D6A6-D630-86DE2E1F5C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494014" y="3383739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AE0ED5-1401-96CD-5B8A-38BB25E2A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84" y="363912"/>
            <a:ext cx="7077616" cy="1858588"/>
          </a:xfrm>
        </p:spPr>
        <p:txBody>
          <a:bodyPr lIns="91440" tIns="45720" rIns="91440" bIns="45720" anchor="ctr"/>
          <a:lstStyle/>
          <a:p>
            <a:r>
              <a:rPr lang="en-US" sz="4000" b="0" i="0" u="none" strike="noStrike" cap="none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Use and leverage technology to collect </a:t>
            </a:r>
            <a:r>
              <a:rPr lang="en-US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sales</a:t>
            </a:r>
            <a:r>
              <a:rPr lang="en-US" sz="4000" b="0" i="0" u="none" strike="noStrike" cap="none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 tax</a:t>
            </a:r>
            <a:endParaRPr lang="en-US" dirty="0">
              <a:solidFill>
                <a:schemeClr val="dk2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BAC423-CC3C-707E-B4A6-2A89E47A7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084" y="2387600"/>
            <a:ext cx="6087016" cy="3804304"/>
          </a:xfrm>
        </p:spPr>
        <p:txBody>
          <a:bodyPr/>
          <a:lstStyle/>
          <a:p>
            <a:pPr marL="400050" lvl="1" indent="-228600">
              <a:lnSpc>
                <a:spcPct val="110000"/>
              </a:lnSpc>
              <a:spcAft>
                <a:spcPts val="180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bg2">
                    <a:lumMod val="50000"/>
                  </a:schemeClr>
                </a:solidFill>
                <a:ea typeface="Arial"/>
                <a:cs typeface="Arial"/>
                <a:sym typeface="Arial"/>
              </a:rPr>
              <a:t>Understanding your products taxability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  <a:p>
            <a:pPr marL="400050" lvl="1" indent="-228600">
              <a:lnSpc>
                <a:spcPct val="110000"/>
              </a:lnSpc>
              <a:spcAft>
                <a:spcPts val="180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Do I need a third-party tool to collect sales taxes?</a:t>
            </a:r>
          </a:p>
          <a:p>
            <a:pPr marL="400050" lvl="1" indent="-228600">
              <a:lnSpc>
                <a:spcPct val="110000"/>
              </a:lnSpc>
              <a:spcAft>
                <a:spcPts val="180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Can manual rate systems work for my business?</a:t>
            </a:r>
          </a:p>
          <a:p>
            <a:pPr marL="400050" lvl="1" indent="-228600">
              <a:lnSpc>
                <a:spcPct val="110000"/>
              </a:lnSpc>
              <a:spcAft>
                <a:spcPts val="180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How do tax collection systems work?</a:t>
            </a:r>
          </a:p>
          <a:p>
            <a:pPr marL="400050" lvl="1" indent="-228600">
              <a:lnSpc>
                <a:spcPct val="110000"/>
              </a:lnSpc>
              <a:spcAft>
                <a:spcPts val="1800"/>
              </a:spcAft>
              <a:buClr>
                <a:schemeClr val="accent1"/>
              </a:buClr>
              <a:buSzPts val="2000"/>
              <a:buFont typeface="Arial"/>
              <a:buChar char="•"/>
            </a:pP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Should I build or buy a collection tool?</a:t>
            </a:r>
          </a:p>
          <a:p>
            <a:endParaRPr lang="en-US" dirty="0"/>
          </a:p>
        </p:txBody>
      </p:sp>
      <p:pic>
        <p:nvPicPr>
          <p:cNvPr id="6" name="Picture Placeholder 5" descr="Two people sitting at a table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FF30A0B2-CE4C-AA3F-9081-3124C07866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6814861" y="0"/>
            <a:ext cx="5469554" cy="6429733"/>
          </a:xfrm>
          <a:custGeom>
            <a:avLst/>
            <a:gdLst>
              <a:gd name="connsiteX0" fmla="*/ 0 w 5469554"/>
              <a:gd name="connsiteY0" fmla="*/ 0 h 6429733"/>
              <a:gd name="connsiteX1" fmla="*/ 4327383 w 5469554"/>
              <a:gd name="connsiteY1" fmla="*/ 0 h 6429733"/>
              <a:gd name="connsiteX2" fmla="*/ 4402979 w 5469554"/>
              <a:gd name="connsiteY2" fmla="*/ 205200 h 6429733"/>
              <a:gd name="connsiteX3" fmla="*/ 5469310 w 5469554"/>
              <a:gd name="connsiteY3" fmla="*/ 3211464 h 6429733"/>
              <a:gd name="connsiteX4" fmla="*/ 4327383 w 5469554"/>
              <a:gd name="connsiteY4" fmla="*/ 6429733 h 6429733"/>
              <a:gd name="connsiteX5" fmla="*/ 0 w 5469554"/>
              <a:gd name="connsiteY5" fmla="*/ 6429733 h 642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69554" h="6429733">
                <a:moveTo>
                  <a:pt x="0" y="0"/>
                </a:moveTo>
                <a:lnTo>
                  <a:pt x="4327383" y="0"/>
                </a:lnTo>
                <a:lnTo>
                  <a:pt x="4402979" y="205200"/>
                </a:lnTo>
                <a:cubicBezTo>
                  <a:pt x="4800682" y="1252139"/>
                  <a:pt x="5473066" y="2590603"/>
                  <a:pt x="5469310" y="3211464"/>
                </a:cubicBezTo>
                <a:cubicBezTo>
                  <a:pt x="5485336" y="3984847"/>
                  <a:pt x="4708026" y="5356977"/>
                  <a:pt x="4327383" y="6429733"/>
                </a:cubicBezTo>
                <a:lnTo>
                  <a:pt x="0" y="6429733"/>
                </a:lnTo>
                <a:close/>
              </a:path>
            </a:pathLst>
          </a:cu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005C1E-2E27-867B-438F-D60B228F3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0" i="0" u="none" strike="noStrike" cap="none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Manage or outsource your compliance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357FE0-F095-5954-1CA1-B21C098DA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9100" y="1820174"/>
            <a:ext cx="7974076" cy="3996426"/>
          </a:xfrm>
        </p:spPr>
        <p:txBody>
          <a:bodyPr anchor="ctr"/>
          <a:lstStyle/>
          <a:p>
            <a:pPr marR="0" lvl="0" algn="l" rtl="0">
              <a:lnSpc>
                <a:spcPct val="110000"/>
              </a:lnSpc>
              <a:spcBef>
                <a:spcPts val="0"/>
              </a:spcBef>
              <a:spcAft>
                <a:spcPts val="4200"/>
              </a:spcAft>
              <a:buClr>
                <a:schemeClr val="accent1"/>
              </a:buClr>
              <a:buSzPts val="2000"/>
            </a:pPr>
            <a:r>
              <a:rPr lang="en-US" sz="2400" b="0" i="0" u="none" strike="noStrike" cap="none" dirty="0">
                <a:solidFill>
                  <a:schemeClr val="bg2">
                    <a:lumMod val="50000"/>
                  </a:schemeClr>
                </a:solidFill>
                <a:latin typeface="+mn-lt"/>
                <a:ea typeface="Arial"/>
                <a:cs typeface="Arial"/>
                <a:sym typeface="Arial"/>
              </a:rPr>
              <a:t>State and local filing procedures, how do returns get filed and how frequent are they due?</a:t>
            </a:r>
            <a:br>
              <a:rPr lang="en-US" sz="2400" b="0" i="0" u="none" strike="noStrike" cap="none" dirty="0">
                <a:solidFill>
                  <a:schemeClr val="bg2">
                    <a:lumMod val="50000"/>
                  </a:schemeClr>
                </a:solidFill>
                <a:latin typeface="+mn-lt"/>
                <a:ea typeface="Arial"/>
                <a:cs typeface="Arial"/>
                <a:sym typeface="Arial"/>
              </a:rPr>
            </a:br>
            <a:endParaRPr lang="en-US" sz="24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>
              <a:lnSpc>
                <a:spcPct val="110000"/>
              </a:lnSpc>
              <a:spcAft>
                <a:spcPts val="4200"/>
              </a:spcAft>
              <a:buClr>
                <a:schemeClr val="accent1"/>
              </a:buClr>
              <a:buSzPts val="2000"/>
            </a:pPr>
            <a:r>
              <a:rPr lang="en-US" sz="2400" b="0" i="0" u="none" strike="noStrike" cap="none" dirty="0">
                <a:solidFill>
                  <a:schemeClr val="bg2">
                    <a:lumMod val="50000"/>
                  </a:schemeClr>
                </a:solidFill>
                <a:latin typeface="+mn-lt"/>
                <a:ea typeface="Arial"/>
                <a:cs typeface="Arial"/>
                <a:sym typeface="Arial"/>
              </a:rPr>
              <a:t>Should you and how do you leverage technology?</a:t>
            </a:r>
            <a:br>
              <a:rPr lang="en-US" sz="2400" b="0" i="0" u="none" strike="noStrike" cap="none" dirty="0">
                <a:solidFill>
                  <a:schemeClr val="bg2">
                    <a:lumMod val="50000"/>
                  </a:schemeClr>
                </a:solidFill>
                <a:latin typeface="+mn-lt"/>
                <a:ea typeface="Arial"/>
                <a:cs typeface="Arial"/>
                <a:sym typeface="Arial"/>
              </a:rPr>
            </a:br>
            <a:endParaRPr lang="en-US" sz="24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marR="0" lvl="0" algn="l" rtl="0">
              <a:lnSpc>
                <a:spcPct val="110000"/>
              </a:lnSpc>
              <a:spcBef>
                <a:spcPts val="0"/>
              </a:spcBef>
              <a:spcAft>
                <a:spcPts val="4200"/>
              </a:spcAft>
              <a:buClr>
                <a:schemeClr val="accent1"/>
              </a:buClr>
              <a:buSzPts val="2000"/>
            </a:pPr>
            <a:r>
              <a:rPr lang="en-US" sz="2400" b="0" i="0" u="none" strike="noStrike" cap="none" dirty="0">
                <a:solidFill>
                  <a:schemeClr val="bg2">
                    <a:lumMod val="50000"/>
                  </a:schemeClr>
                </a:solidFill>
                <a:latin typeface="+mn-lt"/>
                <a:ea typeface="Arial"/>
                <a:cs typeface="Arial"/>
                <a:sym typeface="Arial"/>
              </a:rPr>
              <a:t>When should you outsource sales tax compliance?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DB53392-57C1-5492-2277-F6671F24CCEE}"/>
              </a:ext>
            </a:extLst>
          </p:cNvPr>
          <p:cNvSpPr>
            <a:spLocks noChangeAspect="1"/>
          </p:cNvSpPr>
          <p:nvPr/>
        </p:nvSpPr>
        <p:spPr>
          <a:xfrm>
            <a:off x="1485900" y="1940057"/>
            <a:ext cx="1097280" cy="109728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400" dirty="0">
                <a:latin typeface="+mj-lt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C350D5-C045-76A2-3398-BA8091B25943}"/>
              </a:ext>
            </a:extLst>
          </p:cNvPr>
          <p:cNvSpPr>
            <a:spLocks noChangeAspect="1"/>
          </p:cNvSpPr>
          <p:nvPr/>
        </p:nvSpPr>
        <p:spPr>
          <a:xfrm>
            <a:off x="1485900" y="3438657"/>
            <a:ext cx="1097280" cy="10972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400" dirty="0">
                <a:latin typeface="+mj-lt"/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47699A6-9097-9AFB-43A6-6C7DB5A1A7A9}"/>
              </a:ext>
            </a:extLst>
          </p:cNvPr>
          <p:cNvSpPr>
            <a:spLocks noChangeAspect="1"/>
          </p:cNvSpPr>
          <p:nvPr/>
        </p:nvSpPr>
        <p:spPr>
          <a:xfrm>
            <a:off x="1485900" y="4797557"/>
            <a:ext cx="1097280" cy="109728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400" dirty="0">
                <a:latin typeface="+mj-lt"/>
              </a:rPr>
              <a:t>3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50"/>
          <p:cNvPicPr preferRelativeResize="0">
            <a:picLocks noGrp="1"/>
          </p:cNvPicPr>
          <p:nvPr>
            <p:ph type="pic" idx="2"/>
          </p:nvPr>
        </p:nvPicPr>
        <p:blipFill>
          <a:blip r:embed="rId3"/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solidFill>
            <a:srgbClr val="CDD1D8"/>
          </a:solidFill>
          <a:ln>
            <a:noFill/>
          </a:ln>
        </p:spPr>
      </p:pic>
      <p:sp>
        <p:nvSpPr>
          <p:cNvPr id="462" name="Google Shape;462;p50"/>
          <p:cNvSpPr/>
          <p:nvPr/>
        </p:nvSpPr>
        <p:spPr>
          <a:xfrm flipH="1">
            <a:off x="-2" y="8965"/>
            <a:ext cx="6096001" cy="6858000"/>
          </a:xfrm>
          <a:custGeom>
            <a:avLst/>
            <a:gdLst/>
            <a:ahLst/>
            <a:cxnLst/>
            <a:rect l="l" t="t" r="r" b="b"/>
            <a:pathLst>
              <a:path w="6279887" h="6628721" extrusionOk="0">
                <a:moveTo>
                  <a:pt x="2115069" y="0"/>
                </a:moveTo>
                <a:lnTo>
                  <a:pt x="6269974" y="0"/>
                </a:lnTo>
                <a:cubicBezTo>
                  <a:pt x="6273278" y="2202965"/>
                  <a:pt x="6276583" y="4425756"/>
                  <a:pt x="6279887" y="6628721"/>
                </a:cubicBezTo>
                <a:lnTo>
                  <a:pt x="758970" y="6616872"/>
                </a:lnTo>
                <a:cubicBezTo>
                  <a:pt x="498286" y="5570125"/>
                  <a:pt x="-89372" y="3766107"/>
                  <a:pt x="11524" y="3545848"/>
                </a:cubicBezTo>
                <a:cubicBezTo>
                  <a:pt x="212813" y="2967618"/>
                  <a:pt x="1417733" y="1166568"/>
                  <a:pt x="2115069" y="0"/>
                </a:cubicBezTo>
                <a:close/>
              </a:path>
            </a:pathLst>
          </a:custGeom>
          <a:solidFill>
            <a:schemeClr val="accent1">
              <a:alpha val="7137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Federal Tax Updates</a:t>
            </a:r>
            <a:endParaRPr dirty="0"/>
          </a:p>
        </p:txBody>
      </p:sp>
      <p:sp>
        <p:nvSpPr>
          <p:cNvPr id="463" name="Google Shape;463;p50"/>
          <p:cNvSpPr/>
          <p:nvPr/>
        </p:nvSpPr>
        <p:spPr>
          <a:xfrm flipH="1">
            <a:off x="3543462" y="0"/>
            <a:ext cx="2774574" cy="6858000"/>
          </a:xfrm>
          <a:custGeom>
            <a:avLst/>
            <a:gdLst/>
            <a:ahLst/>
            <a:cxnLst/>
            <a:rect l="l" t="t" r="r" b="b"/>
            <a:pathLst>
              <a:path w="2401460" h="6901133" extrusionOk="0">
                <a:moveTo>
                  <a:pt x="1794436" y="0"/>
                </a:moveTo>
                <a:lnTo>
                  <a:pt x="2401460" y="0"/>
                </a:lnTo>
                <a:cubicBezTo>
                  <a:pt x="1674167" y="1216684"/>
                  <a:pt x="417484" y="3095107"/>
                  <a:pt x="207547" y="3698178"/>
                </a:cubicBezTo>
                <a:cubicBezTo>
                  <a:pt x="108894" y="3913542"/>
                  <a:pt x="641413" y="5580681"/>
                  <a:pt x="932388" y="6687777"/>
                </a:cubicBezTo>
                <a:lnTo>
                  <a:pt x="986947" y="6900518"/>
                </a:lnTo>
                <a:lnTo>
                  <a:pt x="922520" y="6901133"/>
                </a:lnTo>
                <a:cubicBezTo>
                  <a:pt x="650637" y="5809418"/>
                  <a:pt x="-95133" y="3918375"/>
                  <a:pt x="10097" y="3688654"/>
                </a:cubicBezTo>
                <a:cubicBezTo>
                  <a:pt x="220034" y="3085583"/>
                  <a:pt x="1067142" y="1216684"/>
                  <a:pt x="179443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484371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67">
            <a:extLst>
              <a:ext uri="{FF2B5EF4-FFF2-40B4-BE49-F238E27FC236}">
                <a16:creationId xmlns:a16="http://schemas.microsoft.com/office/drawing/2014/main" id="{3087E576-7D87-4248-80F2-BC370D17E434}"/>
              </a:ext>
            </a:extLst>
          </p:cNvPr>
          <p:cNvSpPr/>
          <p:nvPr/>
        </p:nvSpPr>
        <p:spPr>
          <a:xfrm>
            <a:off x="957994" y="0"/>
            <a:ext cx="1613751" cy="6429735"/>
          </a:xfrm>
          <a:custGeom>
            <a:avLst/>
            <a:gdLst>
              <a:gd name="connsiteX0" fmla="*/ 0 w 5745361"/>
              <a:gd name="connsiteY0" fmla="*/ 0 h 6441458"/>
              <a:gd name="connsiteX1" fmla="*/ 4601109 w 5745361"/>
              <a:gd name="connsiteY1" fmla="*/ 0 h 6441458"/>
              <a:gd name="connsiteX2" fmla="*/ 5745117 w 5745361"/>
              <a:gd name="connsiteY2" fmla="*/ 3217321 h 6441458"/>
              <a:gd name="connsiteX3" fmla="*/ 4601109 w 5745361"/>
              <a:gd name="connsiteY3" fmla="*/ 6441458 h 6441458"/>
              <a:gd name="connsiteX4" fmla="*/ 0 w 5745361"/>
              <a:gd name="connsiteY4" fmla="*/ 6441458 h 6441458"/>
              <a:gd name="connsiteX5" fmla="*/ 0 w 5745361"/>
              <a:gd name="connsiteY5" fmla="*/ 0 h 6441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45361" h="6441458">
                <a:moveTo>
                  <a:pt x="0" y="0"/>
                </a:moveTo>
                <a:lnTo>
                  <a:pt x="4601109" y="0"/>
                </a:lnTo>
                <a:cubicBezTo>
                  <a:pt x="4982445" y="1072441"/>
                  <a:pt x="5749131" y="2553862"/>
                  <a:pt x="5745117" y="3217321"/>
                </a:cubicBezTo>
                <a:cubicBezTo>
                  <a:pt x="5761173" y="3992114"/>
                  <a:pt x="4982445" y="5366746"/>
                  <a:pt x="4601109" y="6441458"/>
                </a:cubicBezTo>
                <a:lnTo>
                  <a:pt x="0" y="644145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6" name="Picture Placeholder 55">
            <a:extLst>
              <a:ext uri="{FF2B5EF4-FFF2-40B4-BE49-F238E27FC236}">
                <a16:creationId xmlns:a16="http://schemas.microsoft.com/office/drawing/2014/main" id="{2B0A6037-CA43-DE40-BADC-B07358D16BC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0" y="0"/>
            <a:ext cx="2528184" cy="6429375"/>
          </a:xfrm>
        </p:spPr>
      </p:pic>
      <p:sp>
        <p:nvSpPr>
          <p:cNvPr id="71" name="Title 5">
            <a:extLst>
              <a:ext uri="{FF2B5EF4-FFF2-40B4-BE49-F238E27FC236}">
                <a16:creationId xmlns:a16="http://schemas.microsoft.com/office/drawing/2014/main" id="{F01C6BAE-1242-D24A-A474-B186B76BC71E}"/>
              </a:ext>
            </a:extLst>
          </p:cNvPr>
          <p:cNvSpPr txBox="1">
            <a:spLocks/>
          </p:cNvSpPr>
          <p:nvPr/>
        </p:nvSpPr>
        <p:spPr>
          <a:xfrm>
            <a:off x="2126255" y="519221"/>
            <a:ext cx="9612291" cy="1231208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dk2"/>
                </a:solidFill>
                <a:latin typeface="Lato Black"/>
                <a:ea typeface="Lato Black"/>
                <a:cs typeface="Lato Black"/>
              </a:rPr>
              <a:t>Research and Development Cost Changes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2B1518-DB4C-53DB-E88A-02F2D4F3C50D}"/>
              </a:ext>
            </a:extLst>
          </p:cNvPr>
          <p:cNvSpPr txBox="1"/>
          <p:nvPr/>
        </p:nvSpPr>
        <p:spPr>
          <a:xfrm>
            <a:off x="3240139" y="1781786"/>
            <a:ext cx="75996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5D6771"/>
                </a:solidFill>
                <a:effectLst/>
                <a:latin typeface="Lato" panose="020F0502020204030203" pitchFamily="34" charset="0"/>
              </a:rPr>
              <a:t>New requirements eliminating the ability to immediately deduct research and development (R&amp;D) expenditures went into effect in 2022 after every attempt to reverse the change failed.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R&amp;D expenses now have to be capitalized and amortized of 5 or 15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These rules affect all IRC 174 expenditures, not just those used to generate R&amp;D Credits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9A801BF-A76C-F7F6-80B2-6811CB03D459}"/>
              </a:ext>
            </a:extLst>
          </p:cNvPr>
          <p:cNvSpPr txBox="1"/>
          <p:nvPr/>
        </p:nvSpPr>
        <p:spPr>
          <a:xfrm>
            <a:off x="3422424" y="4079331"/>
            <a:ext cx="280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Aprio’s R&amp;D Service Page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294D79-DDA0-0DD2-1645-68C3F221AC91}"/>
              </a:ext>
            </a:extLst>
          </p:cNvPr>
          <p:cNvSpPr txBox="1"/>
          <p:nvPr/>
        </p:nvSpPr>
        <p:spPr>
          <a:xfrm>
            <a:off x="7376250" y="3996801"/>
            <a:ext cx="285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Aprio’s Latest Article on 174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56A104B-ADFA-80E7-6D4C-11BBAA30D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949" y="4397163"/>
            <a:ext cx="2011074" cy="201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2DF8EB-640E-F3F0-17FB-1ACEBB94A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8911" y="4549823"/>
            <a:ext cx="1627466" cy="162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34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5">
            <a:extLst>
              <a:ext uri="{FF2B5EF4-FFF2-40B4-BE49-F238E27FC236}">
                <a16:creationId xmlns:a16="http://schemas.microsoft.com/office/drawing/2014/main" id="{F01C6BAE-1242-D24A-A474-B186B76BC71E}"/>
              </a:ext>
            </a:extLst>
          </p:cNvPr>
          <p:cNvSpPr txBox="1">
            <a:spLocks/>
          </p:cNvSpPr>
          <p:nvPr/>
        </p:nvSpPr>
        <p:spPr>
          <a:xfrm>
            <a:off x="1" y="287353"/>
            <a:ext cx="12192000" cy="710514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SzPts val="4000"/>
            </a:pPr>
            <a:r>
              <a:rPr lang="en-US" sz="4000" dirty="0">
                <a:solidFill>
                  <a:schemeClr val="dk2"/>
                </a:solidFill>
                <a:latin typeface="Lato Black"/>
                <a:ea typeface="Lato Black"/>
                <a:cs typeface="Lato Black"/>
              </a:rPr>
              <a:t>2023 Bonus Depreciation Phaseout 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71818CB1-FEF4-76BC-CE2C-C45FB6574780}"/>
              </a:ext>
            </a:extLst>
          </p:cNvPr>
          <p:cNvGraphicFramePr/>
          <p:nvPr/>
        </p:nvGraphicFramePr>
        <p:xfrm>
          <a:off x="1230527" y="1303638"/>
          <a:ext cx="9730946" cy="4389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F32351E-DABC-D098-1B6B-F9E586D7A663}"/>
              </a:ext>
            </a:extLst>
          </p:cNvPr>
          <p:cNvSpPr txBox="1"/>
          <p:nvPr/>
        </p:nvSpPr>
        <p:spPr>
          <a:xfrm>
            <a:off x="1902940" y="2307619"/>
            <a:ext cx="1501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80%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Bonus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Depreciation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E8BB6-07CF-63EF-3B68-9863B2AA7C8F}"/>
              </a:ext>
            </a:extLst>
          </p:cNvPr>
          <p:cNvSpPr txBox="1"/>
          <p:nvPr/>
        </p:nvSpPr>
        <p:spPr>
          <a:xfrm>
            <a:off x="3725562" y="3154057"/>
            <a:ext cx="1501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60%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Bonus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Depreciation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C124D8-9283-3BF5-E23F-5E8E9A8ED363}"/>
              </a:ext>
            </a:extLst>
          </p:cNvPr>
          <p:cNvSpPr txBox="1"/>
          <p:nvPr/>
        </p:nvSpPr>
        <p:spPr>
          <a:xfrm>
            <a:off x="5535827" y="4025208"/>
            <a:ext cx="1501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40%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Bonus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Depreciation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0824CA-F787-2944-60F2-4B6B40155BA7}"/>
              </a:ext>
            </a:extLst>
          </p:cNvPr>
          <p:cNvSpPr txBox="1"/>
          <p:nvPr/>
        </p:nvSpPr>
        <p:spPr>
          <a:xfrm>
            <a:off x="7352270" y="4494765"/>
            <a:ext cx="15013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+mj-lt"/>
              </a:rPr>
              <a:t>20%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Bonus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Depreciation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37FF49-ABE1-FC48-D37E-D908BBC7D71D}"/>
              </a:ext>
            </a:extLst>
          </p:cNvPr>
          <p:cNvSpPr txBox="1"/>
          <p:nvPr/>
        </p:nvSpPr>
        <p:spPr>
          <a:xfrm>
            <a:off x="9156355" y="4494765"/>
            <a:ext cx="150134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0%</a:t>
            </a:r>
          </a:p>
          <a:p>
            <a:pPr algn="ctr"/>
            <a:r>
              <a:rPr lang="en-US" sz="1600" dirty="0"/>
              <a:t>Bonus</a:t>
            </a:r>
          </a:p>
          <a:p>
            <a:pPr algn="ctr"/>
            <a:r>
              <a:rPr lang="en-US" sz="1600" dirty="0"/>
              <a:t>Depreciation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D931DD-BA91-95EE-41E6-6D73BC67EDBC}"/>
              </a:ext>
            </a:extLst>
          </p:cNvPr>
          <p:cNvSpPr txBox="1"/>
          <p:nvPr/>
        </p:nvSpPr>
        <p:spPr>
          <a:xfrm>
            <a:off x="1427205" y="5755156"/>
            <a:ext cx="9446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2"/>
                </a:solidFill>
                <a:latin typeface="+mj-lt"/>
              </a:rPr>
              <a:t>Bonus Depreciation Phase-Out Schedule </a:t>
            </a:r>
          </a:p>
        </p:txBody>
      </p:sp>
    </p:spTree>
    <p:extLst>
      <p:ext uri="{BB962C8B-B14F-4D97-AF65-F5344CB8AC3E}">
        <p14:creationId xmlns:p14="http://schemas.microsoft.com/office/powerpoint/2010/main" val="3008752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4"/>
          <p:cNvSpPr txBox="1"/>
          <p:nvPr/>
        </p:nvSpPr>
        <p:spPr>
          <a:xfrm>
            <a:off x="5954487" y="1634920"/>
            <a:ext cx="4865914" cy="3426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66725" indent="-466725">
              <a:buSzPct val="114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000" dirty="0" err="1">
                <a:solidFill>
                  <a:srgbClr val="59636D"/>
                </a:solidFill>
                <a:latin typeface="Lato"/>
                <a:ea typeface="Lato"/>
                <a:cs typeface="Lato"/>
                <a:sym typeface="Lato"/>
              </a:rPr>
              <a:t>Aprio</a:t>
            </a:r>
            <a:r>
              <a:rPr lang="en-US" sz="2000" dirty="0">
                <a:solidFill>
                  <a:srgbClr val="59636D"/>
                </a:solidFill>
                <a:latin typeface="Lato"/>
                <a:ea typeface="Lato"/>
                <a:cs typeface="Lato"/>
                <a:sym typeface="Lato"/>
              </a:rPr>
              <a:t> at a Glance</a:t>
            </a:r>
            <a:endParaRPr lang="en-US" dirty="0"/>
          </a:p>
          <a:p>
            <a:pPr marL="466725" indent="-466725">
              <a:spcBef>
                <a:spcPts val="3500"/>
              </a:spcBef>
              <a:buSzPct val="114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000" dirty="0">
                <a:solidFill>
                  <a:srgbClr val="59636D"/>
                </a:solidFill>
                <a:latin typeface="Lato"/>
                <a:ea typeface="Lato"/>
                <a:cs typeface="Lato"/>
              </a:rPr>
              <a:t>Pass-Through Entity Tax Elections</a:t>
            </a:r>
          </a:p>
          <a:p>
            <a:pPr marL="466725" indent="-466725">
              <a:spcBef>
                <a:spcPts val="3500"/>
              </a:spcBef>
              <a:buSzPct val="114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000" b="0" i="0" u="none" strike="noStrike" cap="none" dirty="0">
                <a:solidFill>
                  <a:srgbClr val="59636D"/>
                </a:solidFill>
                <a:latin typeface="Lato"/>
                <a:ea typeface="Lato"/>
                <a:cs typeface="Lato"/>
                <a:sym typeface="Lato"/>
              </a:rPr>
              <a:t>State </a:t>
            </a:r>
            <a:r>
              <a:rPr lang="en-US" sz="2000" dirty="0">
                <a:solidFill>
                  <a:srgbClr val="59636D"/>
                </a:solidFill>
                <a:latin typeface="Lato"/>
                <a:ea typeface="Lato"/>
                <a:cs typeface="Lato"/>
                <a:sym typeface="Lato"/>
              </a:rPr>
              <a:t>Sales Tax</a:t>
            </a:r>
          </a:p>
          <a:p>
            <a:pPr marL="466725" indent="-466725">
              <a:spcBef>
                <a:spcPts val="3500"/>
              </a:spcBef>
              <a:buSzPct val="114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000" dirty="0">
                <a:solidFill>
                  <a:srgbClr val="59636D"/>
                </a:solidFill>
                <a:latin typeface="Lato"/>
                <a:ea typeface="Lato"/>
                <a:cs typeface="Lato"/>
              </a:rPr>
              <a:t>Federal Tax Updates</a:t>
            </a:r>
          </a:p>
          <a:p>
            <a:pPr marL="466725" indent="-466725">
              <a:spcBef>
                <a:spcPts val="3500"/>
              </a:spcBef>
              <a:buSzPct val="114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n-US" sz="2000" dirty="0">
                <a:solidFill>
                  <a:srgbClr val="59636D"/>
                </a:solidFill>
                <a:latin typeface="Lato"/>
                <a:ea typeface="Lato"/>
                <a:cs typeface="Lato"/>
              </a:rPr>
              <a:t>Q&amp;A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344FAE-1A34-366E-B9C7-E10979469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3759200" cy="161528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Discussion Agenda</a:t>
            </a:r>
            <a:endParaRPr lang="en-US" sz="4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67">
            <a:extLst>
              <a:ext uri="{FF2B5EF4-FFF2-40B4-BE49-F238E27FC236}">
                <a16:creationId xmlns:a16="http://schemas.microsoft.com/office/drawing/2014/main" id="{3087E576-7D87-4248-80F2-BC370D17E434}"/>
              </a:ext>
            </a:extLst>
          </p:cNvPr>
          <p:cNvSpPr/>
          <p:nvPr/>
        </p:nvSpPr>
        <p:spPr>
          <a:xfrm>
            <a:off x="957994" y="0"/>
            <a:ext cx="1613751" cy="6429735"/>
          </a:xfrm>
          <a:custGeom>
            <a:avLst/>
            <a:gdLst>
              <a:gd name="connsiteX0" fmla="*/ 0 w 5745361"/>
              <a:gd name="connsiteY0" fmla="*/ 0 h 6441458"/>
              <a:gd name="connsiteX1" fmla="*/ 4601109 w 5745361"/>
              <a:gd name="connsiteY1" fmla="*/ 0 h 6441458"/>
              <a:gd name="connsiteX2" fmla="*/ 5745117 w 5745361"/>
              <a:gd name="connsiteY2" fmla="*/ 3217321 h 6441458"/>
              <a:gd name="connsiteX3" fmla="*/ 4601109 w 5745361"/>
              <a:gd name="connsiteY3" fmla="*/ 6441458 h 6441458"/>
              <a:gd name="connsiteX4" fmla="*/ 0 w 5745361"/>
              <a:gd name="connsiteY4" fmla="*/ 6441458 h 6441458"/>
              <a:gd name="connsiteX5" fmla="*/ 0 w 5745361"/>
              <a:gd name="connsiteY5" fmla="*/ 0 h 6441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45361" h="6441458">
                <a:moveTo>
                  <a:pt x="0" y="0"/>
                </a:moveTo>
                <a:lnTo>
                  <a:pt x="4601109" y="0"/>
                </a:lnTo>
                <a:cubicBezTo>
                  <a:pt x="4982445" y="1072441"/>
                  <a:pt x="5749131" y="2553862"/>
                  <a:pt x="5745117" y="3217321"/>
                </a:cubicBezTo>
                <a:cubicBezTo>
                  <a:pt x="5761173" y="3992114"/>
                  <a:pt x="4982445" y="5366746"/>
                  <a:pt x="4601109" y="6441458"/>
                </a:cubicBezTo>
                <a:lnTo>
                  <a:pt x="0" y="644145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6" name="Picture Placeholder 55">
            <a:extLst>
              <a:ext uri="{FF2B5EF4-FFF2-40B4-BE49-F238E27FC236}">
                <a16:creationId xmlns:a16="http://schemas.microsoft.com/office/drawing/2014/main" id="{2B0A6037-CA43-DE40-BADC-B07358D16BC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0" y="0"/>
            <a:ext cx="2528184" cy="6429375"/>
          </a:xfrm>
        </p:spPr>
      </p:pic>
      <p:sp>
        <p:nvSpPr>
          <p:cNvPr id="71" name="Title 5">
            <a:extLst>
              <a:ext uri="{FF2B5EF4-FFF2-40B4-BE49-F238E27FC236}">
                <a16:creationId xmlns:a16="http://schemas.microsoft.com/office/drawing/2014/main" id="{F01C6BAE-1242-D24A-A474-B186B76BC71E}"/>
              </a:ext>
            </a:extLst>
          </p:cNvPr>
          <p:cNvSpPr txBox="1">
            <a:spLocks/>
          </p:cNvSpPr>
          <p:nvPr/>
        </p:nvSpPr>
        <p:spPr>
          <a:xfrm>
            <a:off x="3303333" y="784439"/>
            <a:ext cx="9612291" cy="1231208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4000"/>
            </a:pPr>
            <a:r>
              <a:rPr lang="en-US" sz="4000" dirty="0">
                <a:solidFill>
                  <a:schemeClr val="dk2"/>
                </a:solidFill>
                <a:latin typeface="Lato Black"/>
                <a:ea typeface="Lato Black"/>
                <a:cs typeface="Lato Black"/>
              </a:rPr>
              <a:t>Other Items of Consideration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2B1518-DB4C-53DB-E88A-02F2D4F3C50D}"/>
              </a:ext>
            </a:extLst>
          </p:cNvPr>
          <p:cNvSpPr txBox="1"/>
          <p:nvPr/>
        </p:nvSpPr>
        <p:spPr>
          <a:xfrm>
            <a:off x="3303333" y="2196622"/>
            <a:ext cx="75996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7415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Changes in 163J Interest Expense Limitation rules and computation of ATI 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7415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7415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ERC is on the IRS’s Dirty Dozen 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7415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7415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FASB 842 </a:t>
            </a:r>
            <a:r>
              <a:rPr lang="en-US" dirty="0">
                <a:solidFill>
                  <a:srgbClr val="37415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Accounting for Leases </a:t>
            </a:r>
            <a:r>
              <a:rPr lang="en-US" b="0" i="0" dirty="0">
                <a:solidFill>
                  <a:srgbClr val="37415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Tax Considerations 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374151"/>
              </a:solidFill>
              <a:latin typeface="Söhne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74151"/>
              </a:solidFill>
              <a:effectLst/>
              <a:latin typeface="Söhne"/>
            </a:endParaRPr>
          </a:p>
          <a:p>
            <a:endParaRPr lang="en-US" dirty="0"/>
          </a:p>
          <a:p>
            <a:br>
              <a:rPr lang="en-US" dirty="0">
                <a:effectLst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677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67">
            <a:extLst>
              <a:ext uri="{FF2B5EF4-FFF2-40B4-BE49-F238E27FC236}">
                <a16:creationId xmlns:a16="http://schemas.microsoft.com/office/drawing/2014/main" id="{3087E576-7D87-4248-80F2-BC370D17E434}"/>
              </a:ext>
            </a:extLst>
          </p:cNvPr>
          <p:cNvSpPr/>
          <p:nvPr/>
        </p:nvSpPr>
        <p:spPr>
          <a:xfrm>
            <a:off x="957994" y="0"/>
            <a:ext cx="1613751" cy="6429735"/>
          </a:xfrm>
          <a:custGeom>
            <a:avLst/>
            <a:gdLst>
              <a:gd name="connsiteX0" fmla="*/ 0 w 5745361"/>
              <a:gd name="connsiteY0" fmla="*/ 0 h 6441458"/>
              <a:gd name="connsiteX1" fmla="*/ 4601109 w 5745361"/>
              <a:gd name="connsiteY1" fmla="*/ 0 h 6441458"/>
              <a:gd name="connsiteX2" fmla="*/ 5745117 w 5745361"/>
              <a:gd name="connsiteY2" fmla="*/ 3217321 h 6441458"/>
              <a:gd name="connsiteX3" fmla="*/ 4601109 w 5745361"/>
              <a:gd name="connsiteY3" fmla="*/ 6441458 h 6441458"/>
              <a:gd name="connsiteX4" fmla="*/ 0 w 5745361"/>
              <a:gd name="connsiteY4" fmla="*/ 6441458 h 6441458"/>
              <a:gd name="connsiteX5" fmla="*/ 0 w 5745361"/>
              <a:gd name="connsiteY5" fmla="*/ 0 h 6441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45361" h="6441458">
                <a:moveTo>
                  <a:pt x="0" y="0"/>
                </a:moveTo>
                <a:lnTo>
                  <a:pt x="4601109" y="0"/>
                </a:lnTo>
                <a:cubicBezTo>
                  <a:pt x="4982445" y="1072441"/>
                  <a:pt x="5749131" y="2553862"/>
                  <a:pt x="5745117" y="3217321"/>
                </a:cubicBezTo>
                <a:cubicBezTo>
                  <a:pt x="5761173" y="3992114"/>
                  <a:pt x="4982445" y="5366746"/>
                  <a:pt x="4601109" y="6441458"/>
                </a:cubicBezTo>
                <a:lnTo>
                  <a:pt x="0" y="644145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6" name="Picture Placeholder 55">
            <a:extLst>
              <a:ext uri="{FF2B5EF4-FFF2-40B4-BE49-F238E27FC236}">
                <a16:creationId xmlns:a16="http://schemas.microsoft.com/office/drawing/2014/main" id="{2B0A6037-CA43-DE40-BADC-B07358D16BC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0" y="0"/>
            <a:ext cx="2528184" cy="6429375"/>
          </a:xfrm>
        </p:spPr>
      </p:pic>
      <p:sp>
        <p:nvSpPr>
          <p:cNvPr id="71" name="Title 5">
            <a:extLst>
              <a:ext uri="{FF2B5EF4-FFF2-40B4-BE49-F238E27FC236}">
                <a16:creationId xmlns:a16="http://schemas.microsoft.com/office/drawing/2014/main" id="{F01C6BAE-1242-D24A-A474-B186B76BC71E}"/>
              </a:ext>
            </a:extLst>
          </p:cNvPr>
          <p:cNvSpPr txBox="1">
            <a:spLocks/>
          </p:cNvSpPr>
          <p:nvPr/>
        </p:nvSpPr>
        <p:spPr>
          <a:xfrm>
            <a:off x="3116902" y="370001"/>
            <a:ext cx="9612291" cy="1231208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SzPts val="4000"/>
            </a:pPr>
            <a:r>
              <a:rPr lang="en-US" sz="4000" dirty="0">
                <a:solidFill>
                  <a:schemeClr val="dk2"/>
                </a:solidFill>
                <a:latin typeface="Lato Black"/>
                <a:ea typeface="Lato Black"/>
                <a:cs typeface="Lato Black"/>
              </a:rPr>
              <a:t>Proposed Legislation</a:t>
            </a:r>
          </a:p>
          <a:p>
            <a:pPr>
              <a:buSzPts val="4000"/>
            </a:pPr>
            <a:endParaRPr lang="en-US" sz="4000" dirty="0">
              <a:solidFill>
                <a:schemeClr val="dk2"/>
              </a:solidFill>
              <a:latin typeface="Lato Black"/>
              <a:ea typeface="Lato Black"/>
              <a:cs typeface="Lato Black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2B1518-DB4C-53DB-E88A-02F2D4F3C50D}"/>
              </a:ext>
            </a:extLst>
          </p:cNvPr>
          <p:cNvSpPr txBox="1"/>
          <p:nvPr/>
        </p:nvSpPr>
        <p:spPr>
          <a:xfrm>
            <a:off x="3073341" y="1486409"/>
            <a:ext cx="75996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7415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Reversal of 174 capitalization for domestic R&amp;D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7415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7415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100% Bonus Depreciation continuation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7415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7415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163J Interest Limitation- include depreciation &amp; amortization to adjusted taxable income. Allowing more interest to be deducted.</a:t>
            </a:r>
          </a:p>
          <a:p>
            <a:pPr algn="l"/>
            <a:endParaRPr lang="en-US" b="0" i="0" dirty="0">
              <a:solidFill>
                <a:srgbClr val="374151"/>
              </a:solidFill>
              <a:effectLst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7415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End ERC claims effective 1/31/24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37415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7415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Increase Child Tax Credit for inflation.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/>
            <a:r>
              <a:rPr lang="en-US" dirty="0">
                <a:solidFill>
                  <a:srgbClr val="374151"/>
                </a:solidFill>
                <a:latin typeface="Söhne"/>
              </a:rPr>
              <a:t>Read </a:t>
            </a:r>
            <a:r>
              <a:rPr lang="en-US" dirty="0" err="1">
                <a:solidFill>
                  <a:srgbClr val="374151"/>
                </a:solidFill>
                <a:latin typeface="Söhne"/>
              </a:rPr>
              <a:t>Aprio’s</a:t>
            </a:r>
            <a:r>
              <a:rPr lang="en-US" dirty="0">
                <a:solidFill>
                  <a:srgbClr val="374151"/>
                </a:solidFill>
                <a:latin typeface="Söhne"/>
              </a:rPr>
              <a:t> article on the </a:t>
            </a:r>
          </a:p>
          <a:p>
            <a:pPr algn="l"/>
            <a:r>
              <a:rPr lang="en-US" b="0" i="0" dirty="0">
                <a:solidFill>
                  <a:srgbClr val="374151"/>
                </a:solidFill>
                <a:effectLst/>
                <a:latin typeface="Söhne"/>
              </a:rPr>
              <a:t>Proposed legislation:</a:t>
            </a:r>
          </a:p>
          <a:p>
            <a:endParaRPr lang="en-US" dirty="0"/>
          </a:p>
          <a:p>
            <a:br>
              <a:rPr lang="en-US" dirty="0">
                <a:effectLst/>
              </a:rPr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982BD3-2375-99D0-5410-CCB6BB49E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185" y="4512248"/>
            <a:ext cx="1371600" cy="134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17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Google Shape;517;p57" descr="A picture containing indoor, chain, sitting, white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1980" cy="641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57"/>
          <p:cNvSpPr txBox="1"/>
          <p:nvPr/>
        </p:nvSpPr>
        <p:spPr>
          <a:xfrm>
            <a:off x="5133258" y="2159625"/>
            <a:ext cx="6622026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Work Sans ExtraBold"/>
              <a:buNone/>
            </a:pPr>
            <a:r>
              <a:rPr lang="en-US" sz="9600" b="0" i="0" u="none" strike="noStrike" cap="none" dirty="0">
                <a:solidFill>
                  <a:srgbClr val="FFFFFF"/>
                </a:solidFill>
                <a:latin typeface="Lato Black"/>
                <a:ea typeface="Lato Black"/>
                <a:cs typeface="Lato Black"/>
                <a:sym typeface="Lato Black"/>
              </a:rPr>
              <a:t>Questions</a:t>
            </a:r>
            <a:endParaRPr sz="8800" b="0" i="0" u="none" strike="noStrike" cap="none" dirty="0">
              <a:solidFill>
                <a:srgbClr val="FFFFFF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yellow, sign, envelope&#10;&#10;Description automatically generated">
            <a:extLst>
              <a:ext uri="{FF2B5EF4-FFF2-40B4-BE49-F238E27FC236}">
                <a16:creationId xmlns:a16="http://schemas.microsoft.com/office/drawing/2014/main" id="{7C42DE29-496B-8EB8-0CF6-C9C294290A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427694"/>
          </a:xfrm>
          <a:prstGeom prst="rect">
            <a:avLst/>
          </a:prstGeom>
        </p:spPr>
      </p:pic>
      <p:sp>
        <p:nvSpPr>
          <p:cNvPr id="320" name="Google Shape;320;p47"/>
          <p:cNvSpPr txBox="1"/>
          <p:nvPr/>
        </p:nvSpPr>
        <p:spPr>
          <a:xfrm>
            <a:off x="2497396" y="1028853"/>
            <a:ext cx="3137168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5000"/>
              </a:buClr>
              <a:buSzPts val="1400"/>
              <a:buFont typeface="Arial Black"/>
              <a:buNone/>
            </a:pPr>
            <a:r>
              <a:rPr lang="en-US" sz="2800" b="1" i="0" u="none" strike="noStrike" cap="none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  <a:sym typeface="Lato"/>
              </a:rPr>
              <a:t>Chris Henderson</a:t>
            </a:r>
            <a:br>
              <a:rPr lang="en-US" sz="2000" b="0" i="0" u="none" strike="noStrike" cap="none" dirty="0">
                <a:solidFill>
                  <a:schemeClr val="tx1">
                    <a:lumMod val="50000"/>
                  </a:schemeClr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1600" dirty="0">
                <a:solidFill>
                  <a:schemeClr val="tx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Tax Senior Manager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5000"/>
              </a:buClr>
              <a:buSzPts val="1400"/>
              <a:buFont typeface="Arial Black"/>
              <a:buNone/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  <a:latin typeface="Lato"/>
                <a:ea typeface="Lato"/>
                <a:cs typeface="Lato"/>
                <a:sym typeface="Lato"/>
              </a:rPr>
              <a:t>Manufacturing &amp; Distribution</a:t>
            </a:r>
            <a:endParaRPr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22" name="Google Shape;322;p47"/>
          <p:cNvSpPr txBox="1"/>
          <p:nvPr/>
        </p:nvSpPr>
        <p:spPr>
          <a:xfrm>
            <a:off x="2497396" y="2820896"/>
            <a:ext cx="329098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FE5000"/>
              </a:buClr>
              <a:buSzPts val="1400"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  <a:sym typeface="Lato"/>
              </a:rPr>
              <a:t>Tim Cofrin</a:t>
            </a:r>
            <a:br>
              <a:rPr lang="en-US" sz="2000" b="0" i="0" u="none" strike="noStrike" cap="none" dirty="0">
                <a:solidFill>
                  <a:schemeClr val="tx1">
                    <a:lumMod val="50000"/>
                  </a:schemeClr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1600" dirty="0">
                <a:solidFill>
                  <a:srgbClr val="5D6771"/>
                </a:solidFill>
                <a:latin typeface="Lato"/>
                <a:ea typeface="Lato"/>
                <a:cs typeface="Lato"/>
              </a:rPr>
              <a:t>Tax Partner</a:t>
            </a:r>
          </a:p>
          <a:p>
            <a:pPr>
              <a:buClr>
                <a:srgbClr val="FE5000"/>
              </a:buClr>
              <a:buSzPts val="1400"/>
            </a:pPr>
            <a:r>
              <a:rPr lang="en-US" sz="1600" dirty="0">
                <a:solidFill>
                  <a:srgbClr val="5D6771"/>
                </a:solidFill>
                <a:latin typeface="Lato"/>
                <a:ea typeface="Lato"/>
                <a:cs typeface="Lato"/>
              </a:rPr>
              <a:t>Indirect Tax Services</a:t>
            </a:r>
            <a:endParaRPr lang="en-US" dirty="0">
              <a:solidFill>
                <a:schemeClr val="tx1">
                  <a:lumMod val="75000"/>
                </a:schemeClr>
              </a:solidFill>
              <a:latin typeface="Lato"/>
              <a:ea typeface="Lato"/>
              <a:cs typeface="Lato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A241630-E7E4-BA00-5E9D-3F620F806258}"/>
              </a:ext>
            </a:extLst>
          </p:cNvPr>
          <p:cNvSpPr>
            <a:spLocks noChangeAspect="1"/>
          </p:cNvSpPr>
          <p:nvPr/>
        </p:nvSpPr>
        <p:spPr>
          <a:xfrm>
            <a:off x="815076" y="2505747"/>
            <a:ext cx="1463040" cy="1463040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322;p47">
            <a:extLst>
              <a:ext uri="{FF2B5EF4-FFF2-40B4-BE49-F238E27FC236}">
                <a16:creationId xmlns:a16="http://schemas.microsoft.com/office/drawing/2014/main" id="{8CFDB382-009C-07F8-DE47-36C650CE4A36}"/>
              </a:ext>
            </a:extLst>
          </p:cNvPr>
          <p:cNvSpPr txBox="1"/>
          <p:nvPr/>
        </p:nvSpPr>
        <p:spPr>
          <a:xfrm>
            <a:off x="2497396" y="4531962"/>
            <a:ext cx="329098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FE5000"/>
              </a:buClr>
              <a:buSzPts val="1400"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  <a:sym typeface="Lato"/>
              </a:rPr>
              <a:t>Schedule a</a:t>
            </a:r>
            <a:br>
              <a:rPr lang="en-US" sz="28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2800" b="1" dirty="0">
                <a:solidFill>
                  <a:schemeClr val="bg2">
                    <a:lumMod val="25000"/>
                  </a:schemeClr>
                </a:solidFill>
                <a:latin typeface="Lato"/>
                <a:ea typeface="Lato"/>
                <a:cs typeface="Lato"/>
                <a:sym typeface="Lato"/>
              </a:rPr>
              <a:t>Consultation</a:t>
            </a:r>
            <a:endParaRPr lang="en-US" dirty="0">
              <a:solidFill>
                <a:schemeClr val="tx1">
                  <a:lumMod val="75000"/>
                </a:schemeClr>
              </a:solidFill>
              <a:latin typeface="Lato"/>
              <a:ea typeface="Lato"/>
              <a:cs typeface="Lato"/>
            </a:endParaRPr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D7CF07E5-55F9-106B-A3C0-D8807050E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0" r="16680"/>
          <a:stretch/>
        </p:blipFill>
        <p:spPr>
          <a:xfrm>
            <a:off x="815076" y="772229"/>
            <a:ext cx="1463041" cy="1463041"/>
          </a:xfrm>
          <a:custGeom>
            <a:avLst/>
            <a:gdLst>
              <a:gd name="connsiteX0" fmla="*/ 968929 w 1937858"/>
              <a:gd name="connsiteY0" fmla="*/ 0 h 1937858"/>
              <a:gd name="connsiteX1" fmla="*/ 1937858 w 1937858"/>
              <a:gd name="connsiteY1" fmla="*/ 968929 h 1937858"/>
              <a:gd name="connsiteX2" fmla="*/ 968929 w 1937858"/>
              <a:gd name="connsiteY2" fmla="*/ 1937858 h 1937858"/>
              <a:gd name="connsiteX3" fmla="*/ 0 w 1937858"/>
              <a:gd name="connsiteY3" fmla="*/ 968929 h 1937858"/>
              <a:gd name="connsiteX4" fmla="*/ 968929 w 1937858"/>
              <a:gd name="connsiteY4" fmla="*/ 0 h 1937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37858" h="1937858">
                <a:moveTo>
                  <a:pt x="968929" y="0"/>
                </a:moveTo>
                <a:cubicBezTo>
                  <a:pt x="1504054" y="0"/>
                  <a:pt x="1937858" y="433804"/>
                  <a:pt x="1937858" y="968929"/>
                </a:cubicBezTo>
                <a:cubicBezTo>
                  <a:pt x="1937858" y="1504054"/>
                  <a:pt x="1504054" y="1937858"/>
                  <a:pt x="968929" y="1937858"/>
                </a:cubicBezTo>
                <a:cubicBezTo>
                  <a:pt x="433804" y="1937858"/>
                  <a:pt x="0" y="1504054"/>
                  <a:pt x="0" y="968929"/>
                </a:cubicBezTo>
                <a:cubicBezTo>
                  <a:pt x="0" y="433804"/>
                  <a:pt x="433804" y="0"/>
                  <a:pt x="968929" y="0"/>
                </a:cubicBezTo>
                <a:close/>
              </a:path>
            </a:pathLst>
          </a:custGeom>
        </p:spPr>
      </p:pic>
      <p:pic>
        <p:nvPicPr>
          <p:cNvPr id="11" name="Picture 10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9E2BDAC-CF4E-3545-A5CB-D22167A20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439" y="4239264"/>
            <a:ext cx="1761957" cy="174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64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67">
            <a:extLst>
              <a:ext uri="{FF2B5EF4-FFF2-40B4-BE49-F238E27FC236}">
                <a16:creationId xmlns:a16="http://schemas.microsoft.com/office/drawing/2014/main" id="{3087E576-7D87-4248-80F2-BC370D17E434}"/>
              </a:ext>
            </a:extLst>
          </p:cNvPr>
          <p:cNvSpPr/>
          <p:nvPr/>
        </p:nvSpPr>
        <p:spPr>
          <a:xfrm>
            <a:off x="957994" y="0"/>
            <a:ext cx="1613751" cy="6429735"/>
          </a:xfrm>
          <a:custGeom>
            <a:avLst/>
            <a:gdLst>
              <a:gd name="connsiteX0" fmla="*/ 0 w 5745361"/>
              <a:gd name="connsiteY0" fmla="*/ 0 h 6441458"/>
              <a:gd name="connsiteX1" fmla="*/ 4601109 w 5745361"/>
              <a:gd name="connsiteY1" fmla="*/ 0 h 6441458"/>
              <a:gd name="connsiteX2" fmla="*/ 5745117 w 5745361"/>
              <a:gd name="connsiteY2" fmla="*/ 3217321 h 6441458"/>
              <a:gd name="connsiteX3" fmla="*/ 4601109 w 5745361"/>
              <a:gd name="connsiteY3" fmla="*/ 6441458 h 6441458"/>
              <a:gd name="connsiteX4" fmla="*/ 0 w 5745361"/>
              <a:gd name="connsiteY4" fmla="*/ 6441458 h 6441458"/>
              <a:gd name="connsiteX5" fmla="*/ 0 w 5745361"/>
              <a:gd name="connsiteY5" fmla="*/ 0 h 6441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45361" h="6441458">
                <a:moveTo>
                  <a:pt x="0" y="0"/>
                </a:moveTo>
                <a:lnTo>
                  <a:pt x="4601109" y="0"/>
                </a:lnTo>
                <a:cubicBezTo>
                  <a:pt x="4982445" y="1072441"/>
                  <a:pt x="5749131" y="2553862"/>
                  <a:pt x="5745117" y="3217321"/>
                </a:cubicBezTo>
                <a:cubicBezTo>
                  <a:pt x="5761173" y="3992114"/>
                  <a:pt x="4982445" y="5366746"/>
                  <a:pt x="4601109" y="6441458"/>
                </a:cubicBezTo>
                <a:lnTo>
                  <a:pt x="0" y="644145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6" name="Picture Placeholder 55">
            <a:extLst>
              <a:ext uri="{FF2B5EF4-FFF2-40B4-BE49-F238E27FC236}">
                <a16:creationId xmlns:a16="http://schemas.microsoft.com/office/drawing/2014/main" id="{2B0A6037-CA43-DE40-BADC-B07358D16BC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0" y="0"/>
            <a:ext cx="2528184" cy="6429375"/>
          </a:xfrm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6FF3FD42-04FE-9241-AA4C-FDBAD5F27A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88378" y="316328"/>
            <a:ext cx="2126577" cy="5351463"/>
          </a:xfrm>
          <a:prstGeom prst="rect">
            <a:avLst/>
          </a:prstGeom>
        </p:spPr>
        <p:txBody>
          <a:bodyPr anchor="ctr" anchorCtr="0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Aprio</a:t>
            </a:r>
            <a:br>
              <a:rPr lang="en-US" sz="4000">
                <a:solidFill>
                  <a:schemeClr val="bg1"/>
                </a:solidFill>
              </a:rPr>
            </a:br>
            <a:r>
              <a:rPr lang="en-US" sz="4000">
                <a:solidFill>
                  <a:schemeClr val="bg1"/>
                </a:solidFill>
              </a:rPr>
              <a:t>today</a:t>
            </a:r>
            <a:r>
              <a:rPr lang="en-US" sz="4000" baseline="30000">
                <a:solidFill>
                  <a:schemeClr val="bg1"/>
                </a:solidFill>
              </a:rPr>
              <a:t>*</a:t>
            </a:r>
          </a:p>
        </p:txBody>
      </p:sp>
      <p:sp>
        <p:nvSpPr>
          <p:cNvPr id="71" name="Title 5">
            <a:extLst>
              <a:ext uri="{FF2B5EF4-FFF2-40B4-BE49-F238E27FC236}">
                <a16:creationId xmlns:a16="http://schemas.microsoft.com/office/drawing/2014/main" id="{F01C6BAE-1242-D24A-A474-B186B76BC71E}"/>
              </a:ext>
            </a:extLst>
          </p:cNvPr>
          <p:cNvSpPr txBox="1">
            <a:spLocks/>
          </p:cNvSpPr>
          <p:nvPr/>
        </p:nvSpPr>
        <p:spPr>
          <a:xfrm>
            <a:off x="2126255" y="519221"/>
            <a:ext cx="9612291" cy="1231208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chemeClr val="bg2">
                    <a:lumMod val="25000"/>
                  </a:schemeClr>
                </a:solidFill>
                <a:cs typeface="Arial"/>
              </a:rPr>
              <a:t>By the numbers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844F53-0249-F92A-02DC-A4FAA92A1230}"/>
              </a:ext>
            </a:extLst>
          </p:cNvPr>
          <p:cNvSpPr txBox="1"/>
          <p:nvPr/>
        </p:nvSpPr>
        <p:spPr>
          <a:xfrm>
            <a:off x="2999232" y="6071616"/>
            <a:ext cx="3645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75000"/>
                  </a:schemeClr>
                </a:solidFill>
              </a:rPr>
              <a:t>*As of Jan 19, 2024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7E3841B-4044-9FA9-E5CA-9BF6AE1994E7}"/>
              </a:ext>
            </a:extLst>
          </p:cNvPr>
          <p:cNvGrpSpPr/>
          <p:nvPr/>
        </p:nvGrpSpPr>
        <p:grpSpPr>
          <a:xfrm>
            <a:off x="10552089" y="1642845"/>
            <a:ext cx="1257160" cy="1828800"/>
            <a:chOff x="2857598" y="2992060"/>
            <a:chExt cx="1257160" cy="182880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ADD71D4-645A-4AB0-4B7C-F73FCD9DEA1F}"/>
                </a:ext>
              </a:extLst>
            </p:cNvPr>
            <p:cNvSpPr txBox="1"/>
            <p:nvPr/>
          </p:nvSpPr>
          <p:spPr>
            <a:xfrm>
              <a:off x="2857598" y="2992060"/>
              <a:ext cx="1257160" cy="1828800"/>
            </a:xfrm>
            <a:prstGeom prst="roundRect">
              <a:avLst>
                <a:gd name="adj" fmla="val 6331"/>
              </a:avLst>
            </a:prstGeom>
            <a:solidFill>
              <a:schemeClr val="bg1"/>
            </a:solidFill>
            <a:effectLst>
              <a:outerShdw blurRad="355600" dist="38100" dir="5400000" algn="t" rotWithShape="0">
                <a:schemeClr val="bg2">
                  <a:lumMod val="10000"/>
                  <a:alpha val="27000"/>
                </a:schemeClr>
              </a:outerShdw>
            </a:effectLst>
          </p:spPr>
          <p:txBody>
            <a:bodyPr wrap="square" tIns="91440" bIns="91440" rtlCol="0" anchor="b" anchorCtr="0">
              <a:no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1200">
                  <a:solidFill>
                    <a:srgbClr val="677284"/>
                  </a:solidFill>
                </a:rPr>
                <a:t>Clients in</a:t>
              </a:r>
              <a:r>
                <a:rPr lang="en-US" sz="1400">
                  <a:solidFill>
                    <a:srgbClr val="677284"/>
                  </a:solidFill>
                </a:rPr>
                <a:t> </a:t>
              </a:r>
            </a:p>
            <a:p>
              <a:pPr algn="ctr">
                <a:lnSpc>
                  <a:spcPct val="90000"/>
                </a:lnSpc>
              </a:pPr>
              <a:r>
                <a:rPr lang="en-US" sz="3200">
                  <a:solidFill>
                    <a:sysClr val="windowText" lastClr="000000"/>
                  </a:solidFill>
                  <a:latin typeface="+mj-lt"/>
                </a:rPr>
                <a:t>50+</a:t>
              </a:r>
            </a:p>
            <a:p>
              <a:pPr algn="ctr">
                <a:lnSpc>
                  <a:spcPct val="80000"/>
                </a:lnSpc>
              </a:pPr>
              <a:r>
                <a:rPr lang="en-US" sz="1200">
                  <a:solidFill>
                    <a:srgbClr val="677284"/>
                  </a:solidFill>
                </a:rPr>
                <a:t>Countries</a:t>
              </a:r>
              <a:endParaRPr lang="en-US" sz="1400">
                <a:solidFill>
                  <a:srgbClr val="677284"/>
                </a:solidFill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0A0D5D7-3F22-ED88-E1E1-779B7E41C0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61311" y="3195355"/>
              <a:ext cx="423787" cy="535310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9B66591-5D43-DDF9-F66B-E86F871DDA3C}"/>
              </a:ext>
            </a:extLst>
          </p:cNvPr>
          <p:cNvGrpSpPr/>
          <p:nvPr/>
        </p:nvGrpSpPr>
        <p:grpSpPr>
          <a:xfrm>
            <a:off x="8982828" y="1642845"/>
            <a:ext cx="1257160" cy="1828800"/>
            <a:chOff x="5017082" y="2992060"/>
            <a:chExt cx="1257160" cy="182880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A08C0F1-65F7-639A-A44F-7048B35385FD}"/>
                </a:ext>
              </a:extLst>
            </p:cNvPr>
            <p:cNvSpPr txBox="1"/>
            <p:nvPr/>
          </p:nvSpPr>
          <p:spPr>
            <a:xfrm>
              <a:off x="5017082" y="2992060"/>
              <a:ext cx="1257160" cy="1828800"/>
            </a:xfrm>
            <a:prstGeom prst="roundRect">
              <a:avLst>
                <a:gd name="adj" fmla="val 6977"/>
              </a:avLst>
            </a:prstGeom>
            <a:solidFill>
              <a:schemeClr val="bg1"/>
            </a:solidFill>
            <a:effectLst>
              <a:outerShdw blurRad="355600" dist="38100" dir="5400000" algn="t" rotWithShape="0">
                <a:schemeClr val="bg2">
                  <a:lumMod val="10000"/>
                  <a:alpha val="27000"/>
                </a:schemeClr>
              </a:outerShdw>
            </a:effectLst>
          </p:spPr>
          <p:txBody>
            <a:bodyPr wrap="square" tIns="91440" bIns="91440" rtlCol="0" anchor="b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200">
                  <a:solidFill>
                    <a:sysClr val="windowText" lastClr="000000"/>
                  </a:solidFill>
                  <a:latin typeface="+mj-lt"/>
                </a:rPr>
                <a:t>60+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>
                  <a:solidFill>
                    <a:srgbClr val="677284"/>
                  </a:solidFill>
                </a:rPr>
                <a:t>Languages Spoken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38295CA-BFFA-0457-ABE3-FAAC718D7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78007" y="3195355"/>
              <a:ext cx="535310" cy="535310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183533B-A563-88D2-F4EF-6245F3D1E1D9}"/>
              </a:ext>
            </a:extLst>
          </p:cNvPr>
          <p:cNvGrpSpPr/>
          <p:nvPr/>
        </p:nvGrpSpPr>
        <p:grpSpPr>
          <a:xfrm>
            <a:off x="4419057" y="1642845"/>
            <a:ext cx="1257160" cy="1828800"/>
            <a:chOff x="4381162" y="722047"/>
            <a:chExt cx="1257160" cy="1828800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7C16132-8887-4F10-C213-F98E3C65832F}"/>
                </a:ext>
              </a:extLst>
            </p:cNvPr>
            <p:cNvSpPr txBox="1"/>
            <p:nvPr/>
          </p:nvSpPr>
          <p:spPr>
            <a:xfrm>
              <a:off x="4381162" y="722047"/>
              <a:ext cx="1257160" cy="1828800"/>
            </a:xfrm>
            <a:prstGeom prst="roundRect">
              <a:avLst>
                <a:gd name="adj" fmla="val 6331"/>
              </a:avLst>
            </a:prstGeom>
            <a:solidFill>
              <a:schemeClr val="bg1"/>
            </a:solidFill>
            <a:effectLst>
              <a:outerShdw blurRad="355600" dist="38100" dir="5400000" algn="t" rotWithShape="0">
                <a:schemeClr val="bg2">
                  <a:lumMod val="10000"/>
                  <a:alpha val="27000"/>
                </a:schemeClr>
              </a:outerShdw>
            </a:effectLst>
          </p:spPr>
          <p:txBody>
            <a:bodyPr wrap="square" tIns="91440" bIns="91440" rtlCol="0" anchor="b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200">
                  <a:solidFill>
                    <a:sysClr val="windowText" lastClr="000000"/>
                  </a:solidFill>
                  <a:latin typeface="+mj-lt"/>
                </a:rPr>
                <a:t>193</a:t>
              </a:r>
              <a:endParaRPr lang="en-US" sz="1200">
                <a:solidFill>
                  <a:sysClr val="windowText" lastClr="000000"/>
                </a:solidFill>
                <a:latin typeface="+mj-lt"/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200">
                  <a:solidFill>
                    <a:srgbClr val="677284"/>
                  </a:solidFill>
                </a:rPr>
                <a:t>Partners</a:t>
              </a:r>
              <a:endParaRPr lang="en-US" sz="1400">
                <a:solidFill>
                  <a:srgbClr val="677284"/>
                </a:solidFill>
              </a:endParaRP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2E9186C8-1C3C-95C3-18B3-7DDF6E63F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42087" y="1016907"/>
              <a:ext cx="605746" cy="479549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20812BA-8FDE-8187-8D22-DD805697ACFA}"/>
              </a:ext>
            </a:extLst>
          </p:cNvPr>
          <p:cNvGrpSpPr/>
          <p:nvPr/>
        </p:nvGrpSpPr>
        <p:grpSpPr>
          <a:xfrm>
            <a:off x="7461571" y="1642845"/>
            <a:ext cx="1257160" cy="1828800"/>
            <a:chOff x="8984502" y="1595510"/>
            <a:chExt cx="1257160" cy="1828800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81C09E9-9513-E230-BE1F-A169717BAEAB}"/>
                </a:ext>
              </a:extLst>
            </p:cNvPr>
            <p:cNvSpPr txBox="1"/>
            <p:nvPr/>
          </p:nvSpPr>
          <p:spPr>
            <a:xfrm>
              <a:off x="8984502" y="1595510"/>
              <a:ext cx="1257160" cy="1828800"/>
            </a:xfrm>
            <a:prstGeom prst="roundRect">
              <a:avLst>
                <a:gd name="adj" fmla="val 6977"/>
              </a:avLst>
            </a:prstGeom>
            <a:solidFill>
              <a:schemeClr val="bg1"/>
            </a:solidFill>
            <a:effectLst>
              <a:outerShdw blurRad="355600" dist="38100" dir="5400000" algn="t" rotWithShape="0">
                <a:schemeClr val="bg2">
                  <a:lumMod val="10000"/>
                  <a:alpha val="27000"/>
                </a:schemeClr>
              </a:outerShdw>
            </a:effectLst>
          </p:spPr>
          <p:txBody>
            <a:bodyPr wrap="square" tIns="91440" bIns="91440" rtlCol="0" anchor="b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200">
                  <a:solidFill>
                    <a:sysClr val="windowText" lastClr="000000"/>
                  </a:solidFill>
                  <a:latin typeface="+mj-lt"/>
                </a:rPr>
                <a:t>35+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>
                  <a:solidFill>
                    <a:srgbClr val="677284"/>
                  </a:solidFill>
                </a:rPr>
                <a:t>Services</a:t>
              </a:r>
              <a:endParaRPr lang="en-US" sz="1400">
                <a:solidFill>
                  <a:srgbClr val="677284"/>
                </a:solidFill>
              </a:endParaRPr>
            </a:p>
          </p:txBody>
        </p:sp>
        <p:sp>
          <p:nvSpPr>
            <p:cNvPr id="78" name="Shape 2473">
              <a:extLst>
                <a:ext uri="{FF2B5EF4-FFF2-40B4-BE49-F238E27FC236}">
                  <a16:creationId xmlns:a16="http://schemas.microsoft.com/office/drawing/2014/main" id="{54A3763A-D6CD-6B6B-5853-2CF1C9CB7F44}"/>
                </a:ext>
              </a:extLst>
            </p:cNvPr>
            <p:cNvSpPr/>
            <p:nvPr/>
          </p:nvSpPr>
          <p:spPr>
            <a:xfrm>
              <a:off x="9471557" y="1890370"/>
              <a:ext cx="283051" cy="518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507" y="18651"/>
                  </a:moveTo>
                  <a:lnTo>
                    <a:pt x="10795" y="12327"/>
                  </a:lnTo>
                  <a:lnTo>
                    <a:pt x="10781" y="12326"/>
                  </a:lnTo>
                  <a:cubicBezTo>
                    <a:pt x="10785" y="12307"/>
                    <a:pt x="10800" y="12292"/>
                    <a:pt x="10800" y="12273"/>
                  </a:cubicBezTo>
                  <a:cubicBezTo>
                    <a:pt x="10800" y="12001"/>
                    <a:pt x="10398" y="11782"/>
                    <a:pt x="9900" y="11782"/>
                  </a:cubicBezTo>
                  <a:lnTo>
                    <a:pt x="2149" y="11782"/>
                  </a:lnTo>
                  <a:lnTo>
                    <a:pt x="8749" y="982"/>
                  </a:lnTo>
                  <a:lnTo>
                    <a:pt x="15850" y="982"/>
                  </a:lnTo>
                  <a:lnTo>
                    <a:pt x="11436" y="8190"/>
                  </a:lnTo>
                  <a:lnTo>
                    <a:pt x="11447" y="8192"/>
                  </a:lnTo>
                  <a:cubicBezTo>
                    <a:pt x="11417" y="8241"/>
                    <a:pt x="11391" y="8291"/>
                    <a:pt x="11391" y="8345"/>
                  </a:cubicBezTo>
                  <a:cubicBezTo>
                    <a:pt x="11391" y="8617"/>
                    <a:pt x="11794" y="8836"/>
                    <a:pt x="12291" y="8836"/>
                  </a:cubicBezTo>
                  <a:lnTo>
                    <a:pt x="19195" y="8836"/>
                  </a:lnTo>
                  <a:cubicBezTo>
                    <a:pt x="19195" y="8836"/>
                    <a:pt x="9507" y="18651"/>
                    <a:pt x="9507" y="18651"/>
                  </a:cubicBezTo>
                  <a:close/>
                  <a:moveTo>
                    <a:pt x="21600" y="8345"/>
                  </a:moveTo>
                  <a:cubicBezTo>
                    <a:pt x="21600" y="8074"/>
                    <a:pt x="21197" y="7855"/>
                    <a:pt x="20700" y="7855"/>
                  </a:cubicBezTo>
                  <a:lnTo>
                    <a:pt x="13541" y="7855"/>
                  </a:lnTo>
                  <a:lnTo>
                    <a:pt x="17954" y="646"/>
                  </a:lnTo>
                  <a:lnTo>
                    <a:pt x="17944" y="644"/>
                  </a:lnTo>
                  <a:cubicBezTo>
                    <a:pt x="17974" y="595"/>
                    <a:pt x="18000" y="545"/>
                    <a:pt x="18000" y="491"/>
                  </a:cubicBezTo>
                  <a:cubicBezTo>
                    <a:pt x="18000" y="220"/>
                    <a:pt x="17598" y="0"/>
                    <a:pt x="17100" y="0"/>
                  </a:cubicBezTo>
                  <a:lnTo>
                    <a:pt x="8101" y="0"/>
                  </a:lnTo>
                  <a:cubicBezTo>
                    <a:pt x="7703" y="0"/>
                    <a:pt x="7376" y="143"/>
                    <a:pt x="7257" y="337"/>
                  </a:cubicBezTo>
                  <a:lnTo>
                    <a:pt x="7246" y="335"/>
                  </a:lnTo>
                  <a:lnTo>
                    <a:pt x="47" y="12117"/>
                  </a:lnTo>
                  <a:lnTo>
                    <a:pt x="57" y="12120"/>
                  </a:lnTo>
                  <a:cubicBezTo>
                    <a:pt x="27" y="12168"/>
                    <a:pt x="0" y="12218"/>
                    <a:pt x="0" y="12273"/>
                  </a:cubicBezTo>
                  <a:cubicBezTo>
                    <a:pt x="0" y="12544"/>
                    <a:pt x="403" y="12764"/>
                    <a:pt x="900" y="12764"/>
                  </a:cubicBezTo>
                  <a:lnTo>
                    <a:pt x="8895" y="12764"/>
                  </a:lnTo>
                  <a:lnTo>
                    <a:pt x="7206" y="21055"/>
                  </a:lnTo>
                  <a:lnTo>
                    <a:pt x="7220" y="21056"/>
                  </a:lnTo>
                  <a:cubicBezTo>
                    <a:pt x="7216" y="21074"/>
                    <a:pt x="7200" y="21090"/>
                    <a:pt x="7200" y="21109"/>
                  </a:cubicBezTo>
                  <a:cubicBezTo>
                    <a:pt x="7200" y="21380"/>
                    <a:pt x="7603" y="21600"/>
                    <a:pt x="8101" y="21600"/>
                  </a:cubicBezTo>
                  <a:cubicBezTo>
                    <a:pt x="8464" y="21600"/>
                    <a:pt x="8761" y="21480"/>
                    <a:pt x="8900" y="21310"/>
                  </a:cubicBezTo>
                  <a:lnTo>
                    <a:pt x="8918" y="21315"/>
                  </a:lnTo>
                  <a:lnTo>
                    <a:pt x="21517" y="8551"/>
                  </a:lnTo>
                  <a:lnTo>
                    <a:pt x="21513" y="8550"/>
                  </a:lnTo>
                  <a:cubicBezTo>
                    <a:pt x="21567" y="8487"/>
                    <a:pt x="21600" y="8419"/>
                    <a:pt x="21600" y="8345"/>
                  </a:cubicBezTo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19049" tIns="19049" rIns="19049" bIns="19049" anchor="ctr"/>
            <a:lstStyle/>
            <a:p>
              <a:pPr marL="0" marR="0" lvl="0" indent="0" algn="ctr" defTabSz="22858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kumimoji="0" sz="1562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Arial"/>
                <a:ea typeface="Arial"/>
                <a:cs typeface="Arial"/>
                <a:sym typeface="Gill Sans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590EFFE2-07F1-9C0A-8E84-FE18852F29D4}"/>
              </a:ext>
            </a:extLst>
          </p:cNvPr>
          <p:cNvSpPr txBox="1"/>
          <p:nvPr/>
        </p:nvSpPr>
        <p:spPr>
          <a:xfrm>
            <a:off x="5940314" y="3813585"/>
            <a:ext cx="1257160" cy="1828800"/>
          </a:xfrm>
          <a:prstGeom prst="roundRect">
            <a:avLst>
              <a:gd name="adj" fmla="val 6977"/>
            </a:avLst>
          </a:prstGeom>
          <a:solidFill>
            <a:schemeClr val="bg1"/>
          </a:solidFill>
          <a:effectLst>
            <a:outerShdw blurRad="355600" dist="38100" dir="5400000" algn="t" rotWithShape="0">
              <a:schemeClr val="bg2">
                <a:lumMod val="10000"/>
                <a:alpha val="27000"/>
              </a:schemeClr>
            </a:outerShdw>
          </a:effectLst>
        </p:spPr>
        <p:txBody>
          <a:bodyPr wrap="square" tIns="91440" bIns="9144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200">
                <a:solidFill>
                  <a:sysClr val="windowText" lastClr="000000"/>
                </a:solidFill>
                <a:latin typeface="+mj-lt"/>
              </a:rPr>
              <a:t>900</a:t>
            </a:r>
          </a:p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677284"/>
                </a:solidFill>
              </a:rPr>
              <a:t>Retirement Plans</a:t>
            </a:r>
            <a:endParaRPr lang="en-US" sz="1400">
              <a:solidFill>
                <a:srgbClr val="677284"/>
              </a:solidFill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12302E-6B2A-0DF2-C6A7-FCE2AFB7744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16291" y="4060348"/>
            <a:ext cx="505207" cy="433593"/>
            <a:chOff x="3705" y="2027"/>
            <a:chExt cx="270" cy="217"/>
          </a:xfrm>
          <a:solidFill>
            <a:schemeClr val="accent1"/>
          </a:solidFill>
        </p:grpSpPr>
        <p:sp>
          <p:nvSpPr>
            <p:cNvPr id="82" name="Freeform 47">
              <a:extLst>
                <a:ext uri="{FF2B5EF4-FFF2-40B4-BE49-F238E27FC236}">
                  <a16:creationId xmlns:a16="http://schemas.microsoft.com/office/drawing/2014/main" id="{DD9D78D6-42E5-DBC7-D089-819587CCE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5" y="2064"/>
              <a:ext cx="29" cy="71"/>
            </a:xfrm>
            <a:custGeom>
              <a:avLst/>
              <a:gdLst>
                <a:gd name="T0" fmla="*/ 10 w 15"/>
                <a:gd name="T1" fmla="*/ 25 h 36"/>
                <a:gd name="T2" fmla="*/ 9 w 15"/>
                <a:gd name="T3" fmla="*/ 25 h 36"/>
                <a:gd name="T4" fmla="*/ 5 w 15"/>
                <a:gd name="T5" fmla="*/ 25 h 36"/>
                <a:gd name="T6" fmla="*/ 3 w 15"/>
                <a:gd name="T7" fmla="*/ 23 h 36"/>
                <a:gd name="T8" fmla="*/ 3 w 15"/>
                <a:gd name="T9" fmla="*/ 23 h 36"/>
                <a:gd name="T10" fmla="*/ 0 w 15"/>
                <a:gd name="T11" fmla="*/ 25 h 36"/>
                <a:gd name="T12" fmla="*/ 0 w 15"/>
                <a:gd name="T13" fmla="*/ 26 h 36"/>
                <a:gd name="T14" fmla="*/ 2 w 15"/>
                <a:gd name="T15" fmla="*/ 27 h 36"/>
                <a:gd name="T16" fmla="*/ 3 w 15"/>
                <a:gd name="T17" fmla="*/ 28 h 36"/>
                <a:gd name="T18" fmla="*/ 5 w 15"/>
                <a:gd name="T19" fmla="*/ 29 h 36"/>
                <a:gd name="T20" fmla="*/ 6 w 15"/>
                <a:gd name="T21" fmla="*/ 29 h 36"/>
                <a:gd name="T22" fmla="*/ 6 w 15"/>
                <a:gd name="T23" fmla="*/ 34 h 36"/>
                <a:gd name="T24" fmla="*/ 7 w 15"/>
                <a:gd name="T25" fmla="*/ 36 h 36"/>
                <a:gd name="T26" fmla="*/ 9 w 15"/>
                <a:gd name="T27" fmla="*/ 34 h 36"/>
                <a:gd name="T28" fmla="*/ 9 w 15"/>
                <a:gd name="T29" fmla="*/ 29 h 36"/>
                <a:gd name="T30" fmla="*/ 10 w 15"/>
                <a:gd name="T31" fmla="*/ 28 h 36"/>
                <a:gd name="T32" fmla="*/ 12 w 15"/>
                <a:gd name="T33" fmla="*/ 27 h 36"/>
                <a:gd name="T34" fmla="*/ 14 w 15"/>
                <a:gd name="T35" fmla="*/ 25 h 36"/>
                <a:gd name="T36" fmla="*/ 15 w 15"/>
                <a:gd name="T37" fmla="*/ 22 h 36"/>
                <a:gd name="T38" fmla="*/ 14 w 15"/>
                <a:gd name="T39" fmla="*/ 19 h 36"/>
                <a:gd name="T40" fmla="*/ 12 w 15"/>
                <a:gd name="T41" fmla="*/ 18 h 36"/>
                <a:gd name="T42" fmla="*/ 10 w 15"/>
                <a:gd name="T43" fmla="*/ 16 h 36"/>
                <a:gd name="T44" fmla="*/ 8 w 15"/>
                <a:gd name="T45" fmla="*/ 16 h 36"/>
                <a:gd name="T46" fmla="*/ 7 w 15"/>
                <a:gd name="T47" fmla="*/ 15 h 36"/>
                <a:gd name="T48" fmla="*/ 5 w 15"/>
                <a:gd name="T49" fmla="*/ 15 h 36"/>
                <a:gd name="T50" fmla="*/ 5 w 15"/>
                <a:gd name="T51" fmla="*/ 14 h 36"/>
                <a:gd name="T52" fmla="*/ 4 w 15"/>
                <a:gd name="T53" fmla="*/ 12 h 36"/>
                <a:gd name="T54" fmla="*/ 5 w 15"/>
                <a:gd name="T55" fmla="*/ 11 h 36"/>
                <a:gd name="T56" fmla="*/ 5 w 15"/>
                <a:gd name="T57" fmla="*/ 10 h 36"/>
                <a:gd name="T58" fmla="*/ 7 w 15"/>
                <a:gd name="T59" fmla="*/ 10 h 36"/>
                <a:gd name="T60" fmla="*/ 10 w 15"/>
                <a:gd name="T61" fmla="*/ 10 h 36"/>
                <a:gd name="T62" fmla="*/ 11 w 15"/>
                <a:gd name="T63" fmla="*/ 11 h 36"/>
                <a:gd name="T64" fmla="*/ 12 w 15"/>
                <a:gd name="T65" fmla="*/ 12 h 36"/>
                <a:gd name="T66" fmla="*/ 15 w 15"/>
                <a:gd name="T67" fmla="*/ 9 h 36"/>
                <a:gd name="T68" fmla="*/ 14 w 15"/>
                <a:gd name="T69" fmla="*/ 9 h 36"/>
                <a:gd name="T70" fmla="*/ 12 w 15"/>
                <a:gd name="T71" fmla="*/ 7 h 36"/>
                <a:gd name="T72" fmla="*/ 9 w 15"/>
                <a:gd name="T73" fmla="*/ 6 h 36"/>
                <a:gd name="T74" fmla="*/ 9 w 15"/>
                <a:gd name="T75" fmla="*/ 1 h 36"/>
                <a:gd name="T76" fmla="*/ 7 w 15"/>
                <a:gd name="T77" fmla="*/ 0 h 36"/>
                <a:gd name="T78" fmla="*/ 6 w 15"/>
                <a:gd name="T79" fmla="*/ 1 h 36"/>
                <a:gd name="T80" fmla="*/ 6 w 15"/>
                <a:gd name="T81" fmla="*/ 6 h 36"/>
                <a:gd name="T82" fmla="*/ 5 w 15"/>
                <a:gd name="T83" fmla="*/ 7 h 36"/>
                <a:gd name="T84" fmla="*/ 3 w 15"/>
                <a:gd name="T85" fmla="*/ 8 h 36"/>
                <a:gd name="T86" fmla="*/ 1 w 15"/>
                <a:gd name="T87" fmla="*/ 10 h 36"/>
                <a:gd name="T88" fmla="*/ 1 w 15"/>
                <a:gd name="T89" fmla="*/ 12 h 36"/>
                <a:gd name="T90" fmla="*/ 1 w 15"/>
                <a:gd name="T91" fmla="*/ 15 h 36"/>
                <a:gd name="T92" fmla="*/ 3 w 15"/>
                <a:gd name="T93" fmla="*/ 17 h 36"/>
                <a:gd name="T94" fmla="*/ 5 w 15"/>
                <a:gd name="T95" fmla="*/ 18 h 36"/>
                <a:gd name="T96" fmla="*/ 7 w 15"/>
                <a:gd name="T97" fmla="*/ 19 h 36"/>
                <a:gd name="T98" fmla="*/ 9 w 15"/>
                <a:gd name="T99" fmla="*/ 19 h 36"/>
                <a:gd name="T100" fmla="*/ 10 w 15"/>
                <a:gd name="T101" fmla="*/ 20 h 36"/>
                <a:gd name="T102" fmla="*/ 11 w 15"/>
                <a:gd name="T103" fmla="*/ 21 h 36"/>
                <a:gd name="T104" fmla="*/ 11 w 15"/>
                <a:gd name="T105" fmla="*/ 22 h 36"/>
                <a:gd name="T106" fmla="*/ 11 w 15"/>
                <a:gd name="T107" fmla="*/ 24 h 36"/>
                <a:gd name="T108" fmla="*/ 10 w 15"/>
                <a:gd name="T109" fmla="*/ 2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" h="36">
                  <a:moveTo>
                    <a:pt x="10" y="25"/>
                  </a:moveTo>
                  <a:cubicBezTo>
                    <a:pt x="10" y="25"/>
                    <a:pt x="9" y="25"/>
                    <a:pt x="9" y="25"/>
                  </a:cubicBezTo>
                  <a:cubicBezTo>
                    <a:pt x="7" y="26"/>
                    <a:pt x="6" y="26"/>
                    <a:pt x="5" y="25"/>
                  </a:cubicBezTo>
                  <a:cubicBezTo>
                    <a:pt x="4" y="25"/>
                    <a:pt x="4" y="24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26"/>
                    <a:pt x="1" y="27"/>
                    <a:pt x="2" y="27"/>
                  </a:cubicBezTo>
                  <a:cubicBezTo>
                    <a:pt x="2" y="27"/>
                    <a:pt x="3" y="28"/>
                    <a:pt x="3" y="28"/>
                  </a:cubicBezTo>
                  <a:cubicBezTo>
                    <a:pt x="4" y="28"/>
                    <a:pt x="5" y="29"/>
                    <a:pt x="5" y="29"/>
                  </a:cubicBezTo>
                  <a:cubicBezTo>
                    <a:pt x="5" y="29"/>
                    <a:pt x="6" y="29"/>
                    <a:pt x="6" y="29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6" y="36"/>
                    <a:pt x="7" y="36"/>
                  </a:cubicBezTo>
                  <a:cubicBezTo>
                    <a:pt x="8" y="36"/>
                    <a:pt x="9" y="35"/>
                    <a:pt x="9" y="34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10" y="29"/>
                    <a:pt x="10" y="28"/>
                  </a:cubicBezTo>
                  <a:cubicBezTo>
                    <a:pt x="11" y="28"/>
                    <a:pt x="12" y="28"/>
                    <a:pt x="12" y="27"/>
                  </a:cubicBezTo>
                  <a:cubicBezTo>
                    <a:pt x="13" y="27"/>
                    <a:pt x="14" y="26"/>
                    <a:pt x="14" y="25"/>
                  </a:cubicBezTo>
                  <a:cubicBezTo>
                    <a:pt x="14" y="24"/>
                    <a:pt x="15" y="23"/>
                    <a:pt x="15" y="22"/>
                  </a:cubicBezTo>
                  <a:cubicBezTo>
                    <a:pt x="15" y="21"/>
                    <a:pt x="14" y="20"/>
                    <a:pt x="14" y="19"/>
                  </a:cubicBezTo>
                  <a:cubicBezTo>
                    <a:pt x="14" y="19"/>
                    <a:pt x="13" y="18"/>
                    <a:pt x="12" y="18"/>
                  </a:cubicBezTo>
                  <a:cubicBezTo>
                    <a:pt x="12" y="17"/>
                    <a:pt x="11" y="17"/>
                    <a:pt x="10" y="16"/>
                  </a:cubicBezTo>
                  <a:cubicBezTo>
                    <a:pt x="10" y="16"/>
                    <a:pt x="9" y="16"/>
                    <a:pt x="8" y="16"/>
                  </a:cubicBezTo>
                  <a:cubicBezTo>
                    <a:pt x="8" y="16"/>
                    <a:pt x="7" y="15"/>
                    <a:pt x="7" y="15"/>
                  </a:cubicBezTo>
                  <a:cubicBezTo>
                    <a:pt x="6" y="15"/>
                    <a:pt x="6" y="15"/>
                    <a:pt x="5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3"/>
                    <a:pt x="4" y="13"/>
                    <a:pt x="4" y="12"/>
                  </a:cubicBezTo>
                  <a:cubicBezTo>
                    <a:pt x="4" y="12"/>
                    <a:pt x="4" y="11"/>
                    <a:pt x="5" y="11"/>
                  </a:cubicBezTo>
                  <a:cubicBezTo>
                    <a:pt x="5" y="11"/>
                    <a:pt x="5" y="10"/>
                    <a:pt x="5" y="10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8" y="9"/>
                    <a:pt x="9" y="9"/>
                    <a:pt x="10" y="10"/>
                  </a:cubicBezTo>
                  <a:cubicBezTo>
                    <a:pt x="11" y="10"/>
                    <a:pt x="11" y="11"/>
                    <a:pt x="11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3" y="8"/>
                    <a:pt x="12" y="7"/>
                  </a:cubicBezTo>
                  <a:cubicBezTo>
                    <a:pt x="11" y="7"/>
                    <a:pt x="10" y="6"/>
                    <a:pt x="9" y="6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6" y="0"/>
                    <a:pt x="6" y="1"/>
                    <a:pt x="6" y="1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5" y="7"/>
                  </a:cubicBezTo>
                  <a:cubicBezTo>
                    <a:pt x="5" y="7"/>
                    <a:pt x="4" y="7"/>
                    <a:pt x="3" y="8"/>
                  </a:cubicBezTo>
                  <a:cubicBezTo>
                    <a:pt x="2" y="8"/>
                    <a:pt x="2" y="9"/>
                    <a:pt x="1" y="10"/>
                  </a:cubicBezTo>
                  <a:cubicBezTo>
                    <a:pt x="1" y="10"/>
                    <a:pt x="1" y="11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2" y="16"/>
                    <a:pt x="2" y="16"/>
                    <a:pt x="3" y="17"/>
                  </a:cubicBezTo>
                  <a:cubicBezTo>
                    <a:pt x="3" y="17"/>
                    <a:pt x="4" y="18"/>
                    <a:pt x="5" y="18"/>
                  </a:cubicBezTo>
                  <a:cubicBezTo>
                    <a:pt x="5" y="18"/>
                    <a:pt x="6" y="19"/>
                    <a:pt x="7" y="19"/>
                  </a:cubicBezTo>
                  <a:cubicBezTo>
                    <a:pt x="7" y="19"/>
                    <a:pt x="8" y="19"/>
                    <a:pt x="9" y="19"/>
                  </a:cubicBezTo>
                  <a:cubicBezTo>
                    <a:pt x="9" y="20"/>
                    <a:pt x="10" y="20"/>
                    <a:pt x="10" y="20"/>
                  </a:cubicBezTo>
                  <a:cubicBezTo>
                    <a:pt x="10" y="20"/>
                    <a:pt x="11" y="21"/>
                    <a:pt x="11" y="21"/>
                  </a:cubicBezTo>
                  <a:cubicBezTo>
                    <a:pt x="11" y="21"/>
                    <a:pt x="11" y="22"/>
                    <a:pt x="11" y="22"/>
                  </a:cubicBezTo>
                  <a:cubicBezTo>
                    <a:pt x="11" y="23"/>
                    <a:pt x="11" y="23"/>
                    <a:pt x="11" y="24"/>
                  </a:cubicBezTo>
                  <a:cubicBezTo>
                    <a:pt x="11" y="24"/>
                    <a:pt x="10" y="25"/>
                    <a:pt x="10" y="25"/>
                  </a:cubicBezTo>
                  <a:close/>
                </a:path>
              </a:pathLst>
            </a:custGeom>
            <a:grpFill/>
            <a:ln w="3175">
              <a:solidFill>
                <a:srgbClr val="F47920"/>
              </a:solidFill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3" name="Freeform 48">
              <a:extLst>
                <a:ext uri="{FF2B5EF4-FFF2-40B4-BE49-F238E27FC236}">
                  <a16:creationId xmlns:a16="http://schemas.microsoft.com/office/drawing/2014/main" id="{AC4BED71-8F5D-AA2A-4B84-DEA04735FE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88" y="2047"/>
              <a:ext cx="103" cy="103"/>
            </a:xfrm>
            <a:custGeom>
              <a:avLst/>
              <a:gdLst>
                <a:gd name="T0" fmla="*/ 26 w 53"/>
                <a:gd name="T1" fmla="*/ 53 h 53"/>
                <a:gd name="T2" fmla="*/ 53 w 53"/>
                <a:gd name="T3" fmla="*/ 27 h 53"/>
                <a:gd name="T4" fmla="*/ 26 w 53"/>
                <a:gd name="T5" fmla="*/ 0 h 53"/>
                <a:gd name="T6" fmla="*/ 0 w 53"/>
                <a:gd name="T7" fmla="*/ 27 h 53"/>
                <a:gd name="T8" fmla="*/ 26 w 53"/>
                <a:gd name="T9" fmla="*/ 53 h 53"/>
                <a:gd name="T10" fmla="*/ 26 w 53"/>
                <a:gd name="T11" fmla="*/ 4 h 53"/>
                <a:gd name="T12" fmla="*/ 49 w 53"/>
                <a:gd name="T13" fmla="*/ 27 h 53"/>
                <a:gd name="T14" fmla="*/ 26 w 53"/>
                <a:gd name="T15" fmla="*/ 49 h 53"/>
                <a:gd name="T16" fmla="*/ 4 w 53"/>
                <a:gd name="T17" fmla="*/ 27 h 53"/>
                <a:gd name="T18" fmla="*/ 26 w 53"/>
                <a:gd name="T19" fmla="*/ 4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" h="53">
                  <a:moveTo>
                    <a:pt x="26" y="53"/>
                  </a:moveTo>
                  <a:cubicBezTo>
                    <a:pt x="41" y="53"/>
                    <a:pt x="53" y="41"/>
                    <a:pt x="53" y="27"/>
                  </a:cubicBezTo>
                  <a:cubicBezTo>
                    <a:pt x="53" y="12"/>
                    <a:pt x="41" y="0"/>
                    <a:pt x="26" y="0"/>
                  </a:cubicBezTo>
                  <a:cubicBezTo>
                    <a:pt x="12" y="0"/>
                    <a:pt x="0" y="12"/>
                    <a:pt x="0" y="27"/>
                  </a:cubicBezTo>
                  <a:cubicBezTo>
                    <a:pt x="0" y="41"/>
                    <a:pt x="12" y="53"/>
                    <a:pt x="26" y="53"/>
                  </a:cubicBezTo>
                  <a:close/>
                  <a:moveTo>
                    <a:pt x="26" y="4"/>
                  </a:moveTo>
                  <a:cubicBezTo>
                    <a:pt x="39" y="4"/>
                    <a:pt x="49" y="14"/>
                    <a:pt x="49" y="27"/>
                  </a:cubicBezTo>
                  <a:cubicBezTo>
                    <a:pt x="49" y="39"/>
                    <a:pt x="39" y="49"/>
                    <a:pt x="26" y="49"/>
                  </a:cubicBezTo>
                  <a:cubicBezTo>
                    <a:pt x="14" y="49"/>
                    <a:pt x="4" y="39"/>
                    <a:pt x="4" y="27"/>
                  </a:cubicBezTo>
                  <a:cubicBezTo>
                    <a:pt x="4" y="14"/>
                    <a:pt x="14" y="4"/>
                    <a:pt x="26" y="4"/>
                  </a:cubicBezTo>
                  <a:close/>
                </a:path>
              </a:pathLst>
            </a:custGeom>
            <a:grpFill/>
            <a:ln w="3175">
              <a:solidFill>
                <a:srgbClr val="F47920"/>
              </a:solidFill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84" name="Freeform 49">
              <a:extLst>
                <a:ext uri="{FF2B5EF4-FFF2-40B4-BE49-F238E27FC236}">
                  <a16:creationId xmlns:a16="http://schemas.microsoft.com/office/drawing/2014/main" id="{AD275E06-19EC-EBBE-AF10-BCF247D085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5" y="2027"/>
              <a:ext cx="270" cy="145"/>
            </a:xfrm>
            <a:custGeom>
              <a:avLst/>
              <a:gdLst>
                <a:gd name="T0" fmla="*/ 137 w 139"/>
                <a:gd name="T1" fmla="*/ 0 h 74"/>
                <a:gd name="T2" fmla="*/ 137 w 139"/>
                <a:gd name="T3" fmla="*/ 0 h 74"/>
                <a:gd name="T4" fmla="*/ 119 w 139"/>
                <a:gd name="T5" fmla="*/ 0 h 74"/>
                <a:gd name="T6" fmla="*/ 19 w 139"/>
                <a:gd name="T7" fmla="*/ 0 h 74"/>
                <a:gd name="T8" fmla="*/ 2 w 139"/>
                <a:gd name="T9" fmla="*/ 0 h 74"/>
                <a:gd name="T10" fmla="*/ 2 w 139"/>
                <a:gd name="T11" fmla="*/ 0 h 74"/>
                <a:gd name="T12" fmla="*/ 0 w 139"/>
                <a:gd name="T13" fmla="*/ 2 h 74"/>
                <a:gd name="T14" fmla="*/ 0 w 139"/>
                <a:gd name="T15" fmla="*/ 19 h 74"/>
                <a:gd name="T16" fmla="*/ 0 w 139"/>
                <a:gd name="T17" fmla="*/ 19 h 74"/>
                <a:gd name="T18" fmla="*/ 0 w 139"/>
                <a:gd name="T19" fmla="*/ 54 h 74"/>
                <a:gd name="T20" fmla="*/ 0 w 139"/>
                <a:gd name="T21" fmla="*/ 54 h 74"/>
                <a:gd name="T22" fmla="*/ 0 w 139"/>
                <a:gd name="T23" fmla="*/ 72 h 74"/>
                <a:gd name="T24" fmla="*/ 2 w 139"/>
                <a:gd name="T25" fmla="*/ 74 h 74"/>
                <a:gd name="T26" fmla="*/ 2 w 139"/>
                <a:gd name="T27" fmla="*/ 74 h 74"/>
                <a:gd name="T28" fmla="*/ 19 w 139"/>
                <a:gd name="T29" fmla="*/ 74 h 74"/>
                <a:gd name="T30" fmla="*/ 119 w 139"/>
                <a:gd name="T31" fmla="*/ 74 h 74"/>
                <a:gd name="T32" fmla="*/ 137 w 139"/>
                <a:gd name="T33" fmla="*/ 74 h 74"/>
                <a:gd name="T34" fmla="*/ 137 w 139"/>
                <a:gd name="T35" fmla="*/ 74 h 74"/>
                <a:gd name="T36" fmla="*/ 139 w 139"/>
                <a:gd name="T37" fmla="*/ 72 h 74"/>
                <a:gd name="T38" fmla="*/ 139 w 139"/>
                <a:gd name="T39" fmla="*/ 2 h 74"/>
                <a:gd name="T40" fmla="*/ 137 w 139"/>
                <a:gd name="T41" fmla="*/ 0 h 74"/>
                <a:gd name="T42" fmla="*/ 4 w 139"/>
                <a:gd name="T43" fmla="*/ 21 h 74"/>
                <a:gd name="T44" fmla="*/ 21 w 139"/>
                <a:gd name="T45" fmla="*/ 4 h 74"/>
                <a:gd name="T46" fmla="*/ 117 w 139"/>
                <a:gd name="T47" fmla="*/ 4 h 74"/>
                <a:gd name="T48" fmla="*/ 135 w 139"/>
                <a:gd name="T49" fmla="*/ 21 h 74"/>
                <a:gd name="T50" fmla="*/ 135 w 139"/>
                <a:gd name="T51" fmla="*/ 52 h 74"/>
                <a:gd name="T52" fmla="*/ 117 w 139"/>
                <a:gd name="T53" fmla="*/ 70 h 74"/>
                <a:gd name="T54" fmla="*/ 21 w 139"/>
                <a:gd name="T55" fmla="*/ 70 h 74"/>
                <a:gd name="T56" fmla="*/ 4 w 139"/>
                <a:gd name="T57" fmla="*/ 52 h 74"/>
                <a:gd name="T58" fmla="*/ 4 w 139"/>
                <a:gd name="T59" fmla="*/ 21 h 74"/>
                <a:gd name="T60" fmla="*/ 135 w 139"/>
                <a:gd name="T61" fmla="*/ 4 h 74"/>
                <a:gd name="T62" fmla="*/ 135 w 139"/>
                <a:gd name="T63" fmla="*/ 17 h 74"/>
                <a:gd name="T64" fmla="*/ 121 w 139"/>
                <a:gd name="T65" fmla="*/ 4 h 74"/>
                <a:gd name="T66" fmla="*/ 135 w 139"/>
                <a:gd name="T67" fmla="*/ 4 h 74"/>
                <a:gd name="T68" fmla="*/ 17 w 139"/>
                <a:gd name="T69" fmla="*/ 4 h 74"/>
                <a:gd name="T70" fmla="*/ 4 w 139"/>
                <a:gd name="T71" fmla="*/ 17 h 74"/>
                <a:gd name="T72" fmla="*/ 4 w 139"/>
                <a:gd name="T73" fmla="*/ 4 h 74"/>
                <a:gd name="T74" fmla="*/ 17 w 139"/>
                <a:gd name="T75" fmla="*/ 4 h 74"/>
                <a:gd name="T76" fmla="*/ 4 w 139"/>
                <a:gd name="T77" fmla="*/ 70 h 74"/>
                <a:gd name="T78" fmla="*/ 4 w 139"/>
                <a:gd name="T79" fmla="*/ 56 h 74"/>
                <a:gd name="T80" fmla="*/ 17 w 139"/>
                <a:gd name="T81" fmla="*/ 70 h 74"/>
                <a:gd name="T82" fmla="*/ 4 w 139"/>
                <a:gd name="T83" fmla="*/ 70 h 74"/>
                <a:gd name="T84" fmla="*/ 121 w 139"/>
                <a:gd name="T85" fmla="*/ 70 h 74"/>
                <a:gd name="T86" fmla="*/ 135 w 139"/>
                <a:gd name="T87" fmla="*/ 56 h 74"/>
                <a:gd name="T88" fmla="*/ 135 w 139"/>
                <a:gd name="T89" fmla="*/ 70 h 74"/>
                <a:gd name="T90" fmla="*/ 121 w 139"/>
                <a:gd name="T91" fmla="*/ 7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9" h="74">
                  <a:moveTo>
                    <a:pt x="137" y="0"/>
                  </a:moveTo>
                  <a:cubicBezTo>
                    <a:pt x="137" y="0"/>
                    <a:pt x="137" y="0"/>
                    <a:pt x="137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1" y="74"/>
                    <a:pt x="2" y="74"/>
                  </a:cubicBezTo>
                  <a:cubicBezTo>
                    <a:pt x="2" y="74"/>
                    <a:pt x="2" y="74"/>
                    <a:pt x="2" y="74"/>
                  </a:cubicBezTo>
                  <a:cubicBezTo>
                    <a:pt x="19" y="74"/>
                    <a:pt x="19" y="74"/>
                    <a:pt x="19" y="74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37" y="74"/>
                    <a:pt x="137" y="74"/>
                    <a:pt x="137" y="74"/>
                  </a:cubicBezTo>
                  <a:cubicBezTo>
                    <a:pt x="137" y="74"/>
                    <a:pt x="137" y="74"/>
                    <a:pt x="137" y="74"/>
                  </a:cubicBezTo>
                  <a:cubicBezTo>
                    <a:pt x="138" y="74"/>
                    <a:pt x="139" y="73"/>
                    <a:pt x="139" y="72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1"/>
                    <a:pt x="138" y="0"/>
                    <a:pt x="137" y="0"/>
                  </a:cubicBezTo>
                  <a:close/>
                  <a:moveTo>
                    <a:pt x="4" y="21"/>
                  </a:moveTo>
                  <a:cubicBezTo>
                    <a:pt x="13" y="20"/>
                    <a:pt x="20" y="13"/>
                    <a:pt x="21" y="4"/>
                  </a:cubicBezTo>
                  <a:cubicBezTo>
                    <a:pt x="117" y="4"/>
                    <a:pt x="117" y="4"/>
                    <a:pt x="117" y="4"/>
                  </a:cubicBezTo>
                  <a:cubicBezTo>
                    <a:pt x="118" y="13"/>
                    <a:pt x="126" y="20"/>
                    <a:pt x="135" y="21"/>
                  </a:cubicBezTo>
                  <a:cubicBezTo>
                    <a:pt x="135" y="52"/>
                    <a:pt x="135" y="52"/>
                    <a:pt x="135" y="52"/>
                  </a:cubicBezTo>
                  <a:cubicBezTo>
                    <a:pt x="126" y="53"/>
                    <a:pt x="118" y="60"/>
                    <a:pt x="117" y="70"/>
                  </a:cubicBezTo>
                  <a:cubicBezTo>
                    <a:pt x="21" y="70"/>
                    <a:pt x="21" y="70"/>
                    <a:pt x="21" y="70"/>
                  </a:cubicBezTo>
                  <a:cubicBezTo>
                    <a:pt x="20" y="60"/>
                    <a:pt x="13" y="53"/>
                    <a:pt x="4" y="52"/>
                  </a:cubicBezTo>
                  <a:lnTo>
                    <a:pt x="4" y="21"/>
                  </a:lnTo>
                  <a:close/>
                  <a:moveTo>
                    <a:pt x="135" y="4"/>
                  </a:moveTo>
                  <a:cubicBezTo>
                    <a:pt x="135" y="17"/>
                    <a:pt x="135" y="17"/>
                    <a:pt x="135" y="17"/>
                  </a:cubicBezTo>
                  <a:cubicBezTo>
                    <a:pt x="128" y="16"/>
                    <a:pt x="122" y="11"/>
                    <a:pt x="121" y="4"/>
                  </a:cubicBezTo>
                  <a:lnTo>
                    <a:pt x="135" y="4"/>
                  </a:lnTo>
                  <a:close/>
                  <a:moveTo>
                    <a:pt x="17" y="4"/>
                  </a:moveTo>
                  <a:cubicBezTo>
                    <a:pt x="16" y="11"/>
                    <a:pt x="11" y="16"/>
                    <a:pt x="4" y="17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17" y="4"/>
                  </a:lnTo>
                  <a:close/>
                  <a:moveTo>
                    <a:pt x="4" y="70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11" y="57"/>
                    <a:pt x="16" y="63"/>
                    <a:pt x="17" y="70"/>
                  </a:cubicBezTo>
                  <a:lnTo>
                    <a:pt x="4" y="70"/>
                  </a:lnTo>
                  <a:close/>
                  <a:moveTo>
                    <a:pt x="121" y="70"/>
                  </a:moveTo>
                  <a:cubicBezTo>
                    <a:pt x="122" y="63"/>
                    <a:pt x="128" y="57"/>
                    <a:pt x="135" y="56"/>
                  </a:cubicBezTo>
                  <a:cubicBezTo>
                    <a:pt x="135" y="70"/>
                    <a:pt x="135" y="70"/>
                    <a:pt x="135" y="70"/>
                  </a:cubicBezTo>
                  <a:lnTo>
                    <a:pt x="121" y="70"/>
                  </a:lnTo>
                  <a:close/>
                </a:path>
              </a:pathLst>
            </a:custGeom>
            <a:grpFill/>
            <a:ln w="3175">
              <a:solidFill>
                <a:srgbClr val="F47920"/>
              </a:solidFill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4" name="Freeform 50">
              <a:extLst>
                <a:ext uri="{FF2B5EF4-FFF2-40B4-BE49-F238E27FC236}">
                  <a16:creationId xmlns:a16="http://schemas.microsoft.com/office/drawing/2014/main" id="{177040E4-A316-6BF0-011F-8B645CCC1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5" y="2187"/>
              <a:ext cx="270" cy="8"/>
            </a:xfrm>
            <a:custGeom>
              <a:avLst/>
              <a:gdLst>
                <a:gd name="T0" fmla="*/ 137 w 139"/>
                <a:gd name="T1" fmla="*/ 0 h 4"/>
                <a:gd name="T2" fmla="*/ 2 w 139"/>
                <a:gd name="T3" fmla="*/ 0 h 4"/>
                <a:gd name="T4" fmla="*/ 0 w 139"/>
                <a:gd name="T5" fmla="*/ 2 h 4"/>
                <a:gd name="T6" fmla="*/ 2 w 139"/>
                <a:gd name="T7" fmla="*/ 4 h 4"/>
                <a:gd name="T8" fmla="*/ 137 w 139"/>
                <a:gd name="T9" fmla="*/ 4 h 4"/>
                <a:gd name="T10" fmla="*/ 139 w 139"/>
                <a:gd name="T11" fmla="*/ 2 h 4"/>
                <a:gd name="T12" fmla="*/ 137 w 139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4">
                  <a:moveTo>
                    <a:pt x="13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37" y="4"/>
                    <a:pt x="137" y="4"/>
                    <a:pt x="137" y="4"/>
                  </a:cubicBezTo>
                  <a:cubicBezTo>
                    <a:pt x="138" y="4"/>
                    <a:pt x="139" y="3"/>
                    <a:pt x="139" y="2"/>
                  </a:cubicBezTo>
                  <a:cubicBezTo>
                    <a:pt x="139" y="1"/>
                    <a:pt x="138" y="0"/>
                    <a:pt x="137" y="0"/>
                  </a:cubicBezTo>
                  <a:close/>
                </a:path>
              </a:pathLst>
            </a:custGeom>
            <a:grpFill/>
            <a:ln w="3175">
              <a:solidFill>
                <a:srgbClr val="F47920"/>
              </a:solidFill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5" name="Freeform 51">
              <a:extLst>
                <a:ext uri="{FF2B5EF4-FFF2-40B4-BE49-F238E27FC236}">
                  <a16:creationId xmlns:a16="http://schemas.microsoft.com/office/drawing/2014/main" id="{334AD318-6B6F-DA20-BB39-8D72A7A10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5" y="2213"/>
              <a:ext cx="270" cy="8"/>
            </a:xfrm>
            <a:custGeom>
              <a:avLst/>
              <a:gdLst>
                <a:gd name="T0" fmla="*/ 137 w 139"/>
                <a:gd name="T1" fmla="*/ 0 h 4"/>
                <a:gd name="T2" fmla="*/ 2 w 139"/>
                <a:gd name="T3" fmla="*/ 0 h 4"/>
                <a:gd name="T4" fmla="*/ 0 w 139"/>
                <a:gd name="T5" fmla="*/ 2 h 4"/>
                <a:gd name="T6" fmla="*/ 2 w 139"/>
                <a:gd name="T7" fmla="*/ 4 h 4"/>
                <a:gd name="T8" fmla="*/ 137 w 139"/>
                <a:gd name="T9" fmla="*/ 4 h 4"/>
                <a:gd name="T10" fmla="*/ 139 w 139"/>
                <a:gd name="T11" fmla="*/ 2 h 4"/>
                <a:gd name="T12" fmla="*/ 137 w 139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4">
                  <a:moveTo>
                    <a:pt x="13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37" y="4"/>
                    <a:pt x="137" y="4"/>
                    <a:pt x="137" y="4"/>
                  </a:cubicBezTo>
                  <a:cubicBezTo>
                    <a:pt x="138" y="4"/>
                    <a:pt x="139" y="3"/>
                    <a:pt x="139" y="2"/>
                  </a:cubicBezTo>
                  <a:cubicBezTo>
                    <a:pt x="139" y="1"/>
                    <a:pt x="138" y="0"/>
                    <a:pt x="137" y="0"/>
                  </a:cubicBezTo>
                  <a:close/>
                </a:path>
              </a:pathLst>
            </a:custGeom>
            <a:grpFill/>
            <a:ln w="3175">
              <a:solidFill>
                <a:srgbClr val="F47920"/>
              </a:solidFill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sp>
          <p:nvSpPr>
            <p:cNvPr id="96" name="Freeform 52">
              <a:extLst>
                <a:ext uri="{FF2B5EF4-FFF2-40B4-BE49-F238E27FC236}">
                  <a16:creationId xmlns:a16="http://schemas.microsoft.com/office/drawing/2014/main" id="{2CBCF563-2E29-C073-D39D-C13933B74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5" y="2236"/>
              <a:ext cx="270" cy="8"/>
            </a:xfrm>
            <a:custGeom>
              <a:avLst/>
              <a:gdLst>
                <a:gd name="T0" fmla="*/ 137 w 139"/>
                <a:gd name="T1" fmla="*/ 0 h 4"/>
                <a:gd name="T2" fmla="*/ 2 w 139"/>
                <a:gd name="T3" fmla="*/ 0 h 4"/>
                <a:gd name="T4" fmla="*/ 0 w 139"/>
                <a:gd name="T5" fmla="*/ 2 h 4"/>
                <a:gd name="T6" fmla="*/ 2 w 139"/>
                <a:gd name="T7" fmla="*/ 4 h 4"/>
                <a:gd name="T8" fmla="*/ 137 w 139"/>
                <a:gd name="T9" fmla="*/ 4 h 4"/>
                <a:gd name="T10" fmla="*/ 139 w 139"/>
                <a:gd name="T11" fmla="*/ 2 h 4"/>
                <a:gd name="T12" fmla="*/ 137 w 139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4">
                  <a:moveTo>
                    <a:pt x="137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4"/>
                    <a:pt x="2" y="4"/>
                  </a:cubicBezTo>
                  <a:cubicBezTo>
                    <a:pt x="137" y="4"/>
                    <a:pt x="137" y="4"/>
                    <a:pt x="137" y="4"/>
                  </a:cubicBezTo>
                  <a:cubicBezTo>
                    <a:pt x="138" y="4"/>
                    <a:pt x="139" y="4"/>
                    <a:pt x="139" y="2"/>
                  </a:cubicBezTo>
                  <a:cubicBezTo>
                    <a:pt x="139" y="1"/>
                    <a:pt x="138" y="0"/>
                    <a:pt x="137" y="0"/>
                  </a:cubicBezTo>
                  <a:close/>
                </a:path>
              </a:pathLst>
            </a:custGeom>
            <a:grpFill/>
            <a:ln w="3175">
              <a:solidFill>
                <a:srgbClr val="F47920"/>
              </a:solidFill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593B314-9B54-ADBA-CC52-194C5AF2DC19}"/>
              </a:ext>
            </a:extLst>
          </p:cNvPr>
          <p:cNvGrpSpPr/>
          <p:nvPr/>
        </p:nvGrpSpPr>
        <p:grpSpPr>
          <a:xfrm>
            <a:off x="7461571" y="3813585"/>
            <a:ext cx="1257160" cy="1828800"/>
            <a:chOff x="5919892" y="2992060"/>
            <a:chExt cx="1257160" cy="1828800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81D877B-8D56-EE71-F3B0-5552AE8D1C0A}"/>
                </a:ext>
              </a:extLst>
            </p:cNvPr>
            <p:cNvSpPr txBox="1"/>
            <p:nvPr/>
          </p:nvSpPr>
          <p:spPr>
            <a:xfrm>
              <a:off x="5919892" y="2992060"/>
              <a:ext cx="1257160" cy="1828800"/>
            </a:xfrm>
            <a:prstGeom prst="roundRect">
              <a:avLst>
                <a:gd name="adj" fmla="val 6977"/>
              </a:avLst>
            </a:prstGeom>
            <a:solidFill>
              <a:schemeClr val="bg1"/>
            </a:solidFill>
            <a:effectLst>
              <a:outerShdw blurRad="355600" dist="38100" dir="5400000" algn="t" rotWithShape="0">
                <a:schemeClr val="bg2">
                  <a:lumMod val="10000"/>
                  <a:alpha val="27000"/>
                </a:schemeClr>
              </a:outerShdw>
            </a:effectLst>
          </p:spPr>
          <p:txBody>
            <a:bodyPr wrap="square" tIns="91440" bIns="91440" rtlCol="0" anchor="b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200" baseline="30000">
                  <a:solidFill>
                    <a:sysClr val="windowText" lastClr="000000"/>
                  </a:solidFill>
                  <a:latin typeface="+mj-lt"/>
                </a:rPr>
                <a:t>$</a:t>
              </a:r>
              <a:r>
                <a:rPr lang="en-US" sz="3200">
                  <a:solidFill>
                    <a:sysClr val="windowText" lastClr="000000"/>
                  </a:solidFill>
                  <a:latin typeface="+mj-lt"/>
                </a:rPr>
                <a:t>1.6</a:t>
              </a:r>
              <a:r>
                <a:rPr lang="en-US" sz="2000">
                  <a:solidFill>
                    <a:sysClr val="windowText" lastClr="000000"/>
                  </a:solidFill>
                  <a:latin typeface="+mj-lt"/>
                </a:rPr>
                <a:t>B</a:t>
              </a:r>
              <a:r>
                <a:rPr lang="en-US" sz="3200">
                  <a:solidFill>
                    <a:sysClr val="windowText" lastClr="000000"/>
                  </a:solidFill>
                  <a:latin typeface="+mj-lt"/>
                </a:rPr>
                <a:t> 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>
                  <a:solidFill>
                    <a:srgbClr val="677284"/>
                  </a:solidFill>
                </a:rPr>
                <a:t>AUM</a:t>
              </a:r>
              <a:endParaRPr lang="en-US" sz="1400">
                <a:solidFill>
                  <a:srgbClr val="677284"/>
                </a:solidFill>
              </a:endParaRPr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09907438-D2F4-E1CA-3431-6058047A3F0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309384" y="3256288"/>
              <a:ext cx="478176" cy="492775"/>
              <a:chOff x="3707" y="1397"/>
              <a:chExt cx="262" cy="270"/>
            </a:xfrm>
            <a:solidFill>
              <a:srgbClr val="F47920"/>
            </a:solidFill>
          </p:grpSpPr>
          <p:sp>
            <p:nvSpPr>
              <p:cNvPr id="100" name="Freeform 56">
                <a:extLst>
                  <a:ext uri="{FF2B5EF4-FFF2-40B4-BE49-F238E27FC236}">
                    <a16:creationId xmlns:a16="http://schemas.microsoft.com/office/drawing/2014/main" id="{E946D8D7-6A9F-D3B8-B320-09739734B56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98" y="1568"/>
                <a:ext cx="78" cy="29"/>
              </a:xfrm>
              <a:custGeom>
                <a:avLst/>
                <a:gdLst>
                  <a:gd name="T0" fmla="*/ 20 w 40"/>
                  <a:gd name="T1" fmla="*/ 0 h 15"/>
                  <a:gd name="T2" fmla="*/ 0 w 40"/>
                  <a:gd name="T3" fmla="*/ 8 h 15"/>
                  <a:gd name="T4" fmla="*/ 20 w 40"/>
                  <a:gd name="T5" fmla="*/ 15 h 15"/>
                  <a:gd name="T6" fmla="*/ 40 w 40"/>
                  <a:gd name="T7" fmla="*/ 8 h 15"/>
                  <a:gd name="T8" fmla="*/ 20 w 40"/>
                  <a:gd name="T9" fmla="*/ 0 h 15"/>
                  <a:gd name="T10" fmla="*/ 20 w 40"/>
                  <a:gd name="T11" fmla="*/ 11 h 15"/>
                  <a:gd name="T12" fmla="*/ 4 w 40"/>
                  <a:gd name="T13" fmla="*/ 8 h 15"/>
                  <a:gd name="T14" fmla="*/ 20 w 40"/>
                  <a:gd name="T15" fmla="*/ 4 h 15"/>
                  <a:gd name="T16" fmla="*/ 36 w 40"/>
                  <a:gd name="T17" fmla="*/ 8 h 15"/>
                  <a:gd name="T18" fmla="*/ 20 w 40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15">
                    <a:moveTo>
                      <a:pt x="20" y="0"/>
                    </a:moveTo>
                    <a:cubicBezTo>
                      <a:pt x="13" y="0"/>
                      <a:pt x="0" y="2"/>
                      <a:pt x="0" y="8"/>
                    </a:cubicBezTo>
                    <a:cubicBezTo>
                      <a:pt x="0" y="13"/>
                      <a:pt x="13" y="15"/>
                      <a:pt x="20" y="15"/>
                    </a:cubicBezTo>
                    <a:cubicBezTo>
                      <a:pt x="28" y="15"/>
                      <a:pt x="40" y="13"/>
                      <a:pt x="40" y="8"/>
                    </a:cubicBezTo>
                    <a:cubicBezTo>
                      <a:pt x="40" y="2"/>
                      <a:pt x="28" y="0"/>
                      <a:pt x="20" y="0"/>
                    </a:cubicBezTo>
                    <a:close/>
                    <a:moveTo>
                      <a:pt x="20" y="11"/>
                    </a:moveTo>
                    <a:cubicBezTo>
                      <a:pt x="11" y="11"/>
                      <a:pt x="5" y="9"/>
                      <a:pt x="4" y="8"/>
                    </a:cubicBezTo>
                    <a:cubicBezTo>
                      <a:pt x="5" y="6"/>
                      <a:pt x="11" y="4"/>
                      <a:pt x="20" y="4"/>
                    </a:cubicBezTo>
                    <a:cubicBezTo>
                      <a:pt x="30" y="4"/>
                      <a:pt x="36" y="7"/>
                      <a:pt x="36" y="8"/>
                    </a:cubicBezTo>
                    <a:cubicBezTo>
                      <a:pt x="36" y="9"/>
                      <a:pt x="30" y="11"/>
                      <a:pt x="20" y="11"/>
                    </a:cubicBezTo>
                    <a:close/>
                  </a:path>
                </a:pathLst>
              </a:custGeom>
              <a:grpFill/>
              <a:ln w="3175">
                <a:solidFill>
                  <a:srgbClr val="F47920"/>
                </a:solidFill>
              </a:ln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57">
                <a:extLst>
                  <a:ext uri="{FF2B5EF4-FFF2-40B4-BE49-F238E27FC236}">
                    <a16:creationId xmlns:a16="http://schemas.microsoft.com/office/drawing/2014/main" id="{D44FE340-D584-D5AF-CBB8-F046017ABD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07" y="1638"/>
                <a:ext cx="78" cy="27"/>
              </a:xfrm>
              <a:custGeom>
                <a:avLst/>
                <a:gdLst>
                  <a:gd name="T0" fmla="*/ 20 w 40"/>
                  <a:gd name="T1" fmla="*/ 0 h 14"/>
                  <a:gd name="T2" fmla="*/ 0 w 40"/>
                  <a:gd name="T3" fmla="*/ 7 h 14"/>
                  <a:gd name="T4" fmla="*/ 20 w 40"/>
                  <a:gd name="T5" fmla="*/ 14 h 14"/>
                  <a:gd name="T6" fmla="*/ 40 w 40"/>
                  <a:gd name="T7" fmla="*/ 7 h 14"/>
                  <a:gd name="T8" fmla="*/ 20 w 40"/>
                  <a:gd name="T9" fmla="*/ 0 h 14"/>
                  <a:gd name="T10" fmla="*/ 20 w 40"/>
                  <a:gd name="T11" fmla="*/ 10 h 14"/>
                  <a:gd name="T12" fmla="*/ 4 w 40"/>
                  <a:gd name="T13" fmla="*/ 7 h 14"/>
                  <a:gd name="T14" fmla="*/ 20 w 40"/>
                  <a:gd name="T15" fmla="*/ 4 h 14"/>
                  <a:gd name="T16" fmla="*/ 36 w 40"/>
                  <a:gd name="T17" fmla="*/ 7 h 14"/>
                  <a:gd name="T18" fmla="*/ 20 w 40"/>
                  <a:gd name="T1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14">
                    <a:moveTo>
                      <a:pt x="20" y="0"/>
                    </a:moveTo>
                    <a:cubicBezTo>
                      <a:pt x="12" y="0"/>
                      <a:pt x="0" y="1"/>
                      <a:pt x="0" y="7"/>
                    </a:cubicBezTo>
                    <a:cubicBezTo>
                      <a:pt x="0" y="13"/>
                      <a:pt x="12" y="14"/>
                      <a:pt x="20" y="14"/>
                    </a:cubicBezTo>
                    <a:cubicBezTo>
                      <a:pt x="27" y="14"/>
                      <a:pt x="40" y="13"/>
                      <a:pt x="40" y="7"/>
                    </a:cubicBezTo>
                    <a:cubicBezTo>
                      <a:pt x="40" y="1"/>
                      <a:pt x="27" y="0"/>
                      <a:pt x="20" y="0"/>
                    </a:cubicBezTo>
                    <a:close/>
                    <a:moveTo>
                      <a:pt x="20" y="10"/>
                    </a:moveTo>
                    <a:cubicBezTo>
                      <a:pt x="11" y="10"/>
                      <a:pt x="5" y="8"/>
                      <a:pt x="4" y="7"/>
                    </a:cubicBezTo>
                    <a:cubicBezTo>
                      <a:pt x="5" y="6"/>
                      <a:pt x="11" y="4"/>
                      <a:pt x="20" y="4"/>
                    </a:cubicBezTo>
                    <a:cubicBezTo>
                      <a:pt x="29" y="4"/>
                      <a:pt x="35" y="6"/>
                      <a:pt x="36" y="7"/>
                    </a:cubicBezTo>
                    <a:cubicBezTo>
                      <a:pt x="35" y="8"/>
                      <a:pt x="29" y="10"/>
                      <a:pt x="20" y="10"/>
                    </a:cubicBezTo>
                    <a:close/>
                  </a:path>
                </a:pathLst>
              </a:custGeom>
              <a:grpFill/>
              <a:ln w="3175">
                <a:solidFill>
                  <a:srgbClr val="F47920"/>
                </a:solidFill>
              </a:ln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58">
                <a:extLst>
                  <a:ext uri="{FF2B5EF4-FFF2-40B4-BE49-F238E27FC236}">
                    <a16:creationId xmlns:a16="http://schemas.microsoft.com/office/drawing/2014/main" id="{1D287086-EFAF-101B-1500-A4198F838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8" y="1603"/>
                <a:ext cx="78" cy="20"/>
              </a:xfrm>
              <a:custGeom>
                <a:avLst/>
                <a:gdLst>
                  <a:gd name="T0" fmla="*/ 38 w 40"/>
                  <a:gd name="T1" fmla="*/ 0 h 10"/>
                  <a:gd name="T2" fmla="*/ 36 w 40"/>
                  <a:gd name="T3" fmla="*/ 2 h 10"/>
                  <a:gd name="T4" fmla="*/ 20 w 40"/>
                  <a:gd name="T5" fmla="*/ 6 h 10"/>
                  <a:gd name="T6" fmla="*/ 4 w 40"/>
                  <a:gd name="T7" fmla="*/ 2 h 10"/>
                  <a:gd name="T8" fmla="*/ 2 w 40"/>
                  <a:gd name="T9" fmla="*/ 0 h 10"/>
                  <a:gd name="T10" fmla="*/ 0 w 40"/>
                  <a:gd name="T11" fmla="*/ 2 h 10"/>
                  <a:gd name="T12" fmla="*/ 20 w 40"/>
                  <a:gd name="T13" fmla="*/ 10 h 10"/>
                  <a:gd name="T14" fmla="*/ 40 w 40"/>
                  <a:gd name="T15" fmla="*/ 2 h 10"/>
                  <a:gd name="T16" fmla="*/ 38 w 40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10">
                    <a:moveTo>
                      <a:pt x="38" y="0"/>
                    </a:moveTo>
                    <a:cubicBezTo>
                      <a:pt x="37" y="0"/>
                      <a:pt x="36" y="1"/>
                      <a:pt x="36" y="2"/>
                    </a:cubicBezTo>
                    <a:cubicBezTo>
                      <a:pt x="36" y="3"/>
                      <a:pt x="30" y="6"/>
                      <a:pt x="20" y="6"/>
                    </a:cubicBezTo>
                    <a:cubicBezTo>
                      <a:pt x="11" y="6"/>
                      <a:pt x="5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13" y="10"/>
                      <a:pt x="20" y="10"/>
                    </a:cubicBezTo>
                    <a:cubicBezTo>
                      <a:pt x="28" y="10"/>
                      <a:pt x="40" y="8"/>
                      <a:pt x="40" y="2"/>
                    </a:cubicBezTo>
                    <a:cubicBezTo>
                      <a:pt x="40" y="1"/>
                      <a:pt x="39" y="0"/>
                      <a:pt x="38" y="0"/>
                    </a:cubicBezTo>
                    <a:close/>
                  </a:path>
                </a:pathLst>
              </a:custGeom>
              <a:grpFill/>
              <a:ln w="3175">
                <a:solidFill>
                  <a:srgbClr val="F47920"/>
                </a:solidFill>
              </a:ln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0" name="Freeform 59">
                <a:extLst>
                  <a:ext uri="{FF2B5EF4-FFF2-40B4-BE49-F238E27FC236}">
                    <a16:creationId xmlns:a16="http://schemas.microsoft.com/office/drawing/2014/main" id="{31AFF1CB-2E46-C6E5-01BA-38B47AA835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8" y="1626"/>
                <a:ext cx="78" cy="18"/>
              </a:xfrm>
              <a:custGeom>
                <a:avLst/>
                <a:gdLst>
                  <a:gd name="T0" fmla="*/ 38 w 40"/>
                  <a:gd name="T1" fmla="*/ 0 h 9"/>
                  <a:gd name="T2" fmla="*/ 36 w 40"/>
                  <a:gd name="T3" fmla="*/ 2 h 9"/>
                  <a:gd name="T4" fmla="*/ 20 w 40"/>
                  <a:gd name="T5" fmla="*/ 5 h 9"/>
                  <a:gd name="T6" fmla="*/ 4 w 40"/>
                  <a:gd name="T7" fmla="*/ 2 h 9"/>
                  <a:gd name="T8" fmla="*/ 2 w 40"/>
                  <a:gd name="T9" fmla="*/ 0 h 9"/>
                  <a:gd name="T10" fmla="*/ 0 w 40"/>
                  <a:gd name="T11" fmla="*/ 2 h 9"/>
                  <a:gd name="T12" fmla="*/ 20 w 40"/>
                  <a:gd name="T13" fmla="*/ 9 h 9"/>
                  <a:gd name="T14" fmla="*/ 40 w 40"/>
                  <a:gd name="T15" fmla="*/ 2 h 9"/>
                  <a:gd name="T16" fmla="*/ 38 w 40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9">
                    <a:moveTo>
                      <a:pt x="38" y="0"/>
                    </a:moveTo>
                    <a:cubicBezTo>
                      <a:pt x="37" y="0"/>
                      <a:pt x="36" y="1"/>
                      <a:pt x="36" y="2"/>
                    </a:cubicBezTo>
                    <a:cubicBezTo>
                      <a:pt x="36" y="3"/>
                      <a:pt x="30" y="5"/>
                      <a:pt x="20" y="5"/>
                    </a:cubicBezTo>
                    <a:cubicBezTo>
                      <a:pt x="11" y="5"/>
                      <a:pt x="5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13" y="9"/>
                      <a:pt x="20" y="9"/>
                    </a:cubicBezTo>
                    <a:cubicBezTo>
                      <a:pt x="28" y="9"/>
                      <a:pt x="40" y="8"/>
                      <a:pt x="40" y="2"/>
                    </a:cubicBezTo>
                    <a:cubicBezTo>
                      <a:pt x="40" y="1"/>
                      <a:pt x="39" y="0"/>
                      <a:pt x="38" y="0"/>
                    </a:cubicBezTo>
                    <a:close/>
                  </a:path>
                </a:pathLst>
              </a:custGeom>
              <a:grpFill/>
              <a:ln w="3175">
                <a:solidFill>
                  <a:srgbClr val="F47920"/>
                </a:solidFill>
              </a:ln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2" name="Freeform 60">
                <a:extLst>
                  <a:ext uri="{FF2B5EF4-FFF2-40B4-BE49-F238E27FC236}">
                    <a16:creationId xmlns:a16="http://schemas.microsoft.com/office/drawing/2014/main" id="{F6138AB5-4BC8-1B16-FBD4-977EF436F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8" y="1648"/>
                <a:ext cx="78" cy="19"/>
              </a:xfrm>
              <a:custGeom>
                <a:avLst/>
                <a:gdLst>
                  <a:gd name="T0" fmla="*/ 38 w 40"/>
                  <a:gd name="T1" fmla="*/ 0 h 10"/>
                  <a:gd name="T2" fmla="*/ 36 w 40"/>
                  <a:gd name="T3" fmla="*/ 2 h 10"/>
                  <a:gd name="T4" fmla="*/ 20 w 40"/>
                  <a:gd name="T5" fmla="*/ 6 h 10"/>
                  <a:gd name="T6" fmla="*/ 4 w 40"/>
                  <a:gd name="T7" fmla="*/ 2 h 10"/>
                  <a:gd name="T8" fmla="*/ 2 w 40"/>
                  <a:gd name="T9" fmla="*/ 0 h 10"/>
                  <a:gd name="T10" fmla="*/ 0 w 40"/>
                  <a:gd name="T11" fmla="*/ 2 h 10"/>
                  <a:gd name="T12" fmla="*/ 20 w 40"/>
                  <a:gd name="T13" fmla="*/ 10 h 10"/>
                  <a:gd name="T14" fmla="*/ 40 w 40"/>
                  <a:gd name="T15" fmla="*/ 2 h 10"/>
                  <a:gd name="T16" fmla="*/ 38 w 40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10">
                    <a:moveTo>
                      <a:pt x="38" y="0"/>
                    </a:moveTo>
                    <a:cubicBezTo>
                      <a:pt x="37" y="0"/>
                      <a:pt x="36" y="1"/>
                      <a:pt x="36" y="2"/>
                    </a:cubicBezTo>
                    <a:cubicBezTo>
                      <a:pt x="36" y="3"/>
                      <a:pt x="30" y="6"/>
                      <a:pt x="20" y="6"/>
                    </a:cubicBezTo>
                    <a:cubicBezTo>
                      <a:pt x="11" y="6"/>
                      <a:pt x="5" y="4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13" y="10"/>
                      <a:pt x="20" y="10"/>
                    </a:cubicBezTo>
                    <a:cubicBezTo>
                      <a:pt x="28" y="10"/>
                      <a:pt x="40" y="8"/>
                      <a:pt x="40" y="2"/>
                    </a:cubicBezTo>
                    <a:cubicBezTo>
                      <a:pt x="40" y="1"/>
                      <a:pt x="39" y="0"/>
                      <a:pt x="38" y="0"/>
                    </a:cubicBezTo>
                    <a:close/>
                  </a:path>
                </a:pathLst>
              </a:custGeom>
              <a:grpFill/>
              <a:ln w="3175">
                <a:solidFill>
                  <a:srgbClr val="F47920"/>
                </a:solidFill>
              </a:ln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3" name="Freeform 61">
                <a:extLst>
                  <a:ext uri="{FF2B5EF4-FFF2-40B4-BE49-F238E27FC236}">
                    <a16:creationId xmlns:a16="http://schemas.microsoft.com/office/drawing/2014/main" id="{B0A16A17-B543-C5BD-4B3D-C469AA009F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1" y="1603"/>
                <a:ext cx="78" cy="20"/>
              </a:xfrm>
              <a:custGeom>
                <a:avLst/>
                <a:gdLst>
                  <a:gd name="T0" fmla="*/ 38 w 40"/>
                  <a:gd name="T1" fmla="*/ 0 h 10"/>
                  <a:gd name="T2" fmla="*/ 36 w 40"/>
                  <a:gd name="T3" fmla="*/ 2 h 10"/>
                  <a:gd name="T4" fmla="*/ 20 w 40"/>
                  <a:gd name="T5" fmla="*/ 6 h 10"/>
                  <a:gd name="T6" fmla="*/ 4 w 40"/>
                  <a:gd name="T7" fmla="*/ 2 h 10"/>
                  <a:gd name="T8" fmla="*/ 2 w 40"/>
                  <a:gd name="T9" fmla="*/ 0 h 10"/>
                  <a:gd name="T10" fmla="*/ 0 w 40"/>
                  <a:gd name="T11" fmla="*/ 2 h 10"/>
                  <a:gd name="T12" fmla="*/ 20 w 40"/>
                  <a:gd name="T13" fmla="*/ 10 h 10"/>
                  <a:gd name="T14" fmla="*/ 40 w 40"/>
                  <a:gd name="T15" fmla="*/ 2 h 10"/>
                  <a:gd name="T16" fmla="*/ 38 w 40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10">
                    <a:moveTo>
                      <a:pt x="38" y="0"/>
                    </a:moveTo>
                    <a:cubicBezTo>
                      <a:pt x="37" y="0"/>
                      <a:pt x="36" y="1"/>
                      <a:pt x="36" y="2"/>
                    </a:cubicBezTo>
                    <a:cubicBezTo>
                      <a:pt x="35" y="3"/>
                      <a:pt x="29" y="6"/>
                      <a:pt x="20" y="6"/>
                    </a:cubicBezTo>
                    <a:cubicBezTo>
                      <a:pt x="10" y="6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12" y="10"/>
                      <a:pt x="20" y="10"/>
                    </a:cubicBezTo>
                    <a:cubicBezTo>
                      <a:pt x="27" y="10"/>
                      <a:pt x="40" y="8"/>
                      <a:pt x="40" y="2"/>
                    </a:cubicBezTo>
                    <a:cubicBezTo>
                      <a:pt x="40" y="1"/>
                      <a:pt x="39" y="0"/>
                      <a:pt x="38" y="0"/>
                    </a:cubicBezTo>
                    <a:close/>
                  </a:path>
                </a:pathLst>
              </a:custGeom>
              <a:grpFill/>
              <a:ln w="3175">
                <a:solidFill>
                  <a:srgbClr val="F47920"/>
                </a:solidFill>
              </a:ln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4" name="Freeform 62">
                <a:extLst>
                  <a:ext uri="{FF2B5EF4-FFF2-40B4-BE49-F238E27FC236}">
                    <a16:creationId xmlns:a16="http://schemas.microsoft.com/office/drawing/2014/main" id="{7E40D552-FB9B-9597-D1DD-4A12E7D0DD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1" y="1580"/>
                <a:ext cx="78" cy="17"/>
              </a:xfrm>
              <a:custGeom>
                <a:avLst/>
                <a:gdLst>
                  <a:gd name="T0" fmla="*/ 38 w 40"/>
                  <a:gd name="T1" fmla="*/ 0 h 9"/>
                  <a:gd name="T2" fmla="*/ 36 w 40"/>
                  <a:gd name="T3" fmla="*/ 2 h 9"/>
                  <a:gd name="T4" fmla="*/ 20 w 40"/>
                  <a:gd name="T5" fmla="*/ 5 h 9"/>
                  <a:gd name="T6" fmla="*/ 4 w 40"/>
                  <a:gd name="T7" fmla="*/ 2 h 9"/>
                  <a:gd name="T8" fmla="*/ 2 w 40"/>
                  <a:gd name="T9" fmla="*/ 0 h 9"/>
                  <a:gd name="T10" fmla="*/ 0 w 40"/>
                  <a:gd name="T11" fmla="*/ 2 h 9"/>
                  <a:gd name="T12" fmla="*/ 20 w 40"/>
                  <a:gd name="T13" fmla="*/ 9 h 9"/>
                  <a:gd name="T14" fmla="*/ 40 w 40"/>
                  <a:gd name="T15" fmla="*/ 2 h 9"/>
                  <a:gd name="T16" fmla="*/ 38 w 40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9">
                    <a:moveTo>
                      <a:pt x="38" y="0"/>
                    </a:moveTo>
                    <a:cubicBezTo>
                      <a:pt x="37" y="0"/>
                      <a:pt x="36" y="0"/>
                      <a:pt x="36" y="2"/>
                    </a:cubicBezTo>
                    <a:cubicBezTo>
                      <a:pt x="35" y="3"/>
                      <a:pt x="29" y="5"/>
                      <a:pt x="20" y="5"/>
                    </a:cubicBezTo>
                    <a:cubicBezTo>
                      <a:pt x="10" y="5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7"/>
                      <a:pt x="12" y="9"/>
                      <a:pt x="20" y="9"/>
                    </a:cubicBezTo>
                    <a:cubicBezTo>
                      <a:pt x="27" y="9"/>
                      <a:pt x="40" y="7"/>
                      <a:pt x="40" y="2"/>
                    </a:cubicBezTo>
                    <a:cubicBezTo>
                      <a:pt x="40" y="1"/>
                      <a:pt x="39" y="0"/>
                      <a:pt x="38" y="0"/>
                    </a:cubicBezTo>
                    <a:close/>
                  </a:path>
                </a:pathLst>
              </a:custGeom>
              <a:grpFill/>
              <a:ln w="3175">
                <a:solidFill>
                  <a:srgbClr val="F47920"/>
                </a:solidFill>
              </a:ln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5" name="Freeform 63">
                <a:extLst>
                  <a:ext uri="{FF2B5EF4-FFF2-40B4-BE49-F238E27FC236}">
                    <a16:creationId xmlns:a16="http://schemas.microsoft.com/office/drawing/2014/main" id="{61ADD96B-05A2-2FDE-17FB-E1F709B3E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1" y="1554"/>
                <a:ext cx="78" cy="18"/>
              </a:xfrm>
              <a:custGeom>
                <a:avLst/>
                <a:gdLst>
                  <a:gd name="T0" fmla="*/ 38 w 40"/>
                  <a:gd name="T1" fmla="*/ 0 h 9"/>
                  <a:gd name="T2" fmla="*/ 36 w 40"/>
                  <a:gd name="T3" fmla="*/ 2 h 9"/>
                  <a:gd name="T4" fmla="*/ 20 w 40"/>
                  <a:gd name="T5" fmla="*/ 5 h 9"/>
                  <a:gd name="T6" fmla="*/ 4 w 40"/>
                  <a:gd name="T7" fmla="*/ 2 h 9"/>
                  <a:gd name="T8" fmla="*/ 2 w 40"/>
                  <a:gd name="T9" fmla="*/ 0 h 9"/>
                  <a:gd name="T10" fmla="*/ 0 w 40"/>
                  <a:gd name="T11" fmla="*/ 2 h 9"/>
                  <a:gd name="T12" fmla="*/ 20 w 40"/>
                  <a:gd name="T13" fmla="*/ 9 h 9"/>
                  <a:gd name="T14" fmla="*/ 40 w 40"/>
                  <a:gd name="T15" fmla="*/ 2 h 9"/>
                  <a:gd name="T16" fmla="*/ 38 w 40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9">
                    <a:moveTo>
                      <a:pt x="38" y="0"/>
                    </a:moveTo>
                    <a:cubicBezTo>
                      <a:pt x="37" y="0"/>
                      <a:pt x="36" y="1"/>
                      <a:pt x="36" y="2"/>
                    </a:cubicBezTo>
                    <a:cubicBezTo>
                      <a:pt x="35" y="3"/>
                      <a:pt x="29" y="5"/>
                      <a:pt x="20" y="5"/>
                    </a:cubicBezTo>
                    <a:cubicBezTo>
                      <a:pt x="10" y="5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12" y="9"/>
                      <a:pt x="20" y="9"/>
                    </a:cubicBezTo>
                    <a:cubicBezTo>
                      <a:pt x="27" y="9"/>
                      <a:pt x="40" y="8"/>
                      <a:pt x="40" y="2"/>
                    </a:cubicBezTo>
                    <a:cubicBezTo>
                      <a:pt x="40" y="1"/>
                      <a:pt x="39" y="0"/>
                      <a:pt x="38" y="0"/>
                    </a:cubicBezTo>
                    <a:close/>
                  </a:path>
                </a:pathLst>
              </a:custGeom>
              <a:grpFill/>
              <a:ln w="3175">
                <a:solidFill>
                  <a:srgbClr val="F47920"/>
                </a:solidFill>
              </a:ln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6" name="Freeform 64">
                <a:extLst>
                  <a:ext uri="{FF2B5EF4-FFF2-40B4-BE49-F238E27FC236}">
                    <a16:creationId xmlns:a16="http://schemas.microsoft.com/office/drawing/2014/main" id="{01496E74-D05F-80D2-8C23-917EF2B0B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1" y="1529"/>
                <a:ext cx="78" cy="20"/>
              </a:xfrm>
              <a:custGeom>
                <a:avLst/>
                <a:gdLst>
                  <a:gd name="T0" fmla="*/ 38 w 40"/>
                  <a:gd name="T1" fmla="*/ 0 h 10"/>
                  <a:gd name="T2" fmla="*/ 36 w 40"/>
                  <a:gd name="T3" fmla="*/ 2 h 10"/>
                  <a:gd name="T4" fmla="*/ 20 w 40"/>
                  <a:gd name="T5" fmla="*/ 6 h 10"/>
                  <a:gd name="T6" fmla="*/ 4 w 40"/>
                  <a:gd name="T7" fmla="*/ 2 h 10"/>
                  <a:gd name="T8" fmla="*/ 2 w 40"/>
                  <a:gd name="T9" fmla="*/ 0 h 10"/>
                  <a:gd name="T10" fmla="*/ 0 w 40"/>
                  <a:gd name="T11" fmla="*/ 2 h 10"/>
                  <a:gd name="T12" fmla="*/ 20 w 40"/>
                  <a:gd name="T13" fmla="*/ 10 h 10"/>
                  <a:gd name="T14" fmla="*/ 40 w 40"/>
                  <a:gd name="T15" fmla="*/ 2 h 10"/>
                  <a:gd name="T16" fmla="*/ 38 w 40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10">
                    <a:moveTo>
                      <a:pt x="38" y="0"/>
                    </a:moveTo>
                    <a:cubicBezTo>
                      <a:pt x="37" y="0"/>
                      <a:pt x="36" y="1"/>
                      <a:pt x="36" y="2"/>
                    </a:cubicBezTo>
                    <a:cubicBezTo>
                      <a:pt x="35" y="3"/>
                      <a:pt x="29" y="6"/>
                      <a:pt x="20" y="6"/>
                    </a:cubicBezTo>
                    <a:cubicBezTo>
                      <a:pt x="10" y="6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12" y="10"/>
                      <a:pt x="20" y="10"/>
                    </a:cubicBezTo>
                    <a:cubicBezTo>
                      <a:pt x="27" y="10"/>
                      <a:pt x="40" y="8"/>
                      <a:pt x="40" y="2"/>
                    </a:cubicBezTo>
                    <a:cubicBezTo>
                      <a:pt x="40" y="1"/>
                      <a:pt x="39" y="0"/>
                      <a:pt x="38" y="0"/>
                    </a:cubicBezTo>
                    <a:close/>
                  </a:path>
                </a:pathLst>
              </a:custGeom>
              <a:grpFill/>
              <a:ln w="3175">
                <a:solidFill>
                  <a:srgbClr val="F47920"/>
                </a:solidFill>
              </a:ln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65">
                <a:extLst>
                  <a:ext uri="{FF2B5EF4-FFF2-40B4-BE49-F238E27FC236}">
                    <a16:creationId xmlns:a16="http://schemas.microsoft.com/office/drawing/2014/main" id="{037B4F0B-9143-D870-8043-EC9A795B2C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1" y="1626"/>
                <a:ext cx="78" cy="18"/>
              </a:xfrm>
              <a:custGeom>
                <a:avLst/>
                <a:gdLst>
                  <a:gd name="T0" fmla="*/ 38 w 40"/>
                  <a:gd name="T1" fmla="*/ 0 h 9"/>
                  <a:gd name="T2" fmla="*/ 36 w 40"/>
                  <a:gd name="T3" fmla="*/ 2 h 9"/>
                  <a:gd name="T4" fmla="*/ 20 w 40"/>
                  <a:gd name="T5" fmla="*/ 5 h 9"/>
                  <a:gd name="T6" fmla="*/ 4 w 40"/>
                  <a:gd name="T7" fmla="*/ 2 h 9"/>
                  <a:gd name="T8" fmla="*/ 2 w 40"/>
                  <a:gd name="T9" fmla="*/ 0 h 9"/>
                  <a:gd name="T10" fmla="*/ 0 w 40"/>
                  <a:gd name="T11" fmla="*/ 2 h 9"/>
                  <a:gd name="T12" fmla="*/ 20 w 40"/>
                  <a:gd name="T13" fmla="*/ 9 h 9"/>
                  <a:gd name="T14" fmla="*/ 40 w 40"/>
                  <a:gd name="T15" fmla="*/ 2 h 9"/>
                  <a:gd name="T16" fmla="*/ 38 w 40"/>
                  <a:gd name="T1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9">
                    <a:moveTo>
                      <a:pt x="38" y="0"/>
                    </a:moveTo>
                    <a:cubicBezTo>
                      <a:pt x="37" y="0"/>
                      <a:pt x="36" y="1"/>
                      <a:pt x="36" y="2"/>
                    </a:cubicBezTo>
                    <a:cubicBezTo>
                      <a:pt x="35" y="3"/>
                      <a:pt x="29" y="5"/>
                      <a:pt x="20" y="5"/>
                    </a:cubicBezTo>
                    <a:cubicBezTo>
                      <a:pt x="10" y="5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12" y="9"/>
                      <a:pt x="20" y="9"/>
                    </a:cubicBezTo>
                    <a:cubicBezTo>
                      <a:pt x="27" y="9"/>
                      <a:pt x="40" y="8"/>
                      <a:pt x="40" y="2"/>
                    </a:cubicBezTo>
                    <a:cubicBezTo>
                      <a:pt x="40" y="1"/>
                      <a:pt x="39" y="0"/>
                      <a:pt x="38" y="0"/>
                    </a:cubicBezTo>
                    <a:close/>
                  </a:path>
                </a:pathLst>
              </a:custGeom>
              <a:grpFill/>
              <a:ln w="3175">
                <a:solidFill>
                  <a:srgbClr val="F47920"/>
                </a:solidFill>
              </a:ln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66">
                <a:extLst>
                  <a:ext uri="{FF2B5EF4-FFF2-40B4-BE49-F238E27FC236}">
                    <a16:creationId xmlns:a16="http://schemas.microsoft.com/office/drawing/2014/main" id="{DF8EAF5F-B63F-F4A7-1E2F-5BB5C2BCAF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1" y="1648"/>
                <a:ext cx="78" cy="19"/>
              </a:xfrm>
              <a:custGeom>
                <a:avLst/>
                <a:gdLst>
                  <a:gd name="T0" fmla="*/ 38 w 40"/>
                  <a:gd name="T1" fmla="*/ 0 h 10"/>
                  <a:gd name="T2" fmla="*/ 36 w 40"/>
                  <a:gd name="T3" fmla="*/ 2 h 10"/>
                  <a:gd name="T4" fmla="*/ 20 w 40"/>
                  <a:gd name="T5" fmla="*/ 6 h 10"/>
                  <a:gd name="T6" fmla="*/ 4 w 40"/>
                  <a:gd name="T7" fmla="*/ 2 h 10"/>
                  <a:gd name="T8" fmla="*/ 2 w 40"/>
                  <a:gd name="T9" fmla="*/ 0 h 10"/>
                  <a:gd name="T10" fmla="*/ 0 w 40"/>
                  <a:gd name="T11" fmla="*/ 2 h 10"/>
                  <a:gd name="T12" fmla="*/ 20 w 40"/>
                  <a:gd name="T13" fmla="*/ 10 h 10"/>
                  <a:gd name="T14" fmla="*/ 40 w 40"/>
                  <a:gd name="T15" fmla="*/ 2 h 10"/>
                  <a:gd name="T16" fmla="*/ 38 w 40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10">
                    <a:moveTo>
                      <a:pt x="38" y="0"/>
                    </a:moveTo>
                    <a:cubicBezTo>
                      <a:pt x="37" y="0"/>
                      <a:pt x="36" y="1"/>
                      <a:pt x="36" y="2"/>
                    </a:cubicBezTo>
                    <a:cubicBezTo>
                      <a:pt x="35" y="3"/>
                      <a:pt x="29" y="6"/>
                      <a:pt x="20" y="6"/>
                    </a:cubicBezTo>
                    <a:cubicBezTo>
                      <a:pt x="10" y="6"/>
                      <a:pt x="4" y="4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8"/>
                      <a:pt x="12" y="10"/>
                      <a:pt x="20" y="10"/>
                    </a:cubicBezTo>
                    <a:cubicBezTo>
                      <a:pt x="27" y="10"/>
                      <a:pt x="40" y="8"/>
                      <a:pt x="40" y="2"/>
                    </a:cubicBezTo>
                    <a:cubicBezTo>
                      <a:pt x="40" y="1"/>
                      <a:pt x="39" y="0"/>
                      <a:pt x="38" y="0"/>
                    </a:cubicBezTo>
                    <a:close/>
                  </a:path>
                </a:pathLst>
              </a:custGeom>
              <a:grpFill/>
              <a:ln w="3175">
                <a:solidFill>
                  <a:srgbClr val="F47920"/>
                </a:solidFill>
              </a:ln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67">
                <a:extLst>
                  <a:ext uri="{FF2B5EF4-FFF2-40B4-BE49-F238E27FC236}">
                    <a16:creationId xmlns:a16="http://schemas.microsoft.com/office/drawing/2014/main" id="{5E829E64-5229-EAED-EADB-D2CEE9309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0" y="1397"/>
                <a:ext cx="212" cy="200"/>
              </a:xfrm>
              <a:custGeom>
                <a:avLst/>
                <a:gdLst>
                  <a:gd name="T0" fmla="*/ 2 w 109"/>
                  <a:gd name="T1" fmla="*/ 103 h 103"/>
                  <a:gd name="T2" fmla="*/ 4 w 109"/>
                  <a:gd name="T3" fmla="*/ 102 h 103"/>
                  <a:gd name="T4" fmla="*/ 105 w 109"/>
                  <a:gd name="T5" fmla="*/ 6 h 103"/>
                  <a:gd name="T6" fmla="*/ 105 w 109"/>
                  <a:gd name="T7" fmla="*/ 27 h 103"/>
                  <a:gd name="T8" fmla="*/ 107 w 109"/>
                  <a:gd name="T9" fmla="*/ 29 h 103"/>
                  <a:gd name="T10" fmla="*/ 109 w 109"/>
                  <a:gd name="T11" fmla="*/ 27 h 103"/>
                  <a:gd name="T12" fmla="*/ 109 w 109"/>
                  <a:gd name="T13" fmla="*/ 2 h 103"/>
                  <a:gd name="T14" fmla="*/ 108 w 109"/>
                  <a:gd name="T15" fmla="*/ 0 h 103"/>
                  <a:gd name="T16" fmla="*/ 107 w 109"/>
                  <a:gd name="T17" fmla="*/ 0 h 103"/>
                  <a:gd name="T18" fmla="*/ 81 w 109"/>
                  <a:gd name="T19" fmla="*/ 1 h 103"/>
                  <a:gd name="T20" fmla="*/ 79 w 109"/>
                  <a:gd name="T21" fmla="*/ 3 h 103"/>
                  <a:gd name="T22" fmla="*/ 81 w 109"/>
                  <a:gd name="T23" fmla="*/ 5 h 103"/>
                  <a:gd name="T24" fmla="*/ 102 w 109"/>
                  <a:gd name="T25" fmla="*/ 4 h 103"/>
                  <a:gd name="T26" fmla="*/ 1 w 109"/>
                  <a:gd name="T27" fmla="*/ 99 h 103"/>
                  <a:gd name="T28" fmla="*/ 1 w 109"/>
                  <a:gd name="T29" fmla="*/ 102 h 103"/>
                  <a:gd name="T30" fmla="*/ 2 w 109"/>
                  <a:gd name="T31" fmla="*/ 10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9" h="103">
                    <a:moveTo>
                      <a:pt x="2" y="103"/>
                    </a:moveTo>
                    <a:cubicBezTo>
                      <a:pt x="3" y="103"/>
                      <a:pt x="3" y="102"/>
                      <a:pt x="4" y="102"/>
                    </a:cubicBezTo>
                    <a:cubicBezTo>
                      <a:pt x="105" y="6"/>
                      <a:pt x="105" y="6"/>
                      <a:pt x="105" y="6"/>
                    </a:cubicBezTo>
                    <a:cubicBezTo>
                      <a:pt x="105" y="27"/>
                      <a:pt x="105" y="27"/>
                      <a:pt x="105" y="27"/>
                    </a:cubicBezTo>
                    <a:cubicBezTo>
                      <a:pt x="105" y="29"/>
                      <a:pt x="106" y="29"/>
                      <a:pt x="107" y="29"/>
                    </a:cubicBezTo>
                    <a:cubicBezTo>
                      <a:pt x="108" y="29"/>
                      <a:pt x="109" y="29"/>
                      <a:pt x="109" y="27"/>
                    </a:cubicBezTo>
                    <a:cubicBezTo>
                      <a:pt x="109" y="2"/>
                      <a:pt x="109" y="2"/>
                      <a:pt x="109" y="2"/>
                    </a:cubicBezTo>
                    <a:cubicBezTo>
                      <a:pt x="109" y="1"/>
                      <a:pt x="109" y="1"/>
                      <a:pt x="108" y="0"/>
                    </a:cubicBezTo>
                    <a:cubicBezTo>
                      <a:pt x="108" y="0"/>
                      <a:pt x="107" y="0"/>
                      <a:pt x="107" y="0"/>
                    </a:cubicBezTo>
                    <a:cubicBezTo>
                      <a:pt x="81" y="1"/>
                      <a:pt x="81" y="1"/>
                      <a:pt x="81" y="1"/>
                    </a:cubicBezTo>
                    <a:cubicBezTo>
                      <a:pt x="80" y="1"/>
                      <a:pt x="79" y="2"/>
                      <a:pt x="79" y="3"/>
                    </a:cubicBezTo>
                    <a:cubicBezTo>
                      <a:pt x="79" y="4"/>
                      <a:pt x="80" y="5"/>
                      <a:pt x="81" y="5"/>
                    </a:cubicBezTo>
                    <a:cubicBezTo>
                      <a:pt x="102" y="4"/>
                      <a:pt x="102" y="4"/>
                      <a:pt x="102" y="4"/>
                    </a:cubicBezTo>
                    <a:cubicBezTo>
                      <a:pt x="1" y="99"/>
                      <a:pt x="1" y="99"/>
                      <a:pt x="1" y="99"/>
                    </a:cubicBezTo>
                    <a:cubicBezTo>
                      <a:pt x="0" y="100"/>
                      <a:pt x="0" y="101"/>
                      <a:pt x="1" y="102"/>
                    </a:cubicBezTo>
                    <a:cubicBezTo>
                      <a:pt x="1" y="102"/>
                      <a:pt x="2" y="103"/>
                      <a:pt x="2" y="103"/>
                    </a:cubicBezTo>
                    <a:close/>
                  </a:path>
                </a:pathLst>
              </a:custGeom>
              <a:grpFill/>
              <a:ln w="3175">
                <a:solidFill>
                  <a:srgbClr val="F47920"/>
                </a:solidFill>
              </a:ln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68">
                <a:extLst>
                  <a:ext uri="{FF2B5EF4-FFF2-40B4-BE49-F238E27FC236}">
                    <a16:creationId xmlns:a16="http://schemas.microsoft.com/office/drawing/2014/main" id="{26D7A85E-117A-3E32-8A4F-E7913D4C7D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1" y="1494"/>
                <a:ext cx="78" cy="29"/>
              </a:xfrm>
              <a:custGeom>
                <a:avLst/>
                <a:gdLst>
                  <a:gd name="T0" fmla="*/ 0 w 40"/>
                  <a:gd name="T1" fmla="*/ 8 h 15"/>
                  <a:gd name="T2" fmla="*/ 20 w 40"/>
                  <a:gd name="T3" fmla="*/ 15 h 15"/>
                  <a:gd name="T4" fmla="*/ 40 w 40"/>
                  <a:gd name="T5" fmla="*/ 8 h 15"/>
                  <a:gd name="T6" fmla="*/ 20 w 40"/>
                  <a:gd name="T7" fmla="*/ 0 h 15"/>
                  <a:gd name="T8" fmla="*/ 0 w 40"/>
                  <a:gd name="T9" fmla="*/ 8 h 15"/>
                  <a:gd name="T10" fmla="*/ 20 w 40"/>
                  <a:gd name="T11" fmla="*/ 11 h 15"/>
                  <a:gd name="T12" fmla="*/ 4 w 40"/>
                  <a:gd name="T13" fmla="*/ 8 h 15"/>
                  <a:gd name="T14" fmla="*/ 20 w 40"/>
                  <a:gd name="T15" fmla="*/ 4 h 15"/>
                  <a:gd name="T16" fmla="*/ 36 w 40"/>
                  <a:gd name="T17" fmla="*/ 7 h 15"/>
                  <a:gd name="T18" fmla="*/ 20 w 40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15">
                    <a:moveTo>
                      <a:pt x="0" y="8"/>
                    </a:moveTo>
                    <a:cubicBezTo>
                      <a:pt x="0" y="13"/>
                      <a:pt x="12" y="15"/>
                      <a:pt x="20" y="15"/>
                    </a:cubicBezTo>
                    <a:cubicBezTo>
                      <a:pt x="27" y="15"/>
                      <a:pt x="40" y="13"/>
                      <a:pt x="40" y="8"/>
                    </a:cubicBezTo>
                    <a:cubicBezTo>
                      <a:pt x="40" y="2"/>
                      <a:pt x="27" y="0"/>
                      <a:pt x="20" y="0"/>
                    </a:cubicBezTo>
                    <a:cubicBezTo>
                      <a:pt x="12" y="0"/>
                      <a:pt x="0" y="2"/>
                      <a:pt x="0" y="8"/>
                    </a:cubicBezTo>
                    <a:close/>
                    <a:moveTo>
                      <a:pt x="20" y="11"/>
                    </a:moveTo>
                    <a:cubicBezTo>
                      <a:pt x="11" y="11"/>
                      <a:pt x="5" y="9"/>
                      <a:pt x="4" y="8"/>
                    </a:cubicBezTo>
                    <a:cubicBezTo>
                      <a:pt x="5" y="6"/>
                      <a:pt x="11" y="4"/>
                      <a:pt x="20" y="4"/>
                    </a:cubicBezTo>
                    <a:cubicBezTo>
                      <a:pt x="29" y="4"/>
                      <a:pt x="35" y="7"/>
                      <a:pt x="36" y="7"/>
                    </a:cubicBezTo>
                    <a:cubicBezTo>
                      <a:pt x="35" y="9"/>
                      <a:pt x="29" y="11"/>
                      <a:pt x="20" y="11"/>
                    </a:cubicBezTo>
                    <a:close/>
                  </a:path>
                </a:pathLst>
              </a:custGeom>
              <a:grpFill/>
              <a:ln w="3175">
                <a:solidFill>
                  <a:srgbClr val="F47920"/>
                </a:solidFill>
              </a:ln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88871E21-1AD6-09A1-B8E8-FECEA6C5F217}"/>
              </a:ext>
            </a:extLst>
          </p:cNvPr>
          <p:cNvGrpSpPr/>
          <p:nvPr/>
        </p:nvGrpSpPr>
        <p:grpSpPr>
          <a:xfrm>
            <a:off x="8982828" y="3813585"/>
            <a:ext cx="1257160" cy="1828800"/>
            <a:chOff x="8951398" y="3828452"/>
            <a:chExt cx="1257160" cy="1828800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217A25E4-BEB6-18A1-8611-C1C71B0D85E3}"/>
                </a:ext>
              </a:extLst>
            </p:cNvPr>
            <p:cNvSpPr txBox="1"/>
            <p:nvPr/>
          </p:nvSpPr>
          <p:spPr>
            <a:xfrm>
              <a:off x="8951398" y="3828452"/>
              <a:ext cx="1257160" cy="1828800"/>
            </a:xfrm>
            <a:prstGeom prst="roundRect">
              <a:avLst>
                <a:gd name="adj" fmla="val 6977"/>
              </a:avLst>
            </a:prstGeom>
            <a:solidFill>
              <a:schemeClr val="bg1"/>
            </a:solidFill>
            <a:effectLst>
              <a:outerShdw blurRad="355600" dist="38100" dir="5400000" algn="t" rotWithShape="0">
                <a:schemeClr val="bg2">
                  <a:lumMod val="10000"/>
                  <a:alpha val="27000"/>
                </a:schemeClr>
              </a:outerShdw>
            </a:effectLst>
          </p:spPr>
          <p:txBody>
            <a:bodyPr wrap="square" tIns="91440" bIns="91440" rtlCol="0" anchor="b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200">
                  <a:solidFill>
                    <a:sysClr val="windowText" lastClr="000000"/>
                  </a:solidFill>
                  <a:latin typeface="+mj-lt"/>
                </a:rPr>
                <a:t>6 VC 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>
                  <a:solidFill>
                    <a:srgbClr val="677284"/>
                  </a:solidFill>
                </a:rPr>
                <a:t>Investments</a:t>
              </a:r>
              <a:endParaRPr lang="en-US" sz="1400">
                <a:solidFill>
                  <a:srgbClr val="677284"/>
                </a:solidFill>
              </a:endParaRPr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E8E69537-C40B-6AC8-1B3C-1AF2209E305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9300087" y="4087092"/>
              <a:ext cx="559782" cy="566004"/>
              <a:chOff x="3730" y="2067"/>
              <a:chExt cx="180" cy="182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B95A3F5-1860-EF8C-D92F-F03C28C549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2225"/>
                <a:ext cx="47" cy="24"/>
              </a:xfrm>
              <a:prstGeom prst="rect">
                <a:avLst/>
              </a:prstGeom>
              <a:noFill/>
              <a:ln w="20320" cap="flat">
                <a:solidFill>
                  <a:srgbClr val="F4792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86">
                <a:extLst>
                  <a:ext uri="{FF2B5EF4-FFF2-40B4-BE49-F238E27FC236}">
                    <a16:creationId xmlns:a16="http://schemas.microsoft.com/office/drawing/2014/main" id="{E27B7C99-DF38-0603-752B-6EA3A835A2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7" y="2110"/>
                <a:ext cx="63" cy="115"/>
              </a:xfrm>
              <a:custGeom>
                <a:avLst/>
                <a:gdLst>
                  <a:gd name="T0" fmla="*/ 16 w 32"/>
                  <a:gd name="T1" fmla="*/ 58 h 58"/>
                  <a:gd name="T2" fmla="*/ 16 w 32"/>
                  <a:gd name="T3" fmla="*/ 52 h 58"/>
                  <a:gd name="T4" fmla="*/ 32 w 32"/>
                  <a:gd name="T5" fmla="*/ 36 h 58"/>
                  <a:gd name="T6" fmla="*/ 32 w 32"/>
                  <a:gd name="T7" fmla="*/ 4 h 58"/>
                  <a:gd name="T8" fmla="*/ 22 w 32"/>
                  <a:gd name="T9" fmla="*/ 28 h 58"/>
                  <a:gd name="T10" fmla="*/ 10 w 32"/>
                  <a:gd name="T11" fmla="*/ 40 h 58"/>
                  <a:gd name="T12" fmla="*/ 13 w 32"/>
                  <a:gd name="T13" fmla="*/ 28 h 58"/>
                  <a:gd name="T14" fmla="*/ 6 w 32"/>
                  <a:gd name="T15" fmla="*/ 24 h 58"/>
                  <a:gd name="T16" fmla="*/ 0 w 32"/>
                  <a:gd name="T17" fmla="*/ 40 h 58"/>
                  <a:gd name="T18" fmla="*/ 0 w 32"/>
                  <a:gd name="T1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58">
                    <a:moveTo>
                      <a:pt x="16" y="58"/>
                    </a:move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29" y="39"/>
                      <a:pt x="32" y="36"/>
                    </a:cubicBezTo>
                    <a:cubicBezTo>
                      <a:pt x="32" y="31"/>
                      <a:pt x="32" y="4"/>
                      <a:pt x="32" y="4"/>
                    </a:cubicBezTo>
                    <a:cubicBezTo>
                      <a:pt x="32" y="4"/>
                      <a:pt x="22" y="0"/>
                      <a:pt x="22" y="28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4" y="22"/>
                      <a:pt x="9" y="20"/>
                      <a:pt x="6" y="24"/>
                    </a:cubicBezTo>
                    <a:cubicBezTo>
                      <a:pt x="3" y="28"/>
                      <a:pt x="0" y="40"/>
                      <a:pt x="0" y="40"/>
                    </a:cubicBezTo>
                    <a:cubicBezTo>
                      <a:pt x="0" y="58"/>
                      <a:pt x="0" y="58"/>
                      <a:pt x="0" y="58"/>
                    </a:cubicBezTo>
                  </a:path>
                </a:pathLst>
              </a:custGeom>
              <a:noFill/>
              <a:ln w="20320" cap="rnd">
                <a:solidFill>
                  <a:srgbClr val="F4792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F12CEB6A-C7C1-8201-E9E4-730189B0A7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3" y="2225"/>
                <a:ext cx="47" cy="24"/>
              </a:xfrm>
              <a:prstGeom prst="rect">
                <a:avLst/>
              </a:prstGeom>
              <a:noFill/>
              <a:ln w="20320" cap="flat">
                <a:solidFill>
                  <a:srgbClr val="F4792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 88">
                <a:extLst>
                  <a:ext uri="{FF2B5EF4-FFF2-40B4-BE49-F238E27FC236}">
                    <a16:creationId xmlns:a16="http://schemas.microsoft.com/office/drawing/2014/main" id="{7F509FA2-F0B0-8386-900C-264FD0A917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0" y="2110"/>
                <a:ext cx="63" cy="115"/>
              </a:xfrm>
              <a:custGeom>
                <a:avLst/>
                <a:gdLst>
                  <a:gd name="T0" fmla="*/ 16 w 32"/>
                  <a:gd name="T1" fmla="*/ 58 h 58"/>
                  <a:gd name="T2" fmla="*/ 16 w 32"/>
                  <a:gd name="T3" fmla="*/ 52 h 58"/>
                  <a:gd name="T4" fmla="*/ 0 w 32"/>
                  <a:gd name="T5" fmla="*/ 36 h 58"/>
                  <a:gd name="T6" fmla="*/ 0 w 32"/>
                  <a:gd name="T7" fmla="*/ 4 h 58"/>
                  <a:gd name="T8" fmla="*/ 10 w 32"/>
                  <a:gd name="T9" fmla="*/ 28 h 58"/>
                  <a:gd name="T10" fmla="*/ 22 w 32"/>
                  <a:gd name="T11" fmla="*/ 40 h 58"/>
                  <a:gd name="T12" fmla="*/ 19 w 32"/>
                  <a:gd name="T13" fmla="*/ 28 h 58"/>
                  <a:gd name="T14" fmla="*/ 26 w 32"/>
                  <a:gd name="T15" fmla="*/ 24 h 58"/>
                  <a:gd name="T16" fmla="*/ 32 w 32"/>
                  <a:gd name="T17" fmla="*/ 40 h 58"/>
                  <a:gd name="T18" fmla="*/ 32 w 32"/>
                  <a:gd name="T1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" h="58">
                    <a:moveTo>
                      <a:pt x="16" y="58"/>
                    </a:move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4" y="39"/>
                      <a:pt x="0" y="36"/>
                    </a:cubicBezTo>
                    <a:cubicBezTo>
                      <a:pt x="0" y="31"/>
                      <a:pt x="0" y="4"/>
                      <a:pt x="0" y="4"/>
                    </a:cubicBezTo>
                    <a:cubicBezTo>
                      <a:pt x="0" y="4"/>
                      <a:pt x="10" y="0"/>
                      <a:pt x="10" y="28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8" y="22"/>
                      <a:pt x="23" y="20"/>
                      <a:pt x="26" y="24"/>
                    </a:cubicBezTo>
                    <a:cubicBezTo>
                      <a:pt x="29" y="28"/>
                      <a:pt x="32" y="40"/>
                      <a:pt x="32" y="40"/>
                    </a:cubicBezTo>
                    <a:cubicBezTo>
                      <a:pt x="32" y="58"/>
                      <a:pt x="32" y="58"/>
                      <a:pt x="32" y="58"/>
                    </a:cubicBezTo>
                  </a:path>
                </a:pathLst>
              </a:custGeom>
              <a:noFill/>
              <a:ln w="20320" cap="rnd">
                <a:solidFill>
                  <a:srgbClr val="F4792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8" name="Freeform 89">
                <a:extLst>
                  <a:ext uri="{FF2B5EF4-FFF2-40B4-BE49-F238E27FC236}">
                    <a16:creationId xmlns:a16="http://schemas.microsoft.com/office/drawing/2014/main" id="{FD69EEC5-CC17-7707-C84A-5614304A8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7" y="2091"/>
                <a:ext cx="86" cy="71"/>
              </a:xfrm>
              <a:custGeom>
                <a:avLst/>
                <a:gdLst>
                  <a:gd name="T0" fmla="*/ 39 w 86"/>
                  <a:gd name="T1" fmla="*/ 23 h 71"/>
                  <a:gd name="T2" fmla="*/ 0 w 86"/>
                  <a:gd name="T3" fmla="*/ 0 h 71"/>
                  <a:gd name="T4" fmla="*/ 0 w 86"/>
                  <a:gd name="T5" fmla="*/ 47 h 71"/>
                  <a:gd name="T6" fmla="*/ 39 w 86"/>
                  <a:gd name="T7" fmla="*/ 71 h 71"/>
                  <a:gd name="T8" fmla="*/ 86 w 86"/>
                  <a:gd name="T9" fmla="*/ 47 h 71"/>
                  <a:gd name="T10" fmla="*/ 86 w 86"/>
                  <a:gd name="T11" fmla="*/ 0 h 71"/>
                  <a:gd name="T12" fmla="*/ 39 w 86"/>
                  <a:gd name="T13" fmla="*/ 23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" h="71">
                    <a:moveTo>
                      <a:pt x="39" y="23"/>
                    </a:moveTo>
                    <a:lnTo>
                      <a:pt x="0" y="0"/>
                    </a:lnTo>
                    <a:lnTo>
                      <a:pt x="0" y="47"/>
                    </a:lnTo>
                    <a:lnTo>
                      <a:pt x="39" y="71"/>
                    </a:lnTo>
                    <a:lnTo>
                      <a:pt x="86" y="47"/>
                    </a:lnTo>
                    <a:lnTo>
                      <a:pt x="86" y="0"/>
                    </a:lnTo>
                    <a:lnTo>
                      <a:pt x="39" y="23"/>
                    </a:lnTo>
                    <a:close/>
                  </a:path>
                </a:pathLst>
              </a:custGeom>
              <a:noFill/>
              <a:ln w="20320" cap="flat">
                <a:solidFill>
                  <a:srgbClr val="F4792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90">
                <a:extLst>
                  <a:ext uri="{FF2B5EF4-FFF2-40B4-BE49-F238E27FC236}">
                    <a16:creationId xmlns:a16="http://schemas.microsoft.com/office/drawing/2014/main" id="{7CE7E8C0-441D-DFC4-0DC6-E99F687DA7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7" y="2067"/>
                <a:ext cx="86" cy="47"/>
              </a:xfrm>
              <a:custGeom>
                <a:avLst/>
                <a:gdLst>
                  <a:gd name="T0" fmla="*/ 43 w 86"/>
                  <a:gd name="T1" fmla="*/ 0 h 47"/>
                  <a:gd name="T2" fmla="*/ 0 w 86"/>
                  <a:gd name="T3" fmla="*/ 24 h 47"/>
                  <a:gd name="T4" fmla="*/ 39 w 86"/>
                  <a:gd name="T5" fmla="*/ 47 h 47"/>
                  <a:gd name="T6" fmla="*/ 86 w 86"/>
                  <a:gd name="T7" fmla="*/ 24 h 47"/>
                  <a:gd name="T8" fmla="*/ 43 w 86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47">
                    <a:moveTo>
                      <a:pt x="43" y="0"/>
                    </a:moveTo>
                    <a:lnTo>
                      <a:pt x="0" y="24"/>
                    </a:lnTo>
                    <a:lnTo>
                      <a:pt x="39" y="47"/>
                    </a:lnTo>
                    <a:lnTo>
                      <a:pt x="86" y="24"/>
                    </a:lnTo>
                    <a:lnTo>
                      <a:pt x="43" y="0"/>
                    </a:lnTo>
                    <a:close/>
                  </a:path>
                </a:pathLst>
              </a:custGeom>
              <a:noFill/>
              <a:ln w="20320" cap="flat">
                <a:solidFill>
                  <a:srgbClr val="F4792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Line 2354">
                <a:extLst>
                  <a:ext uri="{FF2B5EF4-FFF2-40B4-BE49-F238E27FC236}">
                    <a16:creationId xmlns:a16="http://schemas.microsoft.com/office/drawing/2014/main" id="{38092939-19C5-5702-9C6A-7DFAB640B9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16" y="2114"/>
                <a:ext cx="0" cy="48"/>
              </a:xfrm>
              <a:prstGeom prst="line">
                <a:avLst/>
              </a:prstGeom>
              <a:noFill/>
              <a:ln w="20320" cap="flat">
                <a:solidFill>
                  <a:srgbClr val="F4792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35067C25-F7CB-DA27-06F4-9C9158AD30F2}"/>
              </a:ext>
            </a:extLst>
          </p:cNvPr>
          <p:cNvGrpSpPr/>
          <p:nvPr/>
        </p:nvGrpSpPr>
        <p:grpSpPr>
          <a:xfrm>
            <a:off x="10539115" y="3813585"/>
            <a:ext cx="1257160" cy="1828800"/>
            <a:chOff x="9721758" y="3813585"/>
            <a:chExt cx="1257160" cy="1828800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0E754A34-5314-06C6-C8C7-B9C7DA836376}"/>
                </a:ext>
              </a:extLst>
            </p:cNvPr>
            <p:cNvSpPr txBox="1"/>
            <p:nvPr/>
          </p:nvSpPr>
          <p:spPr>
            <a:xfrm>
              <a:off x="9721758" y="3813585"/>
              <a:ext cx="1257160" cy="1828800"/>
            </a:xfrm>
            <a:prstGeom prst="roundRect">
              <a:avLst>
                <a:gd name="adj" fmla="val 6977"/>
              </a:avLst>
            </a:prstGeom>
            <a:solidFill>
              <a:schemeClr val="bg1"/>
            </a:solidFill>
            <a:effectLst>
              <a:outerShdw blurRad="355600" dist="38100" dir="5400000" algn="t" rotWithShape="0">
                <a:schemeClr val="bg2">
                  <a:lumMod val="10000"/>
                  <a:alpha val="27000"/>
                </a:schemeClr>
              </a:outerShdw>
            </a:effectLst>
          </p:spPr>
          <p:txBody>
            <a:bodyPr wrap="square" tIns="91440" bIns="91440" rtlCol="0" anchor="b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>
                  <a:solidFill>
                    <a:srgbClr val="677284"/>
                  </a:solidFill>
                </a:rPr>
                <a:t>Morison Global</a:t>
              </a:r>
            </a:p>
          </p:txBody>
        </p: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3D8ED0E2-3BB3-D563-8E45-FF27E6D3716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0071600" y="4165432"/>
              <a:ext cx="557477" cy="588449"/>
              <a:chOff x="3750" y="2069"/>
              <a:chExt cx="180" cy="190"/>
            </a:xfrm>
            <a:noFill/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74639D11-9DAE-1316-22A0-D8976C620E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0" y="2180"/>
                <a:ext cx="31" cy="63"/>
              </a:xfrm>
              <a:prstGeom prst="rect">
                <a:avLst/>
              </a:prstGeom>
              <a:grpFill/>
              <a:ln w="22225" cap="flat">
                <a:solidFill>
                  <a:srgbClr val="F4792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103">
                <a:extLst>
                  <a:ext uri="{FF2B5EF4-FFF2-40B4-BE49-F238E27FC236}">
                    <a16:creationId xmlns:a16="http://schemas.microsoft.com/office/drawing/2014/main" id="{6CEC8D52-1010-FE3D-6318-28091082F1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" y="2202"/>
                <a:ext cx="149" cy="57"/>
              </a:xfrm>
              <a:custGeom>
                <a:avLst/>
                <a:gdLst>
                  <a:gd name="T0" fmla="*/ 0 w 76"/>
                  <a:gd name="T1" fmla="*/ 15 h 29"/>
                  <a:gd name="T2" fmla="*/ 76 w 76"/>
                  <a:gd name="T3" fmla="*/ 5 h 29"/>
                  <a:gd name="T4" fmla="*/ 64 w 76"/>
                  <a:gd name="T5" fmla="*/ 1 h 29"/>
                  <a:gd name="T6" fmla="*/ 46 w 76"/>
                  <a:gd name="T7" fmla="*/ 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6" h="29">
                    <a:moveTo>
                      <a:pt x="0" y="15"/>
                    </a:moveTo>
                    <a:cubicBezTo>
                      <a:pt x="43" y="29"/>
                      <a:pt x="27" y="29"/>
                      <a:pt x="76" y="5"/>
                    </a:cubicBezTo>
                    <a:cubicBezTo>
                      <a:pt x="72" y="1"/>
                      <a:pt x="68" y="0"/>
                      <a:pt x="64" y="1"/>
                    </a:cubicBezTo>
                    <a:cubicBezTo>
                      <a:pt x="46" y="7"/>
                      <a:pt x="46" y="7"/>
                      <a:pt x="46" y="7"/>
                    </a:cubicBezTo>
                  </a:path>
                </a:pathLst>
              </a:custGeom>
              <a:grpFill/>
              <a:ln w="22225" cap="rnd">
                <a:solidFill>
                  <a:srgbClr val="F4792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Freeform 104">
                <a:extLst>
                  <a:ext uri="{FF2B5EF4-FFF2-40B4-BE49-F238E27FC236}">
                    <a16:creationId xmlns:a16="http://schemas.microsoft.com/office/drawing/2014/main" id="{25D0C700-A1F1-27F5-68D7-DA2530A762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81" y="2188"/>
                <a:ext cx="94" cy="31"/>
              </a:xfrm>
              <a:custGeom>
                <a:avLst/>
                <a:gdLst>
                  <a:gd name="T0" fmla="*/ 0 w 48"/>
                  <a:gd name="T1" fmla="*/ 0 h 16"/>
                  <a:gd name="T2" fmla="*/ 12 w 48"/>
                  <a:gd name="T3" fmla="*/ 0 h 16"/>
                  <a:gd name="T4" fmla="*/ 30 w 48"/>
                  <a:gd name="T5" fmla="*/ 8 h 16"/>
                  <a:gd name="T6" fmla="*/ 42 w 48"/>
                  <a:gd name="T7" fmla="*/ 8 h 16"/>
                  <a:gd name="T8" fmla="*/ 42 w 48"/>
                  <a:gd name="T9" fmla="*/ 16 h 16"/>
                  <a:gd name="T10" fmla="*/ 20 w 48"/>
                  <a:gd name="T11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" h="16">
                    <a:moveTo>
                      <a:pt x="0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21" y="0"/>
                      <a:pt x="28" y="6"/>
                      <a:pt x="30" y="8"/>
                    </a:cubicBezTo>
                    <a:cubicBezTo>
                      <a:pt x="30" y="8"/>
                      <a:pt x="36" y="8"/>
                      <a:pt x="42" y="8"/>
                    </a:cubicBezTo>
                    <a:cubicBezTo>
                      <a:pt x="48" y="8"/>
                      <a:pt x="48" y="16"/>
                      <a:pt x="42" y="16"/>
                    </a:cubicBezTo>
                    <a:cubicBezTo>
                      <a:pt x="20" y="16"/>
                      <a:pt x="20" y="16"/>
                      <a:pt x="20" y="16"/>
                    </a:cubicBezTo>
                  </a:path>
                </a:pathLst>
              </a:custGeom>
              <a:grpFill/>
              <a:ln w="22225" cap="rnd">
                <a:solidFill>
                  <a:srgbClr val="F4792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7" name="Freeform 105">
                <a:extLst>
                  <a:ext uri="{FF2B5EF4-FFF2-40B4-BE49-F238E27FC236}">
                    <a16:creationId xmlns:a16="http://schemas.microsoft.com/office/drawing/2014/main" id="{75FB2195-B9B3-21AE-417B-E0A13C37C3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3" y="2069"/>
                <a:ext cx="125" cy="119"/>
              </a:xfrm>
              <a:custGeom>
                <a:avLst/>
                <a:gdLst>
                  <a:gd name="T0" fmla="*/ 3 w 64"/>
                  <a:gd name="T1" fmla="*/ 46 h 60"/>
                  <a:gd name="T2" fmla="*/ 0 w 64"/>
                  <a:gd name="T3" fmla="*/ 32 h 60"/>
                  <a:gd name="T4" fmla="*/ 32 w 64"/>
                  <a:gd name="T5" fmla="*/ 0 h 60"/>
                  <a:gd name="T6" fmla="*/ 64 w 64"/>
                  <a:gd name="T7" fmla="*/ 32 h 60"/>
                  <a:gd name="T8" fmla="*/ 48 w 64"/>
                  <a:gd name="T9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60">
                    <a:moveTo>
                      <a:pt x="3" y="46"/>
                    </a:moveTo>
                    <a:cubicBezTo>
                      <a:pt x="1" y="42"/>
                      <a:pt x="0" y="37"/>
                      <a:pt x="0" y="32"/>
                    </a:cubicBezTo>
                    <a:cubicBezTo>
                      <a:pt x="0" y="14"/>
                      <a:pt x="14" y="0"/>
                      <a:pt x="32" y="0"/>
                    </a:cubicBezTo>
                    <a:cubicBezTo>
                      <a:pt x="50" y="0"/>
                      <a:pt x="64" y="14"/>
                      <a:pt x="64" y="32"/>
                    </a:cubicBezTo>
                    <a:cubicBezTo>
                      <a:pt x="64" y="44"/>
                      <a:pt x="58" y="54"/>
                      <a:pt x="48" y="60"/>
                    </a:cubicBezTo>
                  </a:path>
                </a:pathLst>
              </a:custGeom>
              <a:grpFill/>
              <a:ln w="22225" cap="rnd">
                <a:solidFill>
                  <a:srgbClr val="F4792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106">
                <a:extLst>
                  <a:ext uri="{FF2B5EF4-FFF2-40B4-BE49-F238E27FC236}">
                    <a16:creationId xmlns:a16="http://schemas.microsoft.com/office/drawing/2014/main" id="{4263F6AE-C6B9-5BBF-7001-814D7CE5DD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15" y="2071"/>
                <a:ext cx="88" cy="105"/>
              </a:xfrm>
              <a:custGeom>
                <a:avLst/>
                <a:gdLst>
                  <a:gd name="T0" fmla="*/ 45 w 45"/>
                  <a:gd name="T1" fmla="*/ 9 h 53"/>
                  <a:gd name="T2" fmla="*/ 38 w 45"/>
                  <a:gd name="T3" fmla="*/ 20 h 53"/>
                  <a:gd name="T4" fmla="*/ 28 w 45"/>
                  <a:gd name="T5" fmla="*/ 23 h 53"/>
                  <a:gd name="T6" fmla="*/ 31 w 45"/>
                  <a:gd name="T7" fmla="*/ 28 h 53"/>
                  <a:gd name="T8" fmla="*/ 35 w 45"/>
                  <a:gd name="T9" fmla="*/ 28 h 53"/>
                  <a:gd name="T10" fmla="*/ 29 w 45"/>
                  <a:gd name="T11" fmla="*/ 39 h 53"/>
                  <a:gd name="T12" fmla="*/ 31 w 45"/>
                  <a:gd name="T13" fmla="*/ 44 h 53"/>
                  <a:gd name="T14" fmla="*/ 27 w 45"/>
                  <a:gd name="T15" fmla="*/ 46 h 53"/>
                  <a:gd name="T16" fmla="*/ 18 w 45"/>
                  <a:gd name="T17" fmla="*/ 53 h 53"/>
                  <a:gd name="T18" fmla="*/ 14 w 45"/>
                  <a:gd name="T19" fmla="*/ 46 h 53"/>
                  <a:gd name="T20" fmla="*/ 15 w 45"/>
                  <a:gd name="T21" fmla="*/ 42 h 53"/>
                  <a:gd name="T22" fmla="*/ 13 w 45"/>
                  <a:gd name="T23" fmla="*/ 38 h 53"/>
                  <a:gd name="T24" fmla="*/ 4 w 45"/>
                  <a:gd name="T25" fmla="*/ 34 h 53"/>
                  <a:gd name="T26" fmla="*/ 0 w 45"/>
                  <a:gd name="T27" fmla="*/ 28 h 53"/>
                  <a:gd name="T28" fmla="*/ 7 w 45"/>
                  <a:gd name="T29" fmla="*/ 17 h 53"/>
                  <a:gd name="T30" fmla="*/ 14 w 45"/>
                  <a:gd name="T31" fmla="*/ 18 h 53"/>
                  <a:gd name="T32" fmla="*/ 25 w 45"/>
                  <a:gd name="T33" fmla="*/ 18 h 53"/>
                  <a:gd name="T34" fmla="*/ 24 w 45"/>
                  <a:gd name="T35" fmla="*/ 10 h 53"/>
                  <a:gd name="T36" fmla="*/ 18 w 45"/>
                  <a:gd name="T37" fmla="*/ 7 h 53"/>
                  <a:gd name="T38" fmla="*/ 30 w 45"/>
                  <a:gd name="T3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5" h="53">
                    <a:moveTo>
                      <a:pt x="45" y="9"/>
                    </a:moveTo>
                    <a:cubicBezTo>
                      <a:pt x="45" y="9"/>
                      <a:pt x="43" y="17"/>
                      <a:pt x="38" y="20"/>
                    </a:cubicBezTo>
                    <a:cubicBezTo>
                      <a:pt x="32" y="18"/>
                      <a:pt x="27" y="23"/>
                      <a:pt x="28" y="23"/>
                    </a:cubicBezTo>
                    <a:cubicBezTo>
                      <a:pt x="29" y="23"/>
                      <a:pt x="31" y="28"/>
                      <a:pt x="31" y="28"/>
                    </a:cubicBezTo>
                    <a:cubicBezTo>
                      <a:pt x="32" y="30"/>
                      <a:pt x="35" y="28"/>
                      <a:pt x="35" y="28"/>
                    </a:cubicBezTo>
                    <a:cubicBezTo>
                      <a:pt x="38" y="32"/>
                      <a:pt x="29" y="38"/>
                      <a:pt x="29" y="39"/>
                    </a:cubicBezTo>
                    <a:cubicBezTo>
                      <a:pt x="29" y="41"/>
                      <a:pt x="33" y="41"/>
                      <a:pt x="31" y="44"/>
                    </a:cubicBezTo>
                    <a:cubicBezTo>
                      <a:pt x="29" y="46"/>
                      <a:pt x="27" y="46"/>
                      <a:pt x="27" y="46"/>
                    </a:cubicBezTo>
                    <a:cubicBezTo>
                      <a:pt x="27" y="53"/>
                      <a:pt x="20" y="53"/>
                      <a:pt x="18" y="53"/>
                    </a:cubicBezTo>
                    <a:cubicBezTo>
                      <a:pt x="17" y="53"/>
                      <a:pt x="14" y="48"/>
                      <a:pt x="14" y="46"/>
                    </a:cubicBezTo>
                    <a:cubicBezTo>
                      <a:pt x="14" y="45"/>
                      <a:pt x="15" y="44"/>
                      <a:pt x="15" y="42"/>
                    </a:cubicBezTo>
                    <a:cubicBezTo>
                      <a:pt x="15" y="41"/>
                      <a:pt x="13" y="38"/>
                      <a:pt x="13" y="38"/>
                    </a:cubicBezTo>
                    <a:cubicBezTo>
                      <a:pt x="13" y="32"/>
                      <a:pt x="8" y="34"/>
                      <a:pt x="4" y="34"/>
                    </a:cubicBezTo>
                    <a:cubicBezTo>
                      <a:pt x="0" y="34"/>
                      <a:pt x="0" y="28"/>
                      <a:pt x="0" y="28"/>
                    </a:cubicBezTo>
                    <a:cubicBezTo>
                      <a:pt x="0" y="28"/>
                      <a:pt x="0" y="18"/>
                      <a:pt x="7" y="17"/>
                    </a:cubicBezTo>
                    <a:cubicBezTo>
                      <a:pt x="14" y="16"/>
                      <a:pt x="14" y="18"/>
                      <a:pt x="14" y="18"/>
                    </a:cubicBezTo>
                    <a:cubicBezTo>
                      <a:pt x="17" y="21"/>
                      <a:pt x="22" y="18"/>
                      <a:pt x="25" y="18"/>
                    </a:cubicBezTo>
                    <a:cubicBezTo>
                      <a:pt x="25" y="18"/>
                      <a:pt x="27" y="9"/>
                      <a:pt x="24" y="10"/>
                    </a:cubicBezTo>
                    <a:cubicBezTo>
                      <a:pt x="21" y="12"/>
                      <a:pt x="19" y="10"/>
                      <a:pt x="18" y="7"/>
                    </a:cubicBezTo>
                    <a:cubicBezTo>
                      <a:pt x="18" y="3"/>
                      <a:pt x="30" y="0"/>
                      <a:pt x="30" y="0"/>
                    </a:cubicBezTo>
                  </a:path>
                </a:pathLst>
              </a:custGeom>
              <a:grpFill/>
              <a:ln w="22225" cap="rnd">
                <a:solidFill>
                  <a:srgbClr val="F4792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 xmlns:lc="http://schemas.openxmlformats.org/drawingml/2006/lockedCanvas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F04FB035-EA4B-BAFC-B400-483EB9C343DC}"/>
              </a:ext>
            </a:extLst>
          </p:cNvPr>
          <p:cNvSpPr txBox="1"/>
          <p:nvPr/>
        </p:nvSpPr>
        <p:spPr>
          <a:xfrm>
            <a:off x="4365837" y="3842693"/>
            <a:ext cx="1257160" cy="1828800"/>
          </a:xfrm>
          <a:prstGeom prst="roundRect">
            <a:avLst>
              <a:gd name="adj" fmla="val 6331"/>
            </a:avLst>
          </a:prstGeom>
          <a:solidFill>
            <a:schemeClr val="bg1"/>
          </a:solidFill>
          <a:effectLst>
            <a:outerShdw blurRad="355600" dist="38100" dir="5400000" algn="t" rotWithShape="0">
              <a:schemeClr val="bg2">
                <a:lumMod val="10000"/>
                <a:alpha val="27000"/>
              </a:schemeClr>
            </a:outerShdw>
          </a:effectLst>
        </p:spPr>
        <p:txBody>
          <a:bodyPr wrap="square" tIns="91440" bIns="9144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200">
                <a:solidFill>
                  <a:sysClr val="windowText" lastClr="000000"/>
                </a:solidFill>
                <a:latin typeface="+mj-lt"/>
              </a:rPr>
              <a:t>25%</a:t>
            </a:r>
          </a:p>
          <a:p>
            <a:pPr algn="ctr">
              <a:lnSpc>
                <a:spcPct val="80000"/>
              </a:lnSpc>
            </a:pPr>
            <a:r>
              <a:rPr lang="en-US" sz="1200">
                <a:solidFill>
                  <a:srgbClr val="677284"/>
                </a:solidFill>
              </a:rPr>
              <a:t>Team Member</a:t>
            </a:r>
          </a:p>
          <a:p>
            <a:pPr algn="ctr">
              <a:lnSpc>
                <a:spcPct val="80000"/>
              </a:lnSpc>
            </a:pPr>
            <a:r>
              <a:rPr lang="en-US" sz="1200">
                <a:solidFill>
                  <a:srgbClr val="677284"/>
                </a:solidFill>
              </a:rPr>
              <a:t>Diversity</a:t>
            </a:r>
            <a:endParaRPr lang="en-US" sz="1400">
              <a:solidFill>
                <a:srgbClr val="677284"/>
              </a:solidFill>
            </a:endParaRPr>
          </a:p>
        </p:txBody>
      </p:sp>
      <p:pic>
        <p:nvPicPr>
          <p:cNvPr id="141" name="Graphic 140">
            <a:extLst>
              <a:ext uri="{FF2B5EF4-FFF2-40B4-BE49-F238E27FC236}">
                <a16:creationId xmlns:a16="http://schemas.microsoft.com/office/drawing/2014/main" id="{F187DCB3-AF8A-395C-8131-33725F6655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36157" y="3948979"/>
            <a:ext cx="822960" cy="822960"/>
          </a:xfrm>
          <a:prstGeom prst="rect">
            <a:avLst/>
          </a:prstGeom>
        </p:spPr>
      </p:pic>
      <p:grpSp>
        <p:nvGrpSpPr>
          <p:cNvPr id="142" name="Group 141">
            <a:extLst>
              <a:ext uri="{FF2B5EF4-FFF2-40B4-BE49-F238E27FC236}">
                <a16:creationId xmlns:a16="http://schemas.microsoft.com/office/drawing/2014/main" id="{F8AF7209-928D-5EF1-E87D-B601714735A3}"/>
              </a:ext>
            </a:extLst>
          </p:cNvPr>
          <p:cNvGrpSpPr/>
          <p:nvPr/>
        </p:nvGrpSpPr>
        <p:grpSpPr>
          <a:xfrm>
            <a:off x="2897800" y="1642845"/>
            <a:ext cx="1257160" cy="1828800"/>
            <a:chOff x="926177" y="1836204"/>
            <a:chExt cx="1257160" cy="1828800"/>
          </a:xfrm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C12E175E-1519-8405-5635-F8AFF77C549D}"/>
                </a:ext>
              </a:extLst>
            </p:cNvPr>
            <p:cNvSpPr txBox="1"/>
            <p:nvPr/>
          </p:nvSpPr>
          <p:spPr>
            <a:xfrm>
              <a:off x="926177" y="1836204"/>
              <a:ext cx="1257160" cy="1828800"/>
            </a:xfrm>
            <a:prstGeom prst="roundRect">
              <a:avLst>
                <a:gd name="adj" fmla="val 5685"/>
              </a:avLst>
            </a:prstGeom>
            <a:solidFill>
              <a:schemeClr val="bg1"/>
            </a:solidFill>
            <a:effectLst>
              <a:outerShdw blurRad="355600" dist="38100" dir="5400000" algn="t" rotWithShape="0">
                <a:schemeClr val="bg2">
                  <a:lumMod val="10000"/>
                  <a:alpha val="27000"/>
                </a:schemeClr>
              </a:outerShdw>
            </a:effectLst>
          </p:spPr>
          <p:txBody>
            <a:bodyPr wrap="square" tIns="91440" bIns="91440" rtlCol="0" anchor="b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dirty="0">
                  <a:solidFill>
                    <a:sysClr val="windowText" lastClr="000000"/>
                  </a:solidFill>
                  <a:latin typeface="+mj-lt"/>
                </a:rPr>
                <a:t>2,100</a:t>
              </a:r>
              <a:r>
                <a:rPr lang="en-US" sz="1600" dirty="0">
                  <a:solidFill>
                    <a:sysClr val="windowText" lastClr="000000"/>
                  </a:solidFill>
                  <a:latin typeface="+mj-lt"/>
                </a:rPr>
                <a:t>+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en-US" sz="1200" dirty="0">
                  <a:solidFill>
                    <a:srgbClr val="677284"/>
                  </a:solidFill>
                </a:rPr>
                <a:t>Team Members</a:t>
              </a:r>
              <a:endParaRPr lang="en-US" sz="1400" dirty="0">
                <a:solidFill>
                  <a:srgbClr val="677284"/>
                </a:solidFill>
              </a:endParaRPr>
            </a:p>
          </p:txBody>
        </p:sp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D00C61F0-13BC-BC99-4B85-014AF4EC1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87102" y="2075303"/>
              <a:ext cx="535310" cy="535310"/>
            </a:xfrm>
            <a:prstGeom prst="rect">
              <a:avLst/>
            </a:prstGeom>
          </p:spPr>
        </p:pic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C00323E9-81FF-9BB9-61E2-8FBC291CEC08}"/>
              </a:ext>
            </a:extLst>
          </p:cNvPr>
          <p:cNvSpPr txBox="1"/>
          <p:nvPr/>
        </p:nvSpPr>
        <p:spPr>
          <a:xfrm>
            <a:off x="2893088" y="3813585"/>
            <a:ext cx="1261872" cy="1828800"/>
          </a:xfrm>
          <a:prstGeom prst="roundRect">
            <a:avLst>
              <a:gd name="adj" fmla="val 6977"/>
            </a:avLst>
          </a:prstGeom>
          <a:solidFill>
            <a:schemeClr val="bg1"/>
          </a:solidFill>
          <a:effectLst>
            <a:outerShdw blurRad="355600" dist="38100" dir="5400000" algn="t" rotWithShape="0">
              <a:schemeClr val="bg2">
                <a:lumMod val="10000"/>
                <a:alpha val="27000"/>
              </a:schemeClr>
            </a:outerShdw>
          </a:effectLst>
        </p:spPr>
        <p:txBody>
          <a:bodyPr wrap="square" tIns="91440" bIns="91440" rtlCol="0" anchor="b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200">
                <a:solidFill>
                  <a:sysClr val="windowText" lastClr="000000"/>
                </a:solidFill>
                <a:latin typeface="+mj-lt"/>
              </a:rPr>
              <a:t>#26</a:t>
            </a:r>
          </a:p>
          <a:p>
            <a:pPr algn="ctr">
              <a:lnSpc>
                <a:spcPct val="90000"/>
              </a:lnSpc>
            </a:pPr>
            <a:r>
              <a:rPr lang="en-US" sz="1200">
                <a:solidFill>
                  <a:srgbClr val="677284"/>
                </a:solidFill>
              </a:rPr>
              <a:t>In the U.S.</a:t>
            </a:r>
            <a:endParaRPr lang="en-US" sz="1400">
              <a:solidFill>
                <a:srgbClr val="677284"/>
              </a:solidFill>
            </a:endParaRP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9EB04A6C-9B27-DE45-5909-75D4ECC45019}"/>
              </a:ext>
            </a:extLst>
          </p:cNvPr>
          <p:cNvGrpSpPr/>
          <p:nvPr/>
        </p:nvGrpSpPr>
        <p:grpSpPr>
          <a:xfrm>
            <a:off x="3089852" y="4098620"/>
            <a:ext cx="868345" cy="581019"/>
            <a:chOff x="568587" y="3144013"/>
            <a:chExt cx="1047220" cy="771692"/>
          </a:xfrm>
          <a:solidFill>
            <a:schemeClr val="accent1"/>
          </a:solidFill>
        </p:grpSpPr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72696198-537C-2C98-3F6C-0D885E35F35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68587" y="3146264"/>
              <a:ext cx="1047220" cy="769441"/>
              <a:chOff x="3032" y="2107"/>
              <a:chExt cx="377" cy="277"/>
            </a:xfrm>
            <a:grpFill/>
          </p:grpSpPr>
          <p:sp>
            <p:nvSpPr>
              <p:cNvPr id="150" name="Freeform 104">
                <a:extLst>
                  <a:ext uri="{FF2B5EF4-FFF2-40B4-BE49-F238E27FC236}">
                    <a16:creationId xmlns:a16="http://schemas.microsoft.com/office/drawing/2014/main" id="{EDF703DC-9550-0170-5C8C-CE11EEA2D97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32" y="2107"/>
                <a:ext cx="377" cy="277"/>
              </a:xfrm>
              <a:custGeom>
                <a:avLst/>
                <a:gdLst>
                  <a:gd name="T0" fmla="*/ 190 w 195"/>
                  <a:gd name="T1" fmla="*/ 25 h 142"/>
                  <a:gd name="T2" fmla="*/ 172 w 195"/>
                  <a:gd name="T3" fmla="*/ 39 h 142"/>
                  <a:gd name="T4" fmla="*/ 161 w 195"/>
                  <a:gd name="T5" fmla="*/ 50 h 142"/>
                  <a:gd name="T6" fmla="*/ 147 w 195"/>
                  <a:gd name="T7" fmla="*/ 61 h 142"/>
                  <a:gd name="T8" fmla="*/ 142 w 195"/>
                  <a:gd name="T9" fmla="*/ 44 h 142"/>
                  <a:gd name="T10" fmla="*/ 132 w 195"/>
                  <a:gd name="T11" fmla="*/ 50 h 142"/>
                  <a:gd name="T12" fmla="*/ 130 w 195"/>
                  <a:gd name="T13" fmla="*/ 39 h 142"/>
                  <a:gd name="T14" fmla="*/ 119 w 195"/>
                  <a:gd name="T15" fmla="*/ 37 h 142"/>
                  <a:gd name="T16" fmla="*/ 102 w 195"/>
                  <a:gd name="T17" fmla="*/ 30 h 142"/>
                  <a:gd name="T18" fmla="*/ 36 w 195"/>
                  <a:gd name="T19" fmla="*/ 21 h 142"/>
                  <a:gd name="T20" fmla="*/ 16 w 195"/>
                  <a:gd name="T21" fmla="*/ 22 h 142"/>
                  <a:gd name="T22" fmla="*/ 11 w 195"/>
                  <a:gd name="T23" fmla="*/ 22 h 142"/>
                  <a:gd name="T24" fmla="*/ 2 w 195"/>
                  <a:gd name="T25" fmla="*/ 53 h 142"/>
                  <a:gd name="T26" fmla="*/ 5 w 195"/>
                  <a:gd name="T27" fmla="*/ 80 h 142"/>
                  <a:gd name="T28" fmla="*/ 50 w 195"/>
                  <a:gd name="T29" fmla="*/ 114 h 142"/>
                  <a:gd name="T30" fmla="*/ 62 w 195"/>
                  <a:gd name="T31" fmla="*/ 118 h 142"/>
                  <a:gd name="T32" fmla="*/ 74 w 195"/>
                  <a:gd name="T33" fmla="*/ 125 h 142"/>
                  <a:gd name="T34" fmla="*/ 92 w 195"/>
                  <a:gd name="T35" fmla="*/ 142 h 142"/>
                  <a:gd name="T36" fmla="*/ 97 w 195"/>
                  <a:gd name="T37" fmla="*/ 139 h 142"/>
                  <a:gd name="T38" fmla="*/ 106 w 195"/>
                  <a:gd name="T39" fmla="*/ 127 h 142"/>
                  <a:gd name="T40" fmla="*/ 129 w 195"/>
                  <a:gd name="T41" fmla="*/ 123 h 142"/>
                  <a:gd name="T42" fmla="*/ 152 w 195"/>
                  <a:gd name="T43" fmla="*/ 127 h 142"/>
                  <a:gd name="T44" fmla="*/ 162 w 195"/>
                  <a:gd name="T45" fmla="*/ 141 h 142"/>
                  <a:gd name="T46" fmla="*/ 168 w 195"/>
                  <a:gd name="T47" fmla="*/ 130 h 142"/>
                  <a:gd name="T48" fmla="*/ 163 w 195"/>
                  <a:gd name="T49" fmla="*/ 107 h 142"/>
                  <a:gd name="T50" fmla="*/ 175 w 195"/>
                  <a:gd name="T51" fmla="*/ 92 h 142"/>
                  <a:gd name="T52" fmla="*/ 180 w 195"/>
                  <a:gd name="T53" fmla="*/ 66 h 142"/>
                  <a:gd name="T54" fmla="*/ 192 w 195"/>
                  <a:gd name="T55" fmla="*/ 46 h 142"/>
                  <a:gd name="T56" fmla="*/ 96 w 195"/>
                  <a:gd name="T57" fmla="*/ 33 h 142"/>
                  <a:gd name="T58" fmla="*/ 67 w 195"/>
                  <a:gd name="T59" fmla="*/ 86 h 142"/>
                  <a:gd name="T60" fmla="*/ 37 w 195"/>
                  <a:gd name="T61" fmla="*/ 33 h 142"/>
                  <a:gd name="T62" fmla="*/ 185 w 195"/>
                  <a:gd name="T63" fmla="*/ 50 h 142"/>
                  <a:gd name="T64" fmla="*/ 177 w 195"/>
                  <a:gd name="T65" fmla="*/ 63 h 142"/>
                  <a:gd name="T66" fmla="*/ 171 w 195"/>
                  <a:gd name="T67" fmla="*/ 90 h 142"/>
                  <a:gd name="T68" fmla="*/ 158 w 195"/>
                  <a:gd name="T69" fmla="*/ 115 h 142"/>
                  <a:gd name="T70" fmla="*/ 164 w 195"/>
                  <a:gd name="T71" fmla="*/ 137 h 142"/>
                  <a:gd name="T72" fmla="*/ 156 w 195"/>
                  <a:gd name="T73" fmla="*/ 126 h 142"/>
                  <a:gd name="T74" fmla="*/ 126 w 195"/>
                  <a:gd name="T75" fmla="*/ 121 h 142"/>
                  <a:gd name="T76" fmla="*/ 99 w 195"/>
                  <a:gd name="T77" fmla="*/ 127 h 142"/>
                  <a:gd name="T78" fmla="*/ 87 w 195"/>
                  <a:gd name="T79" fmla="*/ 133 h 142"/>
                  <a:gd name="T80" fmla="*/ 78 w 195"/>
                  <a:gd name="T81" fmla="*/ 118 h 142"/>
                  <a:gd name="T82" fmla="*/ 66 w 195"/>
                  <a:gd name="T83" fmla="*/ 115 h 142"/>
                  <a:gd name="T84" fmla="*/ 26 w 195"/>
                  <a:gd name="T85" fmla="*/ 98 h 142"/>
                  <a:gd name="T86" fmla="*/ 5 w 195"/>
                  <a:gd name="T87" fmla="*/ 65 h 142"/>
                  <a:gd name="T88" fmla="*/ 12 w 195"/>
                  <a:gd name="T89" fmla="*/ 32 h 142"/>
                  <a:gd name="T90" fmla="*/ 18 w 195"/>
                  <a:gd name="T91" fmla="*/ 26 h 142"/>
                  <a:gd name="T92" fmla="*/ 34 w 195"/>
                  <a:gd name="T93" fmla="*/ 25 h 142"/>
                  <a:gd name="T94" fmla="*/ 65 w 195"/>
                  <a:gd name="T95" fmla="*/ 93 h 142"/>
                  <a:gd name="T96" fmla="*/ 78 w 195"/>
                  <a:gd name="T97" fmla="*/ 65 h 142"/>
                  <a:gd name="T98" fmla="*/ 116 w 195"/>
                  <a:gd name="T99" fmla="*/ 38 h 142"/>
                  <a:gd name="T100" fmla="*/ 127 w 195"/>
                  <a:gd name="T101" fmla="*/ 42 h 142"/>
                  <a:gd name="T102" fmla="*/ 130 w 195"/>
                  <a:gd name="T103" fmla="*/ 59 h 142"/>
                  <a:gd name="T104" fmla="*/ 146 w 195"/>
                  <a:gd name="T105" fmla="*/ 66 h 142"/>
                  <a:gd name="T106" fmla="*/ 159 w 195"/>
                  <a:gd name="T107" fmla="*/ 56 h 142"/>
                  <a:gd name="T108" fmla="*/ 169 w 195"/>
                  <a:gd name="T109" fmla="*/ 45 h 142"/>
                  <a:gd name="T110" fmla="*/ 187 w 195"/>
                  <a:gd name="T111" fmla="*/ 29 h 142"/>
                  <a:gd name="T112" fmla="*/ 189 w 195"/>
                  <a:gd name="T113" fmla="*/ 34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95" h="142">
                    <a:moveTo>
                      <a:pt x="192" y="32"/>
                    </a:moveTo>
                    <a:cubicBezTo>
                      <a:pt x="192" y="31"/>
                      <a:pt x="191" y="30"/>
                      <a:pt x="191" y="29"/>
                    </a:cubicBezTo>
                    <a:cubicBezTo>
                      <a:pt x="191" y="28"/>
                      <a:pt x="191" y="26"/>
                      <a:pt x="190" y="25"/>
                    </a:cubicBezTo>
                    <a:cubicBezTo>
                      <a:pt x="189" y="24"/>
                      <a:pt x="187" y="25"/>
                      <a:pt x="186" y="25"/>
                    </a:cubicBezTo>
                    <a:cubicBezTo>
                      <a:pt x="186" y="25"/>
                      <a:pt x="181" y="27"/>
                      <a:pt x="181" y="30"/>
                    </a:cubicBezTo>
                    <a:cubicBezTo>
                      <a:pt x="180" y="34"/>
                      <a:pt x="177" y="38"/>
                      <a:pt x="172" y="39"/>
                    </a:cubicBezTo>
                    <a:cubicBezTo>
                      <a:pt x="168" y="41"/>
                      <a:pt x="168" y="41"/>
                      <a:pt x="168" y="41"/>
                    </a:cubicBezTo>
                    <a:cubicBezTo>
                      <a:pt x="166" y="42"/>
                      <a:pt x="165" y="43"/>
                      <a:pt x="165" y="44"/>
                    </a:cubicBezTo>
                    <a:cubicBezTo>
                      <a:pt x="165" y="47"/>
                      <a:pt x="163" y="49"/>
                      <a:pt x="161" y="50"/>
                    </a:cubicBezTo>
                    <a:cubicBezTo>
                      <a:pt x="160" y="50"/>
                      <a:pt x="160" y="50"/>
                      <a:pt x="160" y="50"/>
                    </a:cubicBezTo>
                    <a:cubicBezTo>
                      <a:pt x="158" y="51"/>
                      <a:pt x="156" y="53"/>
                      <a:pt x="156" y="55"/>
                    </a:cubicBezTo>
                    <a:cubicBezTo>
                      <a:pt x="152" y="58"/>
                      <a:pt x="149" y="60"/>
                      <a:pt x="147" y="61"/>
                    </a:cubicBezTo>
                    <a:cubicBezTo>
                      <a:pt x="147" y="58"/>
                      <a:pt x="147" y="53"/>
                      <a:pt x="146" y="47"/>
                    </a:cubicBezTo>
                    <a:cubicBezTo>
                      <a:pt x="146" y="46"/>
                      <a:pt x="146" y="45"/>
                      <a:pt x="145" y="44"/>
                    </a:cubicBezTo>
                    <a:cubicBezTo>
                      <a:pt x="144" y="44"/>
                      <a:pt x="143" y="44"/>
                      <a:pt x="142" y="44"/>
                    </a:cubicBezTo>
                    <a:cubicBezTo>
                      <a:pt x="136" y="45"/>
                      <a:pt x="136" y="45"/>
                      <a:pt x="136" y="45"/>
                    </a:cubicBezTo>
                    <a:cubicBezTo>
                      <a:pt x="135" y="45"/>
                      <a:pt x="133" y="46"/>
                      <a:pt x="133" y="47"/>
                    </a:cubicBezTo>
                    <a:cubicBezTo>
                      <a:pt x="133" y="48"/>
                      <a:pt x="132" y="49"/>
                      <a:pt x="132" y="50"/>
                    </a:cubicBezTo>
                    <a:cubicBezTo>
                      <a:pt x="132" y="49"/>
                      <a:pt x="132" y="48"/>
                      <a:pt x="132" y="47"/>
                    </a:cubicBezTo>
                    <a:cubicBezTo>
                      <a:pt x="131" y="46"/>
                      <a:pt x="131" y="44"/>
                      <a:pt x="131" y="42"/>
                    </a:cubicBezTo>
                    <a:cubicBezTo>
                      <a:pt x="131" y="41"/>
                      <a:pt x="131" y="40"/>
                      <a:pt x="130" y="39"/>
                    </a:cubicBezTo>
                    <a:cubicBezTo>
                      <a:pt x="129" y="39"/>
                      <a:pt x="128" y="38"/>
                      <a:pt x="127" y="38"/>
                    </a:cubicBezTo>
                    <a:cubicBezTo>
                      <a:pt x="119" y="40"/>
                      <a:pt x="119" y="40"/>
                      <a:pt x="119" y="40"/>
                    </a:cubicBezTo>
                    <a:cubicBezTo>
                      <a:pt x="120" y="39"/>
                      <a:pt x="120" y="38"/>
                      <a:pt x="119" y="37"/>
                    </a:cubicBezTo>
                    <a:cubicBezTo>
                      <a:pt x="119" y="36"/>
                      <a:pt x="118" y="35"/>
                      <a:pt x="117" y="34"/>
                    </a:cubicBezTo>
                    <a:cubicBezTo>
                      <a:pt x="102" y="30"/>
                      <a:pt x="102" y="30"/>
                      <a:pt x="102" y="30"/>
                    </a:cubicBezTo>
                    <a:cubicBezTo>
                      <a:pt x="102" y="30"/>
                      <a:pt x="102" y="30"/>
                      <a:pt x="102" y="30"/>
                    </a:cubicBezTo>
                    <a:cubicBezTo>
                      <a:pt x="100" y="30"/>
                      <a:pt x="100" y="30"/>
                      <a:pt x="100" y="30"/>
                    </a:cubicBezTo>
                    <a:cubicBezTo>
                      <a:pt x="99" y="13"/>
                      <a:pt x="84" y="0"/>
                      <a:pt x="67" y="0"/>
                    </a:cubicBezTo>
                    <a:cubicBezTo>
                      <a:pt x="53" y="0"/>
                      <a:pt x="41" y="8"/>
                      <a:pt x="36" y="21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19" y="18"/>
                      <a:pt x="18" y="19"/>
                      <a:pt x="17" y="19"/>
                    </a:cubicBezTo>
                    <a:cubicBezTo>
                      <a:pt x="17" y="20"/>
                      <a:pt x="16" y="21"/>
                      <a:pt x="16" y="2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4" y="21"/>
                      <a:pt x="13" y="21"/>
                      <a:pt x="11" y="22"/>
                    </a:cubicBezTo>
                    <a:cubicBezTo>
                      <a:pt x="10" y="22"/>
                      <a:pt x="9" y="23"/>
                      <a:pt x="9" y="25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2" y="53"/>
                      <a:pt x="2" y="53"/>
                      <a:pt x="2" y="53"/>
                    </a:cubicBezTo>
                    <a:cubicBezTo>
                      <a:pt x="2" y="53"/>
                      <a:pt x="1" y="54"/>
                      <a:pt x="1" y="5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0" y="70"/>
                      <a:pt x="2" y="76"/>
                      <a:pt x="5" y="80"/>
                    </a:cubicBezTo>
                    <a:cubicBezTo>
                      <a:pt x="11" y="89"/>
                      <a:pt x="11" y="89"/>
                      <a:pt x="11" y="89"/>
                    </a:cubicBezTo>
                    <a:cubicBezTo>
                      <a:pt x="14" y="94"/>
                      <a:pt x="19" y="99"/>
                      <a:pt x="25" y="101"/>
                    </a:cubicBezTo>
                    <a:cubicBezTo>
                      <a:pt x="50" y="114"/>
                      <a:pt x="50" y="114"/>
                      <a:pt x="50" y="114"/>
                    </a:cubicBezTo>
                    <a:cubicBezTo>
                      <a:pt x="51" y="114"/>
                      <a:pt x="51" y="114"/>
                      <a:pt x="52" y="114"/>
                    </a:cubicBezTo>
                    <a:cubicBezTo>
                      <a:pt x="54" y="114"/>
                      <a:pt x="54" y="114"/>
                      <a:pt x="54" y="114"/>
                    </a:cubicBezTo>
                    <a:cubicBezTo>
                      <a:pt x="58" y="114"/>
                      <a:pt x="61" y="115"/>
                      <a:pt x="62" y="118"/>
                    </a:cubicBezTo>
                    <a:cubicBezTo>
                      <a:pt x="68" y="125"/>
                      <a:pt x="68" y="125"/>
                      <a:pt x="68" y="125"/>
                    </a:cubicBezTo>
                    <a:cubicBezTo>
                      <a:pt x="69" y="126"/>
                      <a:pt x="71" y="127"/>
                      <a:pt x="73" y="126"/>
                    </a:cubicBezTo>
                    <a:cubicBezTo>
                      <a:pt x="74" y="125"/>
                      <a:pt x="74" y="125"/>
                      <a:pt x="74" y="125"/>
                    </a:cubicBezTo>
                    <a:cubicBezTo>
                      <a:pt x="75" y="124"/>
                      <a:pt x="76" y="123"/>
                      <a:pt x="77" y="123"/>
                    </a:cubicBezTo>
                    <a:cubicBezTo>
                      <a:pt x="78" y="126"/>
                      <a:pt x="81" y="131"/>
                      <a:pt x="83" y="135"/>
                    </a:cubicBezTo>
                    <a:cubicBezTo>
                      <a:pt x="85" y="139"/>
                      <a:pt x="88" y="141"/>
                      <a:pt x="92" y="142"/>
                    </a:cubicBezTo>
                    <a:cubicBezTo>
                      <a:pt x="93" y="142"/>
                      <a:pt x="93" y="142"/>
                      <a:pt x="93" y="142"/>
                    </a:cubicBezTo>
                    <a:cubicBezTo>
                      <a:pt x="94" y="142"/>
                      <a:pt x="95" y="142"/>
                      <a:pt x="95" y="142"/>
                    </a:cubicBezTo>
                    <a:cubicBezTo>
                      <a:pt x="96" y="141"/>
                      <a:pt x="97" y="140"/>
                      <a:pt x="97" y="139"/>
                    </a:cubicBezTo>
                    <a:cubicBezTo>
                      <a:pt x="97" y="137"/>
                      <a:pt x="97" y="137"/>
                      <a:pt x="97" y="137"/>
                    </a:cubicBezTo>
                    <a:cubicBezTo>
                      <a:pt x="97" y="134"/>
                      <a:pt x="99" y="132"/>
                      <a:pt x="101" y="130"/>
                    </a:cubicBezTo>
                    <a:cubicBezTo>
                      <a:pt x="106" y="127"/>
                      <a:pt x="106" y="127"/>
                      <a:pt x="106" y="127"/>
                    </a:cubicBezTo>
                    <a:cubicBezTo>
                      <a:pt x="109" y="125"/>
                      <a:pt x="113" y="125"/>
                      <a:pt x="117" y="125"/>
                    </a:cubicBezTo>
                    <a:cubicBezTo>
                      <a:pt x="125" y="125"/>
                      <a:pt x="125" y="125"/>
                      <a:pt x="125" y="125"/>
                    </a:cubicBezTo>
                    <a:cubicBezTo>
                      <a:pt x="127" y="125"/>
                      <a:pt x="128" y="124"/>
                      <a:pt x="129" y="123"/>
                    </a:cubicBezTo>
                    <a:cubicBezTo>
                      <a:pt x="130" y="122"/>
                      <a:pt x="131" y="121"/>
                      <a:pt x="132" y="121"/>
                    </a:cubicBezTo>
                    <a:cubicBezTo>
                      <a:pt x="147" y="122"/>
                      <a:pt x="147" y="122"/>
                      <a:pt x="147" y="122"/>
                    </a:cubicBezTo>
                    <a:cubicBezTo>
                      <a:pt x="149" y="122"/>
                      <a:pt x="151" y="124"/>
                      <a:pt x="152" y="127"/>
                    </a:cubicBezTo>
                    <a:cubicBezTo>
                      <a:pt x="153" y="130"/>
                      <a:pt x="153" y="130"/>
                      <a:pt x="153" y="130"/>
                    </a:cubicBezTo>
                    <a:cubicBezTo>
                      <a:pt x="154" y="133"/>
                      <a:pt x="156" y="136"/>
                      <a:pt x="158" y="138"/>
                    </a:cubicBezTo>
                    <a:cubicBezTo>
                      <a:pt x="162" y="141"/>
                      <a:pt x="162" y="141"/>
                      <a:pt x="162" y="141"/>
                    </a:cubicBezTo>
                    <a:cubicBezTo>
                      <a:pt x="163" y="141"/>
                      <a:pt x="165" y="142"/>
                      <a:pt x="166" y="141"/>
                    </a:cubicBezTo>
                    <a:cubicBezTo>
                      <a:pt x="167" y="140"/>
                      <a:pt x="168" y="139"/>
                      <a:pt x="168" y="138"/>
                    </a:cubicBezTo>
                    <a:cubicBezTo>
                      <a:pt x="168" y="130"/>
                      <a:pt x="168" y="130"/>
                      <a:pt x="168" y="130"/>
                    </a:cubicBezTo>
                    <a:cubicBezTo>
                      <a:pt x="168" y="129"/>
                      <a:pt x="168" y="127"/>
                      <a:pt x="167" y="126"/>
                    </a:cubicBezTo>
                    <a:cubicBezTo>
                      <a:pt x="162" y="114"/>
                      <a:pt x="162" y="114"/>
                      <a:pt x="162" y="114"/>
                    </a:cubicBezTo>
                    <a:cubicBezTo>
                      <a:pt x="161" y="112"/>
                      <a:pt x="162" y="109"/>
                      <a:pt x="163" y="107"/>
                    </a:cubicBezTo>
                    <a:cubicBezTo>
                      <a:pt x="169" y="101"/>
                      <a:pt x="169" y="101"/>
                      <a:pt x="169" y="101"/>
                    </a:cubicBezTo>
                    <a:cubicBezTo>
                      <a:pt x="169" y="101"/>
                      <a:pt x="170" y="100"/>
                      <a:pt x="170" y="100"/>
                    </a:cubicBezTo>
                    <a:cubicBezTo>
                      <a:pt x="175" y="92"/>
                      <a:pt x="175" y="92"/>
                      <a:pt x="175" y="92"/>
                    </a:cubicBezTo>
                    <a:cubicBezTo>
                      <a:pt x="177" y="89"/>
                      <a:pt x="178" y="85"/>
                      <a:pt x="177" y="81"/>
                    </a:cubicBezTo>
                    <a:cubicBezTo>
                      <a:pt x="176" y="76"/>
                      <a:pt x="176" y="76"/>
                      <a:pt x="176" y="76"/>
                    </a:cubicBezTo>
                    <a:cubicBezTo>
                      <a:pt x="176" y="72"/>
                      <a:pt x="177" y="68"/>
                      <a:pt x="180" y="66"/>
                    </a:cubicBezTo>
                    <a:cubicBezTo>
                      <a:pt x="187" y="59"/>
                      <a:pt x="187" y="59"/>
                      <a:pt x="187" y="59"/>
                    </a:cubicBezTo>
                    <a:cubicBezTo>
                      <a:pt x="189" y="57"/>
                      <a:pt x="190" y="54"/>
                      <a:pt x="188" y="52"/>
                    </a:cubicBezTo>
                    <a:cubicBezTo>
                      <a:pt x="192" y="46"/>
                      <a:pt x="192" y="46"/>
                      <a:pt x="192" y="46"/>
                    </a:cubicBezTo>
                    <a:cubicBezTo>
                      <a:pt x="195" y="42"/>
                      <a:pt x="195" y="36"/>
                      <a:pt x="192" y="32"/>
                    </a:cubicBezTo>
                    <a:close/>
                    <a:moveTo>
                      <a:pt x="67" y="4"/>
                    </a:moveTo>
                    <a:cubicBezTo>
                      <a:pt x="83" y="4"/>
                      <a:pt x="96" y="17"/>
                      <a:pt x="96" y="33"/>
                    </a:cubicBezTo>
                    <a:cubicBezTo>
                      <a:pt x="96" y="46"/>
                      <a:pt x="88" y="58"/>
                      <a:pt x="76" y="62"/>
                    </a:cubicBezTo>
                    <a:cubicBezTo>
                      <a:pt x="75" y="62"/>
                      <a:pt x="75" y="62"/>
                      <a:pt x="75" y="63"/>
                    </a:cubicBezTo>
                    <a:cubicBezTo>
                      <a:pt x="67" y="86"/>
                      <a:pt x="67" y="86"/>
                      <a:pt x="67" y="86"/>
                    </a:cubicBezTo>
                    <a:cubicBezTo>
                      <a:pt x="59" y="63"/>
                      <a:pt x="59" y="63"/>
                      <a:pt x="59" y="63"/>
                    </a:cubicBezTo>
                    <a:cubicBezTo>
                      <a:pt x="59" y="62"/>
                      <a:pt x="58" y="62"/>
                      <a:pt x="58" y="62"/>
                    </a:cubicBezTo>
                    <a:cubicBezTo>
                      <a:pt x="45" y="58"/>
                      <a:pt x="37" y="46"/>
                      <a:pt x="37" y="33"/>
                    </a:cubicBezTo>
                    <a:cubicBezTo>
                      <a:pt x="37" y="17"/>
                      <a:pt x="50" y="4"/>
                      <a:pt x="67" y="4"/>
                    </a:cubicBezTo>
                    <a:close/>
                    <a:moveTo>
                      <a:pt x="188" y="44"/>
                    </a:moveTo>
                    <a:cubicBezTo>
                      <a:pt x="185" y="50"/>
                      <a:pt x="185" y="50"/>
                      <a:pt x="185" y="50"/>
                    </a:cubicBezTo>
                    <a:cubicBezTo>
                      <a:pt x="184" y="51"/>
                      <a:pt x="184" y="52"/>
                      <a:pt x="185" y="54"/>
                    </a:cubicBezTo>
                    <a:cubicBezTo>
                      <a:pt x="185" y="54"/>
                      <a:pt x="185" y="55"/>
                      <a:pt x="184" y="56"/>
                    </a:cubicBezTo>
                    <a:cubicBezTo>
                      <a:pt x="177" y="63"/>
                      <a:pt x="177" y="63"/>
                      <a:pt x="177" y="63"/>
                    </a:cubicBezTo>
                    <a:cubicBezTo>
                      <a:pt x="174" y="66"/>
                      <a:pt x="172" y="71"/>
                      <a:pt x="172" y="76"/>
                    </a:cubicBezTo>
                    <a:cubicBezTo>
                      <a:pt x="173" y="81"/>
                      <a:pt x="173" y="81"/>
                      <a:pt x="173" y="81"/>
                    </a:cubicBezTo>
                    <a:cubicBezTo>
                      <a:pt x="173" y="84"/>
                      <a:pt x="173" y="87"/>
                      <a:pt x="171" y="90"/>
                    </a:cubicBezTo>
                    <a:cubicBezTo>
                      <a:pt x="166" y="98"/>
                      <a:pt x="166" y="98"/>
                      <a:pt x="166" y="98"/>
                    </a:cubicBezTo>
                    <a:cubicBezTo>
                      <a:pt x="160" y="105"/>
                      <a:pt x="160" y="105"/>
                      <a:pt x="160" y="105"/>
                    </a:cubicBezTo>
                    <a:cubicBezTo>
                      <a:pt x="157" y="108"/>
                      <a:pt x="157" y="112"/>
                      <a:pt x="158" y="115"/>
                    </a:cubicBezTo>
                    <a:cubicBezTo>
                      <a:pt x="164" y="128"/>
                      <a:pt x="164" y="128"/>
                      <a:pt x="164" y="128"/>
                    </a:cubicBezTo>
                    <a:cubicBezTo>
                      <a:pt x="164" y="128"/>
                      <a:pt x="164" y="129"/>
                      <a:pt x="164" y="130"/>
                    </a:cubicBezTo>
                    <a:cubicBezTo>
                      <a:pt x="164" y="137"/>
                      <a:pt x="164" y="137"/>
                      <a:pt x="164" y="137"/>
                    </a:cubicBezTo>
                    <a:cubicBezTo>
                      <a:pt x="161" y="135"/>
                      <a:pt x="161" y="135"/>
                      <a:pt x="161" y="135"/>
                    </a:cubicBezTo>
                    <a:cubicBezTo>
                      <a:pt x="159" y="133"/>
                      <a:pt x="157" y="131"/>
                      <a:pt x="157" y="129"/>
                    </a:cubicBezTo>
                    <a:cubicBezTo>
                      <a:pt x="156" y="126"/>
                      <a:pt x="156" y="126"/>
                      <a:pt x="156" y="126"/>
                    </a:cubicBezTo>
                    <a:cubicBezTo>
                      <a:pt x="155" y="122"/>
                      <a:pt x="151" y="119"/>
                      <a:pt x="147" y="118"/>
                    </a:cubicBezTo>
                    <a:cubicBezTo>
                      <a:pt x="133" y="117"/>
                      <a:pt x="133" y="117"/>
                      <a:pt x="133" y="117"/>
                    </a:cubicBezTo>
                    <a:cubicBezTo>
                      <a:pt x="129" y="117"/>
                      <a:pt x="127" y="119"/>
                      <a:pt x="126" y="121"/>
                    </a:cubicBezTo>
                    <a:cubicBezTo>
                      <a:pt x="117" y="121"/>
                      <a:pt x="117" y="121"/>
                      <a:pt x="117" y="121"/>
                    </a:cubicBezTo>
                    <a:cubicBezTo>
                      <a:pt x="112" y="121"/>
                      <a:pt x="108" y="122"/>
                      <a:pt x="104" y="124"/>
                    </a:cubicBezTo>
                    <a:cubicBezTo>
                      <a:pt x="99" y="127"/>
                      <a:pt x="99" y="127"/>
                      <a:pt x="99" y="127"/>
                    </a:cubicBezTo>
                    <a:cubicBezTo>
                      <a:pt x="96" y="129"/>
                      <a:pt x="93" y="133"/>
                      <a:pt x="93" y="136"/>
                    </a:cubicBezTo>
                    <a:cubicBezTo>
                      <a:pt x="93" y="138"/>
                      <a:pt x="93" y="138"/>
                      <a:pt x="93" y="138"/>
                    </a:cubicBezTo>
                    <a:cubicBezTo>
                      <a:pt x="90" y="138"/>
                      <a:pt x="88" y="136"/>
                      <a:pt x="87" y="133"/>
                    </a:cubicBezTo>
                    <a:cubicBezTo>
                      <a:pt x="85" y="129"/>
                      <a:pt x="82" y="124"/>
                      <a:pt x="80" y="121"/>
                    </a:cubicBezTo>
                    <a:cubicBezTo>
                      <a:pt x="80" y="120"/>
                      <a:pt x="79" y="119"/>
                      <a:pt x="79" y="119"/>
                    </a:cubicBezTo>
                    <a:cubicBezTo>
                      <a:pt x="79" y="119"/>
                      <a:pt x="79" y="118"/>
                      <a:pt x="78" y="118"/>
                    </a:cubicBezTo>
                    <a:cubicBezTo>
                      <a:pt x="77" y="118"/>
                      <a:pt x="76" y="118"/>
                      <a:pt x="72" y="121"/>
                    </a:cubicBezTo>
                    <a:cubicBezTo>
                      <a:pt x="71" y="122"/>
                      <a:pt x="71" y="122"/>
                      <a:pt x="71" y="122"/>
                    </a:cubicBezTo>
                    <a:cubicBezTo>
                      <a:pt x="66" y="115"/>
                      <a:pt x="66" y="115"/>
                      <a:pt x="66" y="115"/>
                    </a:cubicBezTo>
                    <a:cubicBezTo>
                      <a:pt x="63" y="112"/>
                      <a:pt x="59" y="110"/>
                      <a:pt x="54" y="110"/>
                    </a:cubicBezTo>
                    <a:cubicBezTo>
                      <a:pt x="52" y="110"/>
                      <a:pt x="52" y="110"/>
                      <a:pt x="52" y="110"/>
                    </a:cubicBezTo>
                    <a:cubicBezTo>
                      <a:pt x="26" y="98"/>
                      <a:pt x="26" y="98"/>
                      <a:pt x="26" y="98"/>
                    </a:cubicBezTo>
                    <a:cubicBezTo>
                      <a:pt x="21" y="95"/>
                      <a:pt x="17" y="92"/>
                      <a:pt x="14" y="87"/>
                    </a:cubicBezTo>
                    <a:cubicBezTo>
                      <a:pt x="8" y="78"/>
                      <a:pt x="8" y="78"/>
                      <a:pt x="8" y="78"/>
                    </a:cubicBezTo>
                    <a:cubicBezTo>
                      <a:pt x="5" y="74"/>
                      <a:pt x="4" y="69"/>
                      <a:pt x="5" y="65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3"/>
                      <a:pt x="12" y="32"/>
                      <a:pt x="12" y="32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5" y="27"/>
                      <a:pt x="17" y="27"/>
                      <a:pt x="18" y="26"/>
                    </a:cubicBezTo>
                    <a:cubicBezTo>
                      <a:pt x="19" y="26"/>
                      <a:pt x="20" y="25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34" y="27"/>
                      <a:pt x="33" y="30"/>
                      <a:pt x="33" y="33"/>
                    </a:cubicBezTo>
                    <a:cubicBezTo>
                      <a:pt x="33" y="48"/>
                      <a:pt x="42" y="60"/>
                      <a:pt x="55" y="65"/>
                    </a:cubicBezTo>
                    <a:cubicBezTo>
                      <a:pt x="65" y="93"/>
                      <a:pt x="65" y="93"/>
                      <a:pt x="65" y="93"/>
                    </a:cubicBezTo>
                    <a:cubicBezTo>
                      <a:pt x="65" y="94"/>
                      <a:pt x="66" y="95"/>
                      <a:pt x="67" y="95"/>
                    </a:cubicBezTo>
                    <a:cubicBezTo>
                      <a:pt x="68" y="95"/>
                      <a:pt x="68" y="94"/>
                      <a:pt x="69" y="93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91" y="60"/>
                      <a:pt x="100" y="48"/>
                      <a:pt x="100" y="34"/>
                    </a:cubicBezTo>
                    <a:cubicBezTo>
                      <a:pt x="101" y="34"/>
                      <a:pt x="101" y="34"/>
                      <a:pt x="101" y="34"/>
                    </a:cubicBezTo>
                    <a:cubicBezTo>
                      <a:pt x="116" y="38"/>
                      <a:pt x="116" y="38"/>
                      <a:pt x="116" y="38"/>
                    </a:cubicBezTo>
                    <a:cubicBezTo>
                      <a:pt x="115" y="39"/>
                      <a:pt x="114" y="41"/>
                      <a:pt x="115" y="42"/>
                    </a:cubicBezTo>
                    <a:cubicBezTo>
                      <a:pt x="116" y="43"/>
                      <a:pt x="118" y="44"/>
                      <a:pt x="119" y="44"/>
                    </a:cubicBezTo>
                    <a:cubicBezTo>
                      <a:pt x="127" y="42"/>
                      <a:pt x="127" y="42"/>
                      <a:pt x="127" y="42"/>
                    </a:cubicBezTo>
                    <a:cubicBezTo>
                      <a:pt x="127" y="45"/>
                      <a:pt x="127" y="46"/>
                      <a:pt x="128" y="48"/>
                    </a:cubicBezTo>
                    <a:cubicBezTo>
                      <a:pt x="128" y="50"/>
                      <a:pt x="128" y="52"/>
                      <a:pt x="128" y="57"/>
                    </a:cubicBezTo>
                    <a:cubicBezTo>
                      <a:pt x="128" y="58"/>
                      <a:pt x="129" y="59"/>
                      <a:pt x="130" y="59"/>
                    </a:cubicBezTo>
                    <a:cubicBezTo>
                      <a:pt x="133" y="60"/>
                      <a:pt x="137" y="48"/>
                      <a:pt x="137" y="48"/>
                    </a:cubicBezTo>
                    <a:cubicBezTo>
                      <a:pt x="142" y="47"/>
                      <a:pt x="142" y="47"/>
                      <a:pt x="142" y="47"/>
                    </a:cubicBezTo>
                    <a:cubicBezTo>
                      <a:pt x="144" y="66"/>
                      <a:pt x="144" y="66"/>
                      <a:pt x="146" y="66"/>
                    </a:cubicBezTo>
                    <a:cubicBezTo>
                      <a:pt x="146" y="66"/>
                      <a:pt x="147" y="66"/>
                      <a:pt x="147" y="66"/>
                    </a:cubicBezTo>
                    <a:cubicBezTo>
                      <a:pt x="148" y="65"/>
                      <a:pt x="151" y="63"/>
                      <a:pt x="158" y="59"/>
                    </a:cubicBezTo>
                    <a:cubicBezTo>
                      <a:pt x="159" y="58"/>
                      <a:pt x="159" y="57"/>
                      <a:pt x="159" y="56"/>
                    </a:cubicBezTo>
                    <a:cubicBezTo>
                      <a:pt x="160" y="55"/>
                      <a:pt x="160" y="54"/>
                      <a:pt x="161" y="54"/>
                    </a:cubicBezTo>
                    <a:cubicBezTo>
                      <a:pt x="162" y="54"/>
                      <a:pt x="162" y="54"/>
                      <a:pt x="162" y="54"/>
                    </a:cubicBezTo>
                    <a:cubicBezTo>
                      <a:pt x="166" y="52"/>
                      <a:pt x="169" y="49"/>
                      <a:pt x="169" y="45"/>
                    </a:cubicBezTo>
                    <a:cubicBezTo>
                      <a:pt x="174" y="43"/>
                      <a:pt x="174" y="43"/>
                      <a:pt x="174" y="43"/>
                    </a:cubicBezTo>
                    <a:cubicBezTo>
                      <a:pt x="179" y="41"/>
                      <a:pt x="184" y="37"/>
                      <a:pt x="185" y="31"/>
                    </a:cubicBezTo>
                    <a:cubicBezTo>
                      <a:pt x="185" y="30"/>
                      <a:pt x="186" y="29"/>
                      <a:pt x="187" y="29"/>
                    </a:cubicBezTo>
                    <a:cubicBezTo>
                      <a:pt x="187" y="29"/>
                      <a:pt x="187" y="29"/>
                      <a:pt x="187" y="29"/>
                    </a:cubicBezTo>
                    <a:cubicBezTo>
                      <a:pt x="187" y="29"/>
                      <a:pt x="187" y="29"/>
                      <a:pt x="187" y="29"/>
                    </a:cubicBezTo>
                    <a:cubicBezTo>
                      <a:pt x="188" y="31"/>
                      <a:pt x="188" y="32"/>
                      <a:pt x="189" y="34"/>
                    </a:cubicBezTo>
                    <a:cubicBezTo>
                      <a:pt x="190" y="37"/>
                      <a:pt x="190" y="41"/>
                      <a:pt x="188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1" name="Freeform 105">
                <a:extLst>
                  <a:ext uri="{FF2B5EF4-FFF2-40B4-BE49-F238E27FC236}">
                    <a16:creationId xmlns:a16="http://schemas.microsoft.com/office/drawing/2014/main" id="{6E5115E0-1310-414A-298A-0A3CD8506C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19" y="2130"/>
                <a:ext cx="85" cy="84"/>
              </a:xfrm>
              <a:custGeom>
                <a:avLst/>
                <a:gdLst>
                  <a:gd name="T0" fmla="*/ 22 w 44"/>
                  <a:gd name="T1" fmla="*/ 43 h 43"/>
                  <a:gd name="T2" fmla="*/ 44 w 44"/>
                  <a:gd name="T3" fmla="*/ 21 h 43"/>
                  <a:gd name="T4" fmla="*/ 22 w 44"/>
                  <a:gd name="T5" fmla="*/ 0 h 43"/>
                  <a:gd name="T6" fmla="*/ 0 w 44"/>
                  <a:gd name="T7" fmla="*/ 21 h 43"/>
                  <a:gd name="T8" fmla="*/ 22 w 44"/>
                  <a:gd name="T9" fmla="*/ 43 h 43"/>
                  <a:gd name="T10" fmla="*/ 22 w 44"/>
                  <a:gd name="T11" fmla="*/ 4 h 43"/>
                  <a:gd name="T12" fmla="*/ 40 w 44"/>
                  <a:gd name="T13" fmla="*/ 21 h 43"/>
                  <a:gd name="T14" fmla="*/ 22 w 44"/>
                  <a:gd name="T15" fmla="*/ 39 h 43"/>
                  <a:gd name="T16" fmla="*/ 4 w 44"/>
                  <a:gd name="T17" fmla="*/ 21 h 43"/>
                  <a:gd name="T18" fmla="*/ 22 w 44"/>
                  <a:gd name="T19" fmla="*/ 4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4" h="43">
                    <a:moveTo>
                      <a:pt x="22" y="43"/>
                    </a:moveTo>
                    <a:cubicBezTo>
                      <a:pt x="34" y="43"/>
                      <a:pt x="44" y="33"/>
                      <a:pt x="44" y="21"/>
                    </a:cubicBezTo>
                    <a:cubicBezTo>
                      <a:pt x="44" y="9"/>
                      <a:pt x="34" y="0"/>
                      <a:pt x="22" y="0"/>
                    </a:cubicBezTo>
                    <a:cubicBezTo>
                      <a:pt x="10" y="0"/>
                      <a:pt x="0" y="9"/>
                      <a:pt x="0" y="21"/>
                    </a:cubicBezTo>
                    <a:cubicBezTo>
                      <a:pt x="0" y="33"/>
                      <a:pt x="10" y="43"/>
                      <a:pt x="22" y="43"/>
                    </a:cubicBezTo>
                    <a:close/>
                    <a:moveTo>
                      <a:pt x="22" y="4"/>
                    </a:moveTo>
                    <a:cubicBezTo>
                      <a:pt x="32" y="4"/>
                      <a:pt x="40" y="12"/>
                      <a:pt x="40" y="21"/>
                    </a:cubicBezTo>
                    <a:cubicBezTo>
                      <a:pt x="40" y="31"/>
                      <a:pt x="32" y="39"/>
                      <a:pt x="22" y="39"/>
                    </a:cubicBezTo>
                    <a:cubicBezTo>
                      <a:pt x="12" y="39"/>
                      <a:pt x="4" y="31"/>
                      <a:pt x="4" y="21"/>
                    </a:cubicBezTo>
                    <a:cubicBezTo>
                      <a:pt x="4" y="12"/>
                      <a:pt x="12" y="4"/>
                      <a:pt x="2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2" name="Freeform 107">
                <a:extLst>
                  <a:ext uri="{FF2B5EF4-FFF2-40B4-BE49-F238E27FC236}">
                    <a16:creationId xmlns:a16="http://schemas.microsoft.com/office/drawing/2014/main" id="{FD884F05-21D5-4206-2BB7-FEE7B7A6A3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0" y="2296"/>
                <a:ext cx="23" cy="22"/>
              </a:xfrm>
              <a:custGeom>
                <a:avLst/>
                <a:gdLst>
                  <a:gd name="T0" fmla="*/ 6 w 12"/>
                  <a:gd name="T1" fmla="*/ 0 h 11"/>
                  <a:gd name="T2" fmla="*/ 6 w 12"/>
                  <a:gd name="T3" fmla="*/ 0 h 11"/>
                  <a:gd name="T4" fmla="*/ 1 w 12"/>
                  <a:gd name="T5" fmla="*/ 6 h 11"/>
                  <a:gd name="T6" fmla="*/ 2 w 12"/>
                  <a:gd name="T7" fmla="*/ 10 h 11"/>
                  <a:gd name="T8" fmla="*/ 6 w 12"/>
                  <a:gd name="T9" fmla="*/ 11 h 11"/>
                  <a:gd name="T10" fmla="*/ 6 w 12"/>
                  <a:gd name="T11" fmla="*/ 11 h 11"/>
                  <a:gd name="T12" fmla="*/ 11 w 12"/>
                  <a:gd name="T13" fmla="*/ 5 h 11"/>
                  <a:gd name="T14" fmla="*/ 6 w 12"/>
                  <a:gd name="T1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1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1" y="6"/>
                    </a:cubicBezTo>
                    <a:cubicBezTo>
                      <a:pt x="1" y="7"/>
                      <a:pt x="1" y="9"/>
                      <a:pt x="2" y="10"/>
                    </a:cubicBezTo>
                    <a:cubicBezTo>
                      <a:pt x="3" y="10"/>
                      <a:pt x="5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9" y="11"/>
                      <a:pt x="12" y="8"/>
                      <a:pt x="11" y="5"/>
                    </a:cubicBezTo>
                    <a:cubicBezTo>
                      <a:pt x="11" y="2"/>
                      <a:pt x="9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3" name="Freeform 108">
                <a:extLst>
                  <a:ext uri="{FF2B5EF4-FFF2-40B4-BE49-F238E27FC236}">
                    <a16:creationId xmlns:a16="http://schemas.microsoft.com/office/drawing/2014/main" id="{30C0D3D4-D6C6-C1B6-A84D-ED61312A71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5" y="2216"/>
                <a:ext cx="24" cy="22"/>
              </a:xfrm>
              <a:custGeom>
                <a:avLst/>
                <a:gdLst>
                  <a:gd name="T0" fmla="*/ 6 w 12"/>
                  <a:gd name="T1" fmla="*/ 0 h 11"/>
                  <a:gd name="T2" fmla="*/ 2 w 12"/>
                  <a:gd name="T3" fmla="*/ 2 h 11"/>
                  <a:gd name="T4" fmla="*/ 1 w 12"/>
                  <a:gd name="T5" fmla="*/ 6 h 11"/>
                  <a:gd name="T6" fmla="*/ 6 w 12"/>
                  <a:gd name="T7" fmla="*/ 11 h 11"/>
                  <a:gd name="T8" fmla="*/ 6 w 12"/>
                  <a:gd name="T9" fmla="*/ 11 h 11"/>
                  <a:gd name="T10" fmla="*/ 10 w 12"/>
                  <a:gd name="T11" fmla="*/ 9 h 11"/>
                  <a:gd name="T12" fmla="*/ 11 w 12"/>
                  <a:gd name="T13" fmla="*/ 5 h 11"/>
                  <a:gd name="T14" fmla="*/ 6 w 12"/>
                  <a:gd name="T1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1">
                    <a:moveTo>
                      <a:pt x="6" y="0"/>
                    </a:moveTo>
                    <a:cubicBezTo>
                      <a:pt x="4" y="0"/>
                      <a:pt x="3" y="1"/>
                      <a:pt x="2" y="2"/>
                    </a:cubicBezTo>
                    <a:cubicBezTo>
                      <a:pt x="1" y="3"/>
                      <a:pt x="0" y="4"/>
                      <a:pt x="1" y="6"/>
                    </a:cubicBezTo>
                    <a:cubicBezTo>
                      <a:pt x="1" y="9"/>
                      <a:pt x="3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1"/>
                      <a:pt x="9" y="10"/>
                      <a:pt x="10" y="9"/>
                    </a:cubicBezTo>
                    <a:cubicBezTo>
                      <a:pt x="11" y="8"/>
                      <a:pt x="12" y="7"/>
                      <a:pt x="11" y="5"/>
                    </a:cubicBezTo>
                    <a:cubicBezTo>
                      <a:pt x="11" y="2"/>
                      <a:pt x="9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4" name="Freeform 109">
                <a:extLst>
                  <a:ext uri="{FF2B5EF4-FFF2-40B4-BE49-F238E27FC236}">
                    <a16:creationId xmlns:a16="http://schemas.microsoft.com/office/drawing/2014/main" id="{B0356C25-9E72-1CF9-9EC3-6FB16D551D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33" y="2245"/>
                <a:ext cx="21" cy="22"/>
              </a:xfrm>
              <a:custGeom>
                <a:avLst/>
                <a:gdLst>
                  <a:gd name="T0" fmla="*/ 9 w 11"/>
                  <a:gd name="T1" fmla="*/ 1 h 11"/>
                  <a:gd name="T2" fmla="*/ 5 w 11"/>
                  <a:gd name="T3" fmla="*/ 0 h 11"/>
                  <a:gd name="T4" fmla="*/ 2 w 11"/>
                  <a:gd name="T5" fmla="*/ 2 h 11"/>
                  <a:gd name="T6" fmla="*/ 0 w 11"/>
                  <a:gd name="T7" fmla="*/ 6 h 11"/>
                  <a:gd name="T8" fmla="*/ 2 w 11"/>
                  <a:gd name="T9" fmla="*/ 9 h 11"/>
                  <a:gd name="T10" fmla="*/ 6 w 11"/>
                  <a:gd name="T11" fmla="*/ 11 h 11"/>
                  <a:gd name="T12" fmla="*/ 6 w 11"/>
                  <a:gd name="T13" fmla="*/ 11 h 11"/>
                  <a:gd name="T14" fmla="*/ 10 w 11"/>
                  <a:gd name="T15" fmla="*/ 9 h 11"/>
                  <a:gd name="T16" fmla="*/ 11 w 11"/>
                  <a:gd name="T17" fmla="*/ 5 h 11"/>
                  <a:gd name="T18" fmla="*/ 9 w 11"/>
                  <a:gd name="T1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1">
                    <a:moveTo>
                      <a:pt x="9" y="1"/>
                    </a:moveTo>
                    <a:cubicBezTo>
                      <a:pt x="8" y="0"/>
                      <a:pt x="7" y="0"/>
                      <a:pt x="5" y="0"/>
                    </a:cubicBezTo>
                    <a:cubicBezTo>
                      <a:pt x="4" y="0"/>
                      <a:pt x="3" y="1"/>
                      <a:pt x="2" y="2"/>
                    </a:cubicBezTo>
                    <a:cubicBezTo>
                      <a:pt x="1" y="3"/>
                      <a:pt x="0" y="4"/>
                      <a:pt x="0" y="6"/>
                    </a:cubicBezTo>
                    <a:cubicBezTo>
                      <a:pt x="0" y="7"/>
                      <a:pt x="1" y="8"/>
                      <a:pt x="2" y="9"/>
                    </a:cubicBezTo>
                    <a:cubicBezTo>
                      <a:pt x="3" y="10"/>
                      <a:pt x="4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8" y="11"/>
                      <a:pt x="9" y="10"/>
                      <a:pt x="10" y="9"/>
                    </a:cubicBezTo>
                    <a:cubicBezTo>
                      <a:pt x="11" y="8"/>
                      <a:pt x="11" y="6"/>
                      <a:pt x="11" y="5"/>
                    </a:cubicBezTo>
                    <a:cubicBezTo>
                      <a:pt x="11" y="4"/>
                      <a:pt x="10" y="2"/>
                      <a:pt x="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5" name="Freeform 110">
                <a:extLst>
                  <a:ext uri="{FF2B5EF4-FFF2-40B4-BE49-F238E27FC236}">
                    <a16:creationId xmlns:a16="http://schemas.microsoft.com/office/drawing/2014/main" id="{61A9CF94-031F-3002-96DA-9C266F9A97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2" y="2286"/>
                <a:ext cx="22" cy="22"/>
              </a:xfrm>
              <a:custGeom>
                <a:avLst/>
                <a:gdLst>
                  <a:gd name="T0" fmla="*/ 5 w 11"/>
                  <a:gd name="T1" fmla="*/ 0 h 11"/>
                  <a:gd name="T2" fmla="*/ 0 w 11"/>
                  <a:gd name="T3" fmla="*/ 6 h 11"/>
                  <a:gd name="T4" fmla="*/ 6 w 11"/>
                  <a:gd name="T5" fmla="*/ 11 h 11"/>
                  <a:gd name="T6" fmla="*/ 6 w 11"/>
                  <a:gd name="T7" fmla="*/ 11 h 11"/>
                  <a:gd name="T8" fmla="*/ 10 w 11"/>
                  <a:gd name="T9" fmla="*/ 9 h 11"/>
                  <a:gd name="T10" fmla="*/ 11 w 11"/>
                  <a:gd name="T11" fmla="*/ 5 h 11"/>
                  <a:gd name="T12" fmla="*/ 9 w 11"/>
                  <a:gd name="T13" fmla="*/ 2 h 11"/>
                  <a:gd name="T14" fmla="*/ 5 w 11"/>
                  <a:gd name="T1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" h="11">
                    <a:moveTo>
                      <a:pt x="5" y="0"/>
                    </a:move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3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9" y="10"/>
                      <a:pt x="10" y="9"/>
                    </a:cubicBezTo>
                    <a:cubicBezTo>
                      <a:pt x="11" y="8"/>
                      <a:pt x="11" y="7"/>
                      <a:pt x="11" y="5"/>
                    </a:cubicBezTo>
                    <a:cubicBezTo>
                      <a:pt x="11" y="4"/>
                      <a:pt x="10" y="3"/>
                      <a:pt x="9" y="2"/>
                    </a:cubicBezTo>
                    <a:cubicBezTo>
                      <a:pt x="8" y="1"/>
                      <a:pt x="7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6" name="Freeform 111">
                <a:extLst>
                  <a:ext uri="{FF2B5EF4-FFF2-40B4-BE49-F238E27FC236}">
                    <a16:creationId xmlns:a16="http://schemas.microsoft.com/office/drawing/2014/main" id="{1AF54946-393A-4D86-49CC-6F308F8C6F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3" y="2296"/>
                <a:ext cx="21" cy="22"/>
              </a:xfrm>
              <a:custGeom>
                <a:avLst/>
                <a:gdLst>
                  <a:gd name="T0" fmla="*/ 5 w 11"/>
                  <a:gd name="T1" fmla="*/ 0 h 11"/>
                  <a:gd name="T2" fmla="*/ 5 w 11"/>
                  <a:gd name="T3" fmla="*/ 0 h 11"/>
                  <a:gd name="T4" fmla="*/ 0 w 11"/>
                  <a:gd name="T5" fmla="*/ 6 h 11"/>
                  <a:gd name="T6" fmla="*/ 6 w 11"/>
                  <a:gd name="T7" fmla="*/ 11 h 11"/>
                  <a:gd name="T8" fmla="*/ 6 w 11"/>
                  <a:gd name="T9" fmla="*/ 11 h 11"/>
                  <a:gd name="T10" fmla="*/ 11 w 11"/>
                  <a:gd name="T11" fmla="*/ 5 h 11"/>
                  <a:gd name="T12" fmla="*/ 5 w 11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11"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3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9" y="11"/>
                      <a:pt x="11" y="8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7" name="Freeform 112">
                <a:extLst>
                  <a:ext uri="{FF2B5EF4-FFF2-40B4-BE49-F238E27FC236}">
                    <a16:creationId xmlns:a16="http://schemas.microsoft.com/office/drawing/2014/main" id="{B71F2264-C773-718C-F57E-85D2A72980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9" y="2226"/>
                <a:ext cx="24" cy="21"/>
              </a:xfrm>
              <a:custGeom>
                <a:avLst/>
                <a:gdLst>
                  <a:gd name="T0" fmla="*/ 9 w 12"/>
                  <a:gd name="T1" fmla="*/ 1 h 11"/>
                  <a:gd name="T2" fmla="*/ 5 w 12"/>
                  <a:gd name="T3" fmla="*/ 0 h 11"/>
                  <a:gd name="T4" fmla="*/ 1 w 12"/>
                  <a:gd name="T5" fmla="*/ 3 h 11"/>
                  <a:gd name="T6" fmla="*/ 1 w 12"/>
                  <a:gd name="T7" fmla="*/ 7 h 11"/>
                  <a:gd name="T8" fmla="*/ 3 w 12"/>
                  <a:gd name="T9" fmla="*/ 10 h 11"/>
                  <a:gd name="T10" fmla="*/ 6 w 12"/>
                  <a:gd name="T11" fmla="*/ 11 h 11"/>
                  <a:gd name="T12" fmla="*/ 7 w 12"/>
                  <a:gd name="T13" fmla="*/ 11 h 11"/>
                  <a:gd name="T14" fmla="*/ 11 w 12"/>
                  <a:gd name="T15" fmla="*/ 8 h 11"/>
                  <a:gd name="T16" fmla="*/ 9 w 12"/>
                  <a:gd name="T17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11">
                    <a:moveTo>
                      <a:pt x="9" y="1"/>
                    </a:moveTo>
                    <a:cubicBezTo>
                      <a:pt x="7" y="0"/>
                      <a:pt x="6" y="0"/>
                      <a:pt x="5" y="0"/>
                    </a:cubicBezTo>
                    <a:cubicBezTo>
                      <a:pt x="3" y="1"/>
                      <a:pt x="2" y="2"/>
                      <a:pt x="1" y="3"/>
                    </a:cubicBezTo>
                    <a:cubicBezTo>
                      <a:pt x="1" y="4"/>
                      <a:pt x="0" y="6"/>
                      <a:pt x="1" y="7"/>
                    </a:cubicBezTo>
                    <a:cubicBezTo>
                      <a:pt x="1" y="8"/>
                      <a:pt x="2" y="10"/>
                      <a:pt x="3" y="10"/>
                    </a:cubicBezTo>
                    <a:cubicBezTo>
                      <a:pt x="4" y="11"/>
                      <a:pt x="5" y="11"/>
                      <a:pt x="6" y="11"/>
                    </a:cubicBezTo>
                    <a:cubicBezTo>
                      <a:pt x="6" y="11"/>
                      <a:pt x="7" y="11"/>
                      <a:pt x="7" y="11"/>
                    </a:cubicBezTo>
                    <a:cubicBezTo>
                      <a:pt x="9" y="10"/>
                      <a:pt x="10" y="10"/>
                      <a:pt x="11" y="8"/>
                    </a:cubicBezTo>
                    <a:cubicBezTo>
                      <a:pt x="12" y="6"/>
                      <a:pt x="11" y="2"/>
                      <a:pt x="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26F8A60-A6B4-3FFB-D10D-968187E6A901}"/>
                </a:ext>
              </a:extLst>
            </p:cNvPr>
            <p:cNvSpPr txBox="1"/>
            <p:nvPr/>
          </p:nvSpPr>
          <p:spPr>
            <a:xfrm>
              <a:off x="797124" y="3144013"/>
              <a:ext cx="280703" cy="3372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>
                  <a:solidFill>
                    <a:schemeClr val="accent1"/>
                  </a:solidFill>
                </a:rPr>
                <a:t>!</a:t>
              </a: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D1E9F2D4-1BF1-5234-D6FF-42F90226CBB7}"/>
              </a:ext>
            </a:extLst>
          </p:cNvPr>
          <p:cNvGrpSpPr/>
          <p:nvPr/>
        </p:nvGrpSpPr>
        <p:grpSpPr>
          <a:xfrm>
            <a:off x="5940314" y="1642845"/>
            <a:ext cx="1257160" cy="1828800"/>
            <a:chOff x="5958381" y="1580643"/>
            <a:chExt cx="1257160" cy="1828800"/>
          </a:xfrm>
        </p:grpSpPr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84471EBC-0E84-507C-7D40-33ABDC803549}"/>
                </a:ext>
              </a:extLst>
            </p:cNvPr>
            <p:cNvSpPr txBox="1"/>
            <p:nvPr/>
          </p:nvSpPr>
          <p:spPr>
            <a:xfrm>
              <a:off x="5958381" y="1580643"/>
              <a:ext cx="1257160" cy="1828800"/>
            </a:xfrm>
            <a:prstGeom prst="roundRect">
              <a:avLst>
                <a:gd name="adj" fmla="val 5685"/>
              </a:avLst>
            </a:prstGeom>
            <a:solidFill>
              <a:schemeClr val="bg1"/>
            </a:solidFill>
            <a:effectLst>
              <a:outerShdw blurRad="355600" dist="38100" dir="5400000" algn="t" rotWithShape="0">
                <a:schemeClr val="bg2">
                  <a:lumMod val="10000"/>
                  <a:alpha val="27000"/>
                </a:schemeClr>
              </a:outerShdw>
            </a:effectLst>
          </p:spPr>
          <p:txBody>
            <a:bodyPr wrap="square" lIns="0" tIns="91440" rIns="0" bIns="91440" rtlCol="0" anchor="b" anchorCtr="0"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3200">
                  <a:solidFill>
                    <a:sysClr val="windowText" lastClr="000000"/>
                  </a:solidFill>
                  <a:latin typeface="+mj-lt"/>
                </a:rPr>
                <a:t>#1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>
                  <a:solidFill>
                    <a:srgbClr val="677284"/>
                  </a:solidFill>
                </a:rPr>
                <a:t>Fastest Growing Top-100 firm</a:t>
              </a:r>
            </a:p>
          </p:txBody>
        </p:sp>
        <p:pic>
          <p:nvPicPr>
            <p:cNvPr id="160" name="Picture 29">
              <a:extLst>
                <a:ext uri="{FF2B5EF4-FFF2-40B4-BE49-F238E27FC236}">
                  <a16:creationId xmlns:a16="http://schemas.microsoft.com/office/drawing/2014/main" id="{37575BC3-F0D4-BD67-F7C5-BBD6827B8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6313558" y="1810609"/>
              <a:ext cx="581513" cy="5815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8138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57CD78E7-492E-ECBE-616E-5989D66EE29C}"/>
              </a:ext>
            </a:extLst>
          </p:cNvPr>
          <p:cNvGraphicFramePr>
            <a:graphicFrameLocks noGrp="1"/>
          </p:cNvGraphicFramePr>
          <p:nvPr/>
        </p:nvGraphicFramePr>
        <p:xfrm>
          <a:off x="4349279" y="1214198"/>
          <a:ext cx="7556904" cy="25625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9484">
                  <a:extLst>
                    <a:ext uri="{9D8B030D-6E8A-4147-A177-3AD203B41FA5}">
                      <a16:colId xmlns:a16="http://schemas.microsoft.com/office/drawing/2014/main" val="1563518996"/>
                    </a:ext>
                  </a:extLst>
                </a:gridCol>
                <a:gridCol w="1259484">
                  <a:extLst>
                    <a:ext uri="{9D8B030D-6E8A-4147-A177-3AD203B41FA5}">
                      <a16:colId xmlns:a16="http://schemas.microsoft.com/office/drawing/2014/main" val="3918965660"/>
                    </a:ext>
                  </a:extLst>
                </a:gridCol>
                <a:gridCol w="1259484">
                  <a:extLst>
                    <a:ext uri="{9D8B030D-6E8A-4147-A177-3AD203B41FA5}">
                      <a16:colId xmlns:a16="http://schemas.microsoft.com/office/drawing/2014/main" val="224261164"/>
                    </a:ext>
                  </a:extLst>
                </a:gridCol>
                <a:gridCol w="1259484">
                  <a:extLst>
                    <a:ext uri="{9D8B030D-6E8A-4147-A177-3AD203B41FA5}">
                      <a16:colId xmlns:a16="http://schemas.microsoft.com/office/drawing/2014/main" val="1886416269"/>
                    </a:ext>
                  </a:extLst>
                </a:gridCol>
                <a:gridCol w="1259484">
                  <a:extLst>
                    <a:ext uri="{9D8B030D-6E8A-4147-A177-3AD203B41FA5}">
                      <a16:colId xmlns:a16="http://schemas.microsoft.com/office/drawing/2014/main" val="2176030707"/>
                    </a:ext>
                  </a:extLst>
                </a:gridCol>
                <a:gridCol w="1259484">
                  <a:extLst>
                    <a:ext uri="{9D8B030D-6E8A-4147-A177-3AD203B41FA5}">
                      <a16:colId xmlns:a16="http://schemas.microsoft.com/office/drawing/2014/main" val="4263729804"/>
                    </a:ext>
                  </a:extLst>
                </a:gridCol>
              </a:tblGrid>
              <a:tr h="808331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050" dirty="0">
                        <a:solidFill>
                          <a:schemeClr val="accent2"/>
                        </a:solidFill>
                        <a:latin typeface="Lato" panose="020F0502020204030203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050" dirty="0">
                        <a:solidFill>
                          <a:schemeClr val="accent2"/>
                        </a:solidFill>
                        <a:latin typeface="Lato" panose="020F0502020204030203" pitchFamily="34" charset="77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8936929"/>
                  </a:ext>
                </a:extLst>
              </a:tr>
              <a:tr h="460242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Lato" panose="020F0502020204030203" pitchFamily="34" charset="77"/>
                          <a:cs typeface="Arial" panose="020B0604020202020204" pitchFamily="34" charset="0"/>
                        </a:rPr>
                        <a:t>Construction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Financial </a:t>
                      </a:r>
                      <a:br>
                        <a:rPr lang="en-US" sz="105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</a:br>
                      <a:r>
                        <a:rPr lang="en-US" sz="105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Services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Government Contracting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Individuals / </a:t>
                      </a:r>
                      <a:br>
                        <a:rPr lang="en-US" sz="105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</a:br>
                      <a:r>
                        <a:rPr lang="en-US" sz="105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High Net Worth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Manufacturing &amp; Distribution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Lato" panose="020F0502020204030203" pitchFamily="34" charset="77"/>
                          <a:cs typeface="Arial" panose="020B0604020202020204" pitchFamily="34" charset="0"/>
                        </a:rPr>
                        <a:t>Nonprofit &amp; Education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4580333"/>
                  </a:ext>
                </a:extLst>
              </a:tr>
              <a:tr h="708485"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5750580"/>
                  </a:ext>
                </a:extLst>
              </a:tr>
              <a:tr h="5855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Lato" panose="020F0502020204030203" pitchFamily="34" charset="77"/>
                          <a:cs typeface="Arial" panose="020B0604020202020204" pitchFamily="34" charset="0"/>
                        </a:rPr>
                        <a:t>Private </a:t>
                      </a:r>
                      <a:br>
                        <a:rPr lang="en-US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Lato" panose="020F0502020204030203" pitchFamily="34" charset="77"/>
                          <a:cs typeface="Arial" panose="020B0604020202020204" pitchFamily="34" charset="0"/>
                        </a:rPr>
                      </a:br>
                      <a:r>
                        <a:rPr lang="en-US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Lato" panose="020F0502020204030203" pitchFamily="34" charset="77"/>
                          <a:cs typeface="Arial" panose="020B0604020202020204" pitchFamily="34" charset="0"/>
                        </a:rPr>
                        <a:t>Equity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Lato" panose="020F0502020204030203" pitchFamily="34" charset="77"/>
                          <a:cs typeface="Arial" panose="020B0604020202020204" pitchFamily="34" charset="0"/>
                        </a:rPr>
                        <a:t>Professional Services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Lato" panose="020F0502020204030203" pitchFamily="34" charset="77"/>
                          <a:cs typeface="Arial" panose="020B0604020202020204" pitchFamily="34" charset="0"/>
                        </a:rPr>
                        <a:t>Real </a:t>
                      </a:r>
                      <a:br>
                        <a:rPr lang="en-US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Lato" panose="020F0502020204030203" pitchFamily="34" charset="77"/>
                          <a:cs typeface="Arial" panose="020B0604020202020204" pitchFamily="34" charset="0"/>
                        </a:rPr>
                      </a:br>
                      <a:r>
                        <a:rPr lang="en-US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Lato" panose="020F0502020204030203" pitchFamily="34" charset="77"/>
                          <a:cs typeface="Arial" panose="020B0604020202020204" pitchFamily="34" charset="0"/>
                        </a:rPr>
                        <a:t>Estate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Lato" panose="020F0502020204030203" pitchFamily="34" charset="77"/>
                          <a:cs typeface="Arial" panose="020B0604020202020204" pitchFamily="34" charset="0"/>
                        </a:rPr>
                        <a:t>Restaurant, Franchise &amp; Hospitality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Lato" panose="020F0502020204030203" pitchFamily="34" charset="77"/>
                          <a:cs typeface="Arial" panose="020B0604020202020204" pitchFamily="34" charset="0"/>
                        </a:rPr>
                        <a:t>Technology &amp; Blockchain</a:t>
                      </a: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  <a:p>
                      <a:pPr algn="ctr">
                        <a:lnSpc>
                          <a:spcPct val="90000"/>
                        </a:lnSpc>
                      </a:pP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  <a:latin typeface="Lato" panose="020F0502020204030203" pitchFamily="34" charset="77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5771150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FEABB27-B1A5-7046-A997-ED791A1CCAAA}"/>
              </a:ext>
            </a:extLst>
          </p:cNvPr>
          <p:cNvSpPr/>
          <p:nvPr/>
        </p:nvSpPr>
        <p:spPr>
          <a:xfrm>
            <a:off x="0" y="3889797"/>
            <a:ext cx="12192000" cy="25046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4B1DCCF-341C-F94F-B4AC-27F52435BFB4}"/>
              </a:ext>
            </a:extLst>
          </p:cNvPr>
          <p:cNvGrpSpPr/>
          <p:nvPr/>
        </p:nvGrpSpPr>
        <p:grpSpPr>
          <a:xfrm>
            <a:off x="4028824" y="1377683"/>
            <a:ext cx="460463" cy="2345952"/>
            <a:chOff x="1760650" y="1292883"/>
            <a:chExt cx="556426" cy="2834868"/>
          </a:xfrm>
          <a:solidFill>
            <a:schemeClr val="accent2"/>
          </a:solidFill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8DF7415-B9B7-9B40-A228-7547C3DC9D59}"/>
                </a:ext>
              </a:extLst>
            </p:cNvPr>
            <p:cNvSpPr/>
            <p:nvPr/>
          </p:nvSpPr>
          <p:spPr>
            <a:xfrm>
              <a:off x="1760650" y="1292883"/>
              <a:ext cx="432549" cy="283486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Arial Narrow" charset="0"/>
                  <a:cs typeface="Arial Narrow" charset="0"/>
                </a:rPr>
                <a:t>INDUSTRIES</a:t>
              </a: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6" name="Triangle 65">
              <a:extLst>
                <a:ext uri="{FF2B5EF4-FFF2-40B4-BE49-F238E27FC236}">
                  <a16:creationId xmlns:a16="http://schemas.microsoft.com/office/drawing/2014/main" id="{CEFD9A34-9909-6C4E-BBD6-A1E640CAB5E9}"/>
                </a:ext>
              </a:extLst>
            </p:cNvPr>
            <p:cNvSpPr/>
            <p:nvPr/>
          </p:nvSpPr>
          <p:spPr>
            <a:xfrm rot="5400000">
              <a:off x="2060223" y="2638399"/>
              <a:ext cx="369868" cy="143838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01F589E6-9357-934B-868A-D93BAA167DAE}"/>
              </a:ext>
            </a:extLst>
          </p:cNvPr>
          <p:cNvSpPr txBox="1"/>
          <p:nvPr/>
        </p:nvSpPr>
        <p:spPr>
          <a:xfrm>
            <a:off x="632431" y="4140504"/>
            <a:ext cx="2651760" cy="2110065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pPr marL="0" marR="0" lvl="0" indent="0" algn="l" defTabSz="1800225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37920"/>
                </a:solidFill>
                <a:effectLst/>
                <a:uLnTx/>
                <a:uFillTx/>
                <a:latin typeface="Lato Heavy"/>
                <a:ea typeface="Lato"/>
                <a:cs typeface="Lato"/>
              </a:rPr>
              <a:t>SPECIALTY TAX</a:t>
            </a:r>
          </a:p>
          <a:p>
            <a:pPr marL="128270" marR="0" lvl="0" indent="-128270" algn="l" defTabSz="1800225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8EAED">
                    <a:lumMod val="50000"/>
                  </a:srgbClr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Employee Retention Credit</a:t>
            </a:r>
          </a:p>
          <a:p>
            <a:pPr marL="128270" marR="0" lvl="0" indent="-128270" algn="l" defTabSz="1800225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8EAED">
                    <a:lumMod val="50000"/>
                  </a:srgbClr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Paycheck Protection Program</a:t>
            </a:r>
          </a:p>
          <a:p>
            <a:pPr marL="128270" marR="0" lvl="0" indent="-128270" algn="l" defTabSz="1800225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8EAED">
                    <a:lumMod val="50000"/>
                  </a:srgbClr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State and Local Tax</a:t>
            </a:r>
          </a:p>
          <a:p>
            <a:pPr marL="128270" marR="0" lvl="0" indent="-128270" algn="l" defTabSz="1800225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8EAED">
                    <a:lumMod val="50000"/>
                  </a:srgbClr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Tax Credits and Incentives</a:t>
            </a:r>
          </a:p>
          <a:p>
            <a:pPr marL="128270" marR="0" lvl="0" indent="-128270" algn="l" defTabSz="1800225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8EAED">
                    <a:lumMod val="50000"/>
                  </a:srgbClr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International Tax</a:t>
            </a:r>
          </a:p>
          <a:p>
            <a:pPr marL="128270" marR="0" lvl="0" indent="-128270" algn="l" defTabSz="1800225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8EAED">
                    <a:lumMod val="50000"/>
                  </a:srgbClr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Transfer Pricing</a:t>
            </a:r>
          </a:p>
          <a:p>
            <a:pPr marL="128270" marR="0" lvl="0" indent="-128270" algn="l" defTabSz="1800225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8EAED">
                    <a:lumMod val="50000"/>
                  </a:srgbClr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Tax Controversy Services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CE3281A-111F-2B4A-9499-A44F9A4F8625}"/>
              </a:ext>
            </a:extLst>
          </p:cNvPr>
          <p:cNvSpPr txBox="1"/>
          <p:nvPr/>
        </p:nvSpPr>
        <p:spPr>
          <a:xfrm>
            <a:off x="6423440" y="4106416"/>
            <a:ext cx="2651760" cy="2110065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pPr marL="0" marR="0" lvl="0" indent="0" algn="l" defTabSz="1800225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37920"/>
                </a:solidFill>
                <a:effectLst/>
                <a:uLnTx/>
                <a:uFillTx/>
                <a:latin typeface="Lato Heavy"/>
                <a:ea typeface="+mn-ea"/>
                <a:cs typeface="+mn-cs"/>
              </a:rPr>
              <a:t>OUTSOURCING</a:t>
            </a:r>
          </a:p>
          <a:p>
            <a:pPr marL="128588" marR="0" lvl="0" indent="-128588" algn="l" defTabSz="1800225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8EAED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Accounting</a:t>
            </a:r>
          </a:p>
          <a:p>
            <a:pPr marL="128588" marR="0" lvl="0" indent="-128588" algn="l" defTabSz="1800225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8EAED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Payroll </a:t>
            </a:r>
          </a:p>
          <a:p>
            <a:pPr marL="128588" marR="0" lvl="0" indent="-128588" algn="l" defTabSz="1800225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8EAED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HR &amp; People Advisory </a:t>
            </a:r>
          </a:p>
          <a:p>
            <a:pPr marL="128588" marR="0" lvl="0" indent="-128588" algn="l" defTabSz="1800225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8EAED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IT &amp; Financial Staffing</a:t>
            </a:r>
          </a:p>
          <a:p>
            <a:pPr marL="128588" marR="0" lvl="0" indent="-128588" algn="l" defTabSz="1800225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8EAED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Indirect Tax</a:t>
            </a:r>
          </a:p>
          <a:p>
            <a:pPr marL="128588" marR="0" lvl="0" indent="-128588" algn="l" defTabSz="1800225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8EAED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Fractional CFO</a:t>
            </a:r>
          </a:p>
          <a:p>
            <a:pPr marL="128588" marR="0" lvl="0" indent="-128588" algn="l" defTabSz="1800225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8EAED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Financial Planning &amp; Analysis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E8EAED">
                  <a:lumMod val="50000"/>
                </a:srgbClr>
              </a:solidFill>
              <a:effectLst/>
              <a:uLnTx/>
              <a:uFillTx/>
              <a:latin typeface="Lato"/>
              <a:ea typeface="+mn-ea"/>
              <a:cs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9E94FAF-DAB0-2F49-84ED-694882319124}"/>
              </a:ext>
            </a:extLst>
          </p:cNvPr>
          <p:cNvSpPr txBox="1"/>
          <p:nvPr/>
        </p:nvSpPr>
        <p:spPr>
          <a:xfrm>
            <a:off x="9254423" y="4140504"/>
            <a:ext cx="2651760" cy="1853584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pPr marL="0" marR="0" lvl="0" indent="0" algn="l" defTabSz="1800225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37920"/>
                </a:solidFill>
                <a:effectLst/>
                <a:uLnTx/>
                <a:uFillTx/>
                <a:latin typeface="Lato Heavy"/>
                <a:ea typeface="+mn-ea"/>
                <a:cs typeface="+mn-cs"/>
              </a:rPr>
              <a:t>BUSINESS PERFORMANCE</a:t>
            </a:r>
          </a:p>
          <a:p>
            <a:pPr marL="128588" marR="0" lvl="0" indent="-128588" algn="l" defTabSz="1800225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8EAED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Business Brokerage</a:t>
            </a:r>
          </a:p>
          <a:p>
            <a:pPr marL="128588" marR="0" lvl="0" indent="-128588" algn="l" defTabSz="1800225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8EAED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Transaction Advisory</a:t>
            </a:r>
          </a:p>
          <a:p>
            <a:pPr marL="128588" marR="0" lvl="0" indent="-128588" algn="l" defTabSz="1800225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8EAED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Business Valuation</a:t>
            </a:r>
          </a:p>
          <a:p>
            <a:pPr marL="128588" marR="0" lvl="0" indent="-128588" algn="l" defTabSz="1800225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8EAED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Technical Accounting Consulting</a:t>
            </a:r>
          </a:p>
          <a:p>
            <a:pPr marL="128588" marR="0" lvl="0" indent="-128588" algn="l" defTabSz="1800225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8EAED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Treasury Optimization Services</a:t>
            </a:r>
          </a:p>
          <a:p>
            <a:pPr marL="128588" marR="0" lvl="0" indent="-128588" algn="l" defTabSz="1800225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8EAED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ESG Services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F10735F-5D95-4A45-B09C-739F1764D742}"/>
              </a:ext>
            </a:extLst>
          </p:cNvPr>
          <p:cNvGrpSpPr/>
          <p:nvPr/>
        </p:nvGrpSpPr>
        <p:grpSpPr>
          <a:xfrm>
            <a:off x="2626517" y="1507709"/>
            <a:ext cx="906955" cy="891863"/>
            <a:chOff x="2387749" y="1452960"/>
            <a:chExt cx="1723549" cy="1694869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6E4E195-EB59-E145-9ECE-3B8F19E96620}"/>
                </a:ext>
              </a:extLst>
            </p:cNvPr>
            <p:cNvSpPr txBox="1"/>
            <p:nvPr/>
          </p:nvSpPr>
          <p:spPr>
            <a:xfrm>
              <a:off x="2387749" y="2419642"/>
              <a:ext cx="1723549" cy="7281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Audit &amp; Assurance</a:t>
              </a: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0478FFC2-96B7-BD40-B688-2F920D46C602}"/>
                </a:ext>
              </a:extLst>
            </p:cNvPr>
            <p:cNvGrpSpPr/>
            <p:nvPr/>
          </p:nvGrpSpPr>
          <p:grpSpPr>
            <a:xfrm>
              <a:off x="2927045" y="1452960"/>
              <a:ext cx="651684" cy="860222"/>
              <a:chOff x="3103125" y="2179501"/>
              <a:chExt cx="651684" cy="860222"/>
            </a:xfrm>
          </p:grpSpPr>
          <p:sp>
            <p:nvSpPr>
              <p:cNvPr id="86" name="AutoShape 3">
                <a:extLst>
                  <a:ext uri="{FF2B5EF4-FFF2-40B4-BE49-F238E27FC236}">
                    <a16:creationId xmlns:a16="http://schemas.microsoft.com/office/drawing/2014/main" id="{D9C0DD0F-B2B4-BE43-A8B5-E66CDA7D7728}"/>
                  </a:ext>
                </a:extLst>
              </p:cNvPr>
              <p:cNvSpPr>
                <a:spLocks noChangeAspect="1" noChangeArrowheads="1" noTextEdit="1"/>
              </p:cNvSpPr>
              <p:nvPr/>
            </p:nvSpPr>
            <p:spPr bwMode="auto">
              <a:xfrm>
                <a:off x="3107470" y="2179501"/>
                <a:ext cx="642995" cy="860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788591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87" name="Freeform 5">
                <a:extLst>
                  <a:ext uri="{FF2B5EF4-FFF2-40B4-BE49-F238E27FC236}">
                    <a16:creationId xmlns:a16="http://schemas.microsoft.com/office/drawing/2014/main" id="{7FA8BB3D-E62F-994E-A394-C822452DB2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03125" y="2183846"/>
                <a:ext cx="651684" cy="855877"/>
              </a:xfrm>
              <a:custGeom>
                <a:avLst/>
                <a:gdLst>
                  <a:gd name="T0" fmla="*/ 153 w 155"/>
                  <a:gd name="T1" fmla="*/ 39 h 203"/>
                  <a:gd name="T2" fmla="*/ 117 w 155"/>
                  <a:gd name="T3" fmla="*/ 3 h 203"/>
                  <a:gd name="T4" fmla="*/ 117 w 155"/>
                  <a:gd name="T5" fmla="*/ 2 h 203"/>
                  <a:gd name="T6" fmla="*/ 117 w 155"/>
                  <a:gd name="T7" fmla="*/ 0 h 203"/>
                  <a:gd name="T8" fmla="*/ 115 w 155"/>
                  <a:gd name="T9" fmla="*/ 0 h 203"/>
                  <a:gd name="T10" fmla="*/ 40 w 155"/>
                  <a:gd name="T11" fmla="*/ 0 h 203"/>
                  <a:gd name="T12" fmla="*/ 38 w 155"/>
                  <a:gd name="T13" fmla="*/ 0 h 203"/>
                  <a:gd name="T14" fmla="*/ 38 w 155"/>
                  <a:gd name="T15" fmla="*/ 2 h 203"/>
                  <a:gd name="T16" fmla="*/ 38 w 155"/>
                  <a:gd name="T17" fmla="*/ 3 h 203"/>
                  <a:gd name="T18" fmla="*/ 2 w 155"/>
                  <a:gd name="T19" fmla="*/ 39 h 203"/>
                  <a:gd name="T20" fmla="*/ 0 w 155"/>
                  <a:gd name="T21" fmla="*/ 41 h 203"/>
                  <a:gd name="T22" fmla="*/ 0 w 155"/>
                  <a:gd name="T23" fmla="*/ 102 h 203"/>
                  <a:gd name="T24" fmla="*/ 54 w 155"/>
                  <a:gd name="T25" fmla="*/ 191 h 203"/>
                  <a:gd name="T26" fmla="*/ 77 w 155"/>
                  <a:gd name="T27" fmla="*/ 203 h 203"/>
                  <a:gd name="T28" fmla="*/ 77 w 155"/>
                  <a:gd name="T29" fmla="*/ 203 h 203"/>
                  <a:gd name="T30" fmla="*/ 78 w 155"/>
                  <a:gd name="T31" fmla="*/ 203 h 203"/>
                  <a:gd name="T32" fmla="*/ 101 w 155"/>
                  <a:gd name="T33" fmla="*/ 191 h 203"/>
                  <a:gd name="T34" fmla="*/ 155 w 155"/>
                  <a:gd name="T35" fmla="*/ 102 h 203"/>
                  <a:gd name="T36" fmla="*/ 155 w 155"/>
                  <a:gd name="T37" fmla="*/ 41 h 203"/>
                  <a:gd name="T38" fmla="*/ 153 w 155"/>
                  <a:gd name="T39" fmla="*/ 39 h 203"/>
                  <a:gd name="T40" fmla="*/ 151 w 155"/>
                  <a:gd name="T41" fmla="*/ 102 h 203"/>
                  <a:gd name="T42" fmla="*/ 99 w 155"/>
                  <a:gd name="T43" fmla="*/ 188 h 203"/>
                  <a:gd name="T44" fmla="*/ 77 w 155"/>
                  <a:gd name="T45" fmla="*/ 199 h 203"/>
                  <a:gd name="T46" fmla="*/ 56 w 155"/>
                  <a:gd name="T47" fmla="*/ 188 h 203"/>
                  <a:gd name="T48" fmla="*/ 4 w 155"/>
                  <a:gd name="T49" fmla="*/ 102 h 203"/>
                  <a:gd name="T50" fmla="*/ 4 w 155"/>
                  <a:gd name="T51" fmla="*/ 43 h 203"/>
                  <a:gd name="T52" fmla="*/ 42 w 155"/>
                  <a:gd name="T53" fmla="*/ 4 h 203"/>
                  <a:gd name="T54" fmla="*/ 113 w 155"/>
                  <a:gd name="T55" fmla="*/ 4 h 203"/>
                  <a:gd name="T56" fmla="*/ 151 w 155"/>
                  <a:gd name="T57" fmla="*/ 43 h 203"/>
                  <a:gd name="T58" fmla="*/ 151 w 155"/>
                  <a:gd name="T59" fmla="*/ 102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5" h="203">
                    <a:moveTo>
                      <a:pt x="153" y="39"/>
                    </a:moveTo>
                    <a:cubicBezTo>
                      <a:pt x="133" y="39"/>
                      <a:pt x="117" y="23"/>
                      <a:pt x="117" y="3"/>
                    </a:cubicBezTo>
                    <a:cubicBezTo>
                      <a:pt x="117" y="3"/>
                      <a:pt x="117" y="2"/>
                      <a:pt x="117" y="2"/>
                    </a:cubicBezTo>
                    <a:cubicBezTo>
                      <a:pt x="117" y="1"/>
                      <a:pt x="117" y="1"/>
                      <a:pt x="117" y="0"/>
                    </a:cubicBezTo>
                    <a:cubicBezTo>
                      <a:pt x="116" y="0"/>
                      <a:pt x="116" y="0"/>
                      <a:pt x="115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9" y="0"/>
                      <a:pt x="39" y="0"/>
                      <a:pt x="38" y="0"/>
                    </a:cubicBezTo>
                    <a:cubicBezTo>
                      <a:pt x="38" y="1"/>
                      <a:pt x="38" y="1"/>
                      <a:pt x="38" y="2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23"/>
                      <a:pt x="22" y="39"/>
                      <a:pt x="2" y="39"/>
                    </a:cubicBezTo>
                    <a:cubicBezTo>
                      <a:pt x="1" y="39"/>
                      <a:pt x="0" y="40"/>
                      <a:pt x="0" y="41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0" y="139"/>
                      <a:pt x="21" y="174"/>
                      <a:pt x="54" y="191"/>
                    </a:cubicBezTo>
                    <a:cubicBezTo>
                      <a:pt x="77" y="203"/>
                      <a:pt x="77" y="203"/>
                      <a:pt x="77" y="203"/>
                    </a:cubicBezTo>
                    <a:cubicBezTo>
                      <a:pt x="77" y="203"/>
                      <a:pt x="77" y="203"/>
                      <a:pt x="77" y="203"/>
                    </a:cubicBezTo>
                    <a:cubicBezTo>
                      <a:pt x="78" y="203"/>
                      <a:pt x="78" y="203"/>
                      <a:pt x="78" y="203"/>
                    </a:cubicBezTo>
                    <a:cubicBezTo>
                      <a:pt x="101" y="191"/>
                      <a:pt x="101" y="191"/>
                      <a:pt x="101" y="191"/>
                    </a:cubicBezTo>
                    <a:cubicBezTo>
                      <a:pt x="134" y="174"/>
                      <a:pt x="155" y="139"/>
                      <a:pt x="155" y="102"/>
                    </a:cubicBezTo>
                    <a:cubicBezTo>
                      <a:pt x="155" y="41"/>
                      <a:pt x="155" y="41"/>
                      <a:pt x="155" y="41"/>
                    </a:cubicBezTo>
                    <a:cubicBezTo>
                      <a:pt x="155" y="40"/>
                      <a:pt x="154" y="39"/>
                      <a:pt x="153" y="39"/>
                    </a:cubicBezTo>
                    <a:close/>
                    <a:moveTo>
                      <a:pt x="151" y="102"/>
                    </a:moveTo>
                    <a:cubicBezTo>
                      <a:pt x="151" y="138"/>
                      <a:pt x="131" y="171"/>
                      <a:pt x="99" y="188"/>
                    </a:cubicBezTo>
                    <a:cubicBezTo>
                      <a:pt x="77" y="199"/>
                      <a:pt x="77" y="199"/>
                      <a:pt x="77" y="199"/>
                    </a:cubicBezTo>
                    <a:cubicBezTo>
                      <a:pt x="56" y="188"/>
                      <a:pt x="56" y="188"/>
                      <a:pt x="56" y="188"/>
                    </a:cubicBezTo>
                    <a:cubicBezTo>
                      <a:pt x="24" y="171"/>
                      <a:pt x="4" y="138"/>
                      <a:pt x="4" y="102"/>
                    </a:cubicBezTo>
                    <a:cubicBezTo>
                      <a:pt x="4" y="43"/>
                      <a:pt x="4" y="43"/>
                      <a:pt x="4" y="43"/>
                    </a:cubicBezTo>
                    <a:cubicBezTo>
                      <a:pt x="25" y="42"/>
                      <a:pt x="41" y="25"/>
                      <a:pt x="42" y="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3" y="25"/>
                      <a:pt x="130" y="42"/>
                      <a:pt x="151" y="43"/>
                    </a:cubicBezTo>
                    <a:lnTo>
                      <a:pt x="151" y="102"/>
                    </a:lnTo>
                    <a:close/>
                  </a:path>
                </a:pathLst>
              </a:custGeom>
              <a:solidFill>
                <a:schemeClr val="bg2">
                  <a:lumMod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8" name="Freeform 6">
                <a:extLst>
                  <a:ext uri="{FF2B5EF4-FFF2-40B4-BE49-F238E27FC236}">
                    <a16:creationId xmlns:a16="http://schemas.microsoft.com/office/drawing/2014/main" id="{D4D8BF05-6959-6148-916C-450A7B6C6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8181" y="2288115"/>
                <a:ext cx="221573" cy="17378"/>
              </a:xfrm>
              <a:custGeom>
                <a:avLst/>
                <a:gdLst>
                  <a:gd name="T0" fmla="*/ 2 w 53"/>
                  <a:gd name="T1" fmla="*/ 4 h 4"/>
                  <a:gd name="T2" fmla="*/ 51 w 53"/>
                  <a:gd name="T3" fmla="*/ 4 h 4"/>
                  <a:gd name="T4" fmla="*/ 53 w 53"/>
                  <a:gd name="T5" fmla="*/ 2 h 4"/>
                  <a:gd name="T6" fmla="*/ 51 w 53"/>
                  <a:gd name="T7" fmla="*/ 0 h 4"/>
                  <a:gd name="T8" fmla="*/ 2 w 53"/>
                  <a:gd name="T9" fmla="*/ 0 h 4"/>
                  <a:gd name="T10" fmla="*/ 0 w 53"/>
                  <a:gd name="T11" fmla="*/ 2 h 4"/>
                  <a:gd name="T12" fmla="*/ 2 w 53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4">
                    <a:moveTo>
                      <a:pt x="2" y="4"/>
                    </a:moveTo>
                    <a:cubicBezTo>
                      <a:pt x="51" y="4"/>
                      <a:pt x="51" y="4"/>
                      <a:pt x="51" y="4"/>
                    </a:cubicBezTo>
                    <a:cubicBezTo>
                      <a:pt x="52" y="4"/>
                      <a:pt x="53" y="4"/>
                      <a:pt x="53" y="2"/>
                    </a:cubicBezTo>
                    <a:cubicBezTo>
                      <a:pt x="53" y="1"/>
                      <a:pt x="52" y="0"/>
                      <a:pt x="5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chemeClr val="bg2">
                  <a:lumMod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9" name="Freeform 7">
                <a:extLst>
                  <a:ext uri="{FF2B5EF4-FFF2-40B4-BE49-F238E27FC236}">
                    <a16:creationId xmlns:a16="http://schemas.microsoft.com/office/drawing/2014/main" id="{114D4ADD-5409-7C41-99A9-CE3C3E8221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79155" y="2424968"/>
                <a:ext cx="499624" cy="525691"/>
              </a:xfrm>
              <a:custGeom>
                <a:avLst/>
                <a:gdLst>
                  <a:gd name="T0" fmla="*/ 0 w 119"/>
                  <a:gd name="T1" fmla="*/ 2 h 125"/>
                  <a:gd name="T2" fmla="*/ 0 w 119"/>
                  <a:gd name="T3" fmla="*/ 47 h 125"/>
                  <a:gd name="T4" fmla="*/ 41 w 119"/>
                  <a:gd name="T5" fmla="*/ 116 h 125"/>
                  <a:gd name="T6" fmla="*/ 59 w 119"/>
                  <a:gd name="T7" fmla="*/ 125 h 125"/>
                  <a:gd name="T8" fmla="*/ 59 w 119"/>
                  <a:gd name="T9" fmla="*/ 125 h 125"/>
                  <a:gd name="T10" fmla="*/ 60 w 119"/>
                  <a:gd name="T11" fmla="*/ 125 h 125"/>
                  <a:gd name="T12" fmla="*/ 78 w 119"/>
                  <a:gd name="T13" fmla="*/ 116 h 125"/>
                  <a:gd name="T14" fmla="*/ 119 w 119"/>
                  <a:gd name="T15" fmla="*/ 47 h 125"/>
                  <a:gd name="T16" fmla="*/ 119 w 119"/>
                  <a:gd name="T17" fmla="*/ 2 h 125"/>
                  <a:gd name="T18" fmla="*/ 117 w 119"/>
                  <a:gd name="T19" fmla="*/ 0 h 125"/>
                  <a:gd name="T20" fmla="*/ 2 w 119"/>
                  <a:gd name="T21" fmla="*/ 0 h 125"/>
                  <a:gd name="T22" fmla="*/ 0 w 119"/>
                  <a:gd name="T23" fmla="*/ 2 h 125"/>
                  <a:gd name="T24" fmla="*/ 76 w 119"/>
                  <a:gd name="T25" fmla="*/ 112 h 125"/>
                  <a:gd name="T26" fmla="*/ 59 w 119"/>
                  <a:gd name="T27" fmla="*/ 121 h 125"/>
                  <a:gd name="T28" fmla="*/ 43 w 119"/>
                  <a:gd name="T29" fmla="*/ 112 h 125"/>
                  <a:gd name="T30" fmla="*/ 4 w 119"/>
                  <a:gd name="T31" fmla="*/ 57 h 125"/>
                  <a:gd name="T32" fmla="*/ 114 w 119"/>
                  <a:gd name="T33" fmla="*/ 57 h 125"/>
                  <a:gd name="T34" fmla="*/ 76 w 119"/>
                  <a:gd name="T35" fmla="*/ 112 h 125"/>
                  <a:gd name="T36" fmla="*/ 4 w 119"/>
                  <a:gd name="T37" fmla="*/ 4 h 125"/>
                  <a:gd name="T38" fmla="*/ 115 w 119"/>
                  <a:gd name="T39" fmla="*/ 4 h 125"/>
                  <a:gd name="T40" fmla="*/ 115 w 119"/>
                  <a:gd name="T41" fmla="*/ 47 h 125"/>
                  <a:gd name="T42" fmla="*/ 115 w 119"/>
                  <a:gd name="T43" fmla="*/ 53 h 125"/>
                  <a:gd name="T44" fmla="*/ 4 w 119"/>
                  <a:gd name="T45" fmla="*/ 53 h 125"/>
                  <a:gd name="T46" fmla="*/ 4 w 119"/>
                  <a:gd name="T47" fmla="*/ 47 h 125"/>
                  <a:gd name="T48" fmla="*/ 4 w 119"/>
                  <a:gd name="T49" fmla="*/ 4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9" h="125">
                    <a:moveTo>
                      <a:pt x="0" y="2"/>
                    </a:moveTo>
                    <a:cubicBezTo>
                      <a:pt x="0" y="47"/>
                      <a:pt x="0" y="47"/>
                      <a:pt x="0" y="47"/>
                    </a:cubicBezTo>
                    <a:cubicBezTo>
                      <a:pt x="0" y="76"/>
                      <a:pt x="16" y="102"/>
                      <a:pt x="41" y="116"/>
                    </a:cubicBezTo>
                    <a:cubicBezTo>
                      <a:pt x="59" y="125"/>
                      <a:pt x="59" y="125"/>
                      <a:pt x="59" y="125"/>
                    </a:cubicBezTo>
                    <a:cubicBezTo>
                      <a:pt x="59" y="125"/>
                      <a:pt x="59" y="125"/>
                      <a:pt x="59" y="125"/>
                    </a:cubicBezTo>
                    <a:cubicBezTo>
                      <a:pt x="60" y="125"/>
                      <a:pt x="60" y="125"/>
                      <a:pt x="60" y="125"/>
                    </a:cubicBezTo>
                    <a:cubicBezTo>
                      <a:pt x="78" y="116"/>
                      <a:pt x="78" y="116"/>
                      <a:pt x="78" y="116"/>
                    </a:cubicBezTo>
                    <a:cubicBezTo>
                      <a:pt x="103" y="102"/>
                      <a:pt x="119" y="76"/>
                      <a:pt x="119" y="47"/>
                    </a:cubicBezTo>
                    <a:cubicBezTo>
                      <a:pt x="119" y="2"/>
                      <a:pt x="119" y="2"/>
                      <a:pt x="119" y="2"/>
                    </a:cubicBezTo>
                    <a:cubicBezTo>
                      <a:pt x="119" y="1"/>
                      <a:pt x="118" y="0"/>
                      <a:pt x="117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  <a:moveTo>
                      <a:pt x="76" y="112"/>
                    </a:moveTo>
                    <a:cubicBezTo>
                      <a:pt x="59" y="121"/>
                      <a:pt x="59" y="121"/>
                      <a:pt x="59" y="121"/>
                    </a:cubicBezTo>
                    <a:cubicBezTo>
                      <a:pt x="43" y="112"/>
                      <a:pt x="43" y="112"/>
                      <a:pt x="43" y="112"/>
                    </a:cubicBezTo>
                    <a:cubicBezTo>
                      <a:pt x="22" y="101"/>
                      <a:pt x="8" y="81"/>
                      <a:pt x="4" y="57"/>
                    </a:cubicBezTo>
                    <a:cubicBezTo>
                      <a:pt x="114" y="57"/>
                      <a:pt x="114" y="57"/>
                      <a:pt x="114" y="57"/>
                    </a:cubicBezTo>
                    <a:cubicBezTo>
                      <a:pt x="111" y="81"/>
                      <a:pt x="97" y="101"/>
                      <a:pt x="76" y="112"/>
                    </a:cubicBezTo>
                    <a:close/>
                    <a:moveTo>
                      <a:pt x="4" y="4"/>
                    </a:moveTo>
                    <a:cubicBezTo>
                      <a:pt x="115" y="4"/>
                      <a:pt x="115" y="4"/>
                      <a:pt x="115" y="4"/>
                    </a:cubicBezTo>
                    <a:cubicBezTo>
                      <a:pt x="115" y="47"/>
                      <a:pt x="115" y="47"/>
                      <a:pt x="115" y="47"/>
                    </a:cubicBezTo>
                    <a:cubicBezTo>
                      <a:pt x="115" y="49"/>
                      <a:pt x="115" y="51"/>
                      <a:pt x="115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1"/>
                      <a:pt x="4" y="49"/>
                      <a:pt x="4" y="47"/>
                    </a:cubicBezTo>
                    <a:lnTo>
                      <a:pt x="4" y="4"/>
                    </a:lnTo>
                    <a:close/>
                  </a:path>
                </a:pathLst>
              </a:custGeom>
              <a:solidFill>
                <a:schemeClr val="bg2">
                  <a:lumMod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C40532-FCB5-AFFC-5EA8-9EAFB6ACFE2C}"/>
              </a:ext>
            </a:extLst>
          </p:cNvPr>
          <p:cNvGrpSpPr/>
          <p:nvPr/>
        </p:nvGrpSpPr>
        <p:grpSpPr>
          <a:xfrm>
            <a:off x="2569578" y="2794275"/>
            <a:ext cx="1020835" cy="877772"/>
            <a:chOff x="8038070" y="1383759"/>
            <a:chExt cx="1020835" cy="877772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D89013B-3DEB-4543-BFEC-415C632602DE}"/>
                </a:ext>
              </a:extLst>
            </p:cNvPr>
            <p:cNvSpPr txBox="1"/>
            <p:nvPr/>
          </p:nvSpPr>
          <p:spPr>
            <a:xfrm>
              <a:off x="8038070" y="1907011"/>
              <a:ext cx="1020835" cy="35452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Outsourcing</a:t>
              </a:r>
            </a:p>
          </p:txBody>
        </p:sp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4DAE4B83-03E8-B64C-8D87-1586CAC62C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311453" y="1383759"/>
              <a:ext cx="474069" cy="474069"/>
            </a:xfrm>
            <a:prstGeom prst="rect">
              <a:avLst/>
            </a:prstGeom>
          </p:spPr>
        </p:pic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F350D090-8690-8E41-8197-AB54FC1E51DE}"/>
              </a:ext>
            </a:extLst>
          </p:cNvPr>
          <p:cNvGrpSpPr/>
          <p:nvPr/>
        </p:nvGrpSpPr>
        <p:grpSpPr>
          <a:xfrm>
            <a:off x="1147445" y="1507709"/>
            <a:ext cx="906955" cy="877376"/>
            <a:chOff x="440670" y="1474835"/>
            <a:chExt cx="1723549" cy="1667336"/>
          </a:xfrm>
        </p:grpSpPr>
        <p:sp>
          <p:nvSpPr>
            <p:cNvPr id="111" name="AutoShape 133">
              <a:extLst>
                <a:ext uri="{FF2B5EF4-FFF2-40B4-BE49-F238E27FC236}">
                  <a16:creationId xmlns:a16="http://schemas.microsoft.com/office/drawing/2014/main" id="{456E78BC-EFB9-704E-8229-1B4238F8388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9578" y="1591215"/>
              <a:ext cx="802632" cy="789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788591"/>
                </a:solidFill>
                <a:effectLst/>
                <a:uLnTx/>
                <a:uFillTx/>
                <a:latin typeface="Lato"/>
                <a:ea typeface="+mn-ea"/>
                <a:cs typeface="+mn-cs"/>
              </a:endParaRPr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3A58AB0B-0D7B-C948-B3D7-521378B64748}"/>
                </a:ext>
              </a:extLst>
            </p:cNvPr>
            <p:cNvGrpSpPr/>
            <p:nvPr/>
          </p:nvGrpSpPr>
          <p:grpSpPr>
            <a:xfrm>
              <a:off x="440670" y="1474835"/>
              <a:ext cx="1723549" cy="1667336"/>
              <a:chOff x="326091" y="2061438"/>
              <a:chExt cx="1723549" cy="1667336"/>
            </a:xfrm>
          </p:grpSpPr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05942E17-8CCE-0B4D-BDBE-995491695900}"/>
                  </a:ext>
                </a:extLst>
              </p:cNvPr>
              <p:cNvSpPr txBox="1"/>
              <p:nvPr/>
            </p:nvSpPr>
            <p:spPr>
              <a:xfrm>
                <a:off x="326091" y="3000586"/>
                <a:ext cx="1723549" cy="72818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ea typeface="+mn-ea"/>
                    <a:cs typeface="+mn-cs"/>
                  </a:rPr>
                  <a:t>Advisory &amp; Consulting</a:t>
                </a:r>
              </a:p>
            </p:txBody>
          </p:sp>
          <p:sp>
            <p:nvSpPr>
              <p:cNvPr id="114" name="Freeform 135">
                <a:extLst>
                  <a:ext uri="{FF2B5EF4-FFF2-40B4-BE49-F238E27FC236}">
                    <a16:creationId xmlns:a16="http://schemas.microsoft.com/office/drawing/2014/main" id="{06495566-D31E-2E43-A816-7EC86BA8E9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69314" y="2061438"/>
                <a:ext cx="798317" cy="798316"/>
              </a:xfrm>
              <a:custGeom>
                <a:avLst/>
                <a:gdLst>
                  <a:gd name="T0" fmla="*/ 162 w 191"/>
                  <a:gd name="T1" fmla="*/ 89 h 191"/>
                  <a:gd name="T2" fmla="*/ 151 w 191"/>
                  <a:gd name="T3" fmla="*/ 62 h 191"/>
                  <a:gd name="T4" fmla="*/ 158 w 191"/>
                  <a:gd name="T5" fmla="*/ 88 h 191"/>
                  <a:gd name="T6" fmla="*/ 156 w 191"/>
                  <a:gd name="T7" fmla="*/ 38 h 191"/>
                  <a:gd name="T8" fmla="*/ 180 w 191"/>
                  <a:gd name="T9" fmla="*/ 81 h 191"/>
                  <a:gd name="T10" fmla="*/ 182 w 191"/>
                  <a:gd name="T11" fmla="*/ 78 h 191"/>
                  <a:gd name="T12" fmla="*/ 111 w 191"/>
                  <a:gd name="T13" fmla="*/ 11 h 191"/>
                  <a:gd name="T14" fmla="*/ 154 w 191"/>
                  <a:gd name="T15" fmla="*/ 35 h 191"/>
                  <a:gd name="T16" fmla="*/ 103 w 191"/>
                  <a:gd name="T17" fmla="*/ 34 h 191"/>
                  <a:gd name="T18" fmla="*/ 127 w 191"/>
                  <a:gd name="T19" fmla="*/ 42 h 191"/>
                  <a:gd name="T20" fmla="*/ 128 w 191"/>
                  <a:gd name="T21" fmla="*/ 38 h 191"/>
                  <a:gd name="T22" fmla="*/ 97 w 191"/>
                  <a:gd name="T23" fmla="*/ 2 h 191"/>
                  <a:gd name="T24" fmla="*/ 93 w 191"/>
                  <a:gd name="T25" fmla="*/ 2 h 191"/>
                  <a:gd name="T26" fmla="*/ 63 w 191"/>
                  <a:gd name="T27" fmla="*/ 38 h 191"/>
                  <a:gd name="T28" fmla="*/ 64 w 191"/>
                  <a:gd name="T29" fmla="*/ 42 h 191"/>
                  <a:gd name="T30" fmla="*/ 88 w 191"/>
                  <a:gd name="T31" fmla="*/ 34 h 191"/>
                  <a:gd name="T32" fmla="*/ 37 w 191"/>
                  <a:gd name="T33" fmla="*/ 35 h 191"/>
                  <a:gd name="T34" fmla="*/ 80 w 191"/>
                  <a:gd name="T35" fmla="*/ 11 h 191"/>
                  <a:gd name="T36" fmla="*/ 9 w 191"/>
                  <a:gd name="T37" fmla="*/ 78 h 191"/>
                  <a:gd name="T38" fmla="*/ 11 w 191"/>
                  <a:gd name="T39" fmla="*/ 81 h 191"/>
                  <a:gd name="T40" fmla="*/ 34 w 191"/>
                  <a:gd name="T41" fmla="*/ 38 h 191"/>
                  <a:gd name="T42" fmla="*/ 33 w 191"/>
                  <a:gd name="T43" fmla="*/ 88 h 191"/>
                  <a:gd name="T44" fmla="*/ 40 w 191"/>
                  <a:gd name="T45" fmla="*/ 62 h 191"/>
                  <a:gd name="T46" fmla="*/ 29 w 191"/>
                  <a:gd name="T47" fmla="*/ 89 h 191"/>
                  <a:gd name="T48" fmla="*/ 0 w 191"/>
                  <a:gd name="T49" fmla="*/ 96 h 191"/>
                  <a:gd name="T50" fmla="*/ 29 w 191"/>
                  <a:gd name="T51" fmla="*/ 103 h 191"/>
                  <a:gd name="T52" fmla="*/ 39 w 191"/>
                  <a:gd name="T53" fmla="*/ 130 h 191"/>
                  <a:gd name="T54" fmla="*/ 41 w 191"/>
                  <a:gd name="T55" fmla="*/ 127 h 191"/>
                  <a:gd name="T56" fmla="*/ 77 w 191"/>
                  <a:gd name="T57" fmla="*/ 112 h 191"/>
                  <a:gd name="T58" fmla="*/ 13 w 191"/>
                  <a:gd name="T59" fmla="*/ 113 h 191"/>
                  <a:gd name="T60" fmla="*/ 9 w 191"/>
                  <a:gd name="T61" fmla="*/ 114 h 191"/>
                  <a:gd name="T62" fmla="*/ 78 w 191"/>
                  <a:gd name="T63" fmla="*/ 182 h 191"/>
                  <a:gd name="T64" fmla="*/ 78 w 191"/>
                  <a:gd name="T65" fmla="*/ 179 h 191"/>
                  <a:gd name="T66" fmla="*/ 80 w 191"/>
                  <a:gd name="T67" fmla="*/ 114 h 191"/>
                  <a:gd name="T68" fmla="*/ 65 w 191"/>
                  <a:gd name="T69" fmla="*/ 151 h 191"/>
                  <a:gd name="T70" fmla="*/ 63 w 191"/>
                  <a:gd name="T71" fmla="*/ 154 h 191"/>
                  <a:gd name="T72" fmla="*/ 93 w 191"/>
                  <a:gd name="T73" fmla="*/ 190 h 191"/>
                  <a:gd name="T74" fmla="*/ 97 w 191"/>
                  <a:gd name="T75" fmla="*/ 190 h 191"/>
                  <a:gd name="T76" fmla="*/ 128 w 191"/>
                  <a:gd name="T77" fmla="*/ 154 h 191"/>
                  <a:gd name="T78" fmla="*/ 126 w 191"/>
                  <a:gd name="T79" fmla="*/ 151 h 191"/>
                  <a:gd name="T80" fmla="*/ 111 w 191"/>
                  <a:gd name="T81" fmla="*/ 114 h 191"/>
                  <a:gd name="T82" fmla="*/ 112 w 191"/>
                  <a:gd name="T83" fmla="*/ 179 h 191"/>
                  <a:gd name="T84" fmla="*/ 113 w 191"/>
                  <a:gd name="T85" fmla="*/ 182 h 191"/>
                  <a:gd name="T86" fmla="*/ 182 w 191"/>
                  <a:gd name="T87" fmla="*/ 114 h 191"/>
                  <a:gd name="T88" fmla="*/ 178 w 191"/>
                  <a:gd name="T89" fmla="*/ 113 h 191"/>
                  <a:gd name="T90" fmla="*/ 114 w 191"/>
                  <a:gd name="T91" fmla="*/ 112 h 191"/>
                  <a:gd name="T92" fmla="*/ 150 w 191"/>
                  <a:gd name="T93" fmla="*/ 127 h 191"/>
                  <a:gd name="T94" fmla="*/ 152 w 191"/>
                  <a:gd name="T95" fmla="*/ 130 h 191"/>
                  <a:gd name="T96" fmla="*/ 162 w 191"/>
                  <a:gd name="T97" fmla="*/ 103 h 191"/>
                  <a:gd name="T98" fmla="*/ 191 w 191"/>
                  <a:gd name="T99" fmla="*/ 96 h 191"/>
                  <a:gd name="T100" fmla="*/ 95 w 191"/>
                  <a:gd name="T101" fmla="*/ 113 h 191"/>
                  <a:gd name="T102" fmla="*/ 95 w 191"/>
                  <a:gd name="T103" fmla="*/ 79 h 191"/>
                  <a:gd name="T104" fmla="*/ 95 w 191"/>
                  <a:gd name="T105" fmla="*/ 113 h 191"/>
                  <a:gd name="T106" fmla="*/ 107 w 191"/>
                  <a:gd name="T107" fmla="*/ 79 h 191"/>
                  <a:gd name="T108" fmla="*/ 84 w 191"/>
                  <a:gd name="T109" fmla="*/ 79 h 191"/>
                  <a:gd name="T110" fmla="*/ 78 w 191"/>
                  <a:gd name="T111" fmla="*/ 84 h 191"/>
                  <a:gd name="T112" fmla="*/ 78 w 191"/>
                  <a:gd name="T113" fmla="*/ 108 h 191"/>
                  <a:gd name="T114" fmla="*/ 78 w 191"/>
                  <a:gd name="T115" fmla="*/ 84 h 191"/>
                  <a:gd name="T116" fmla="*/ 84 w 191"/>
                  <a:gd name="T117" fmla="*/ 113 h 191"/>
                  <a:gd name="T118" fmla="*/ 107 w 191"/>
                  <a:gd name="T119" fmla="*/ 113 h 191"/>
                  <a:gd name="T120" fmla="*/ 113 w 191"/>
                  <a:gd name="T121" fmla="*/ 108 h 191"/>
                  <a:gd name="T122" fmla="*/ 113 w 191"/>
                  <a:gd name="T123" fmla="*/ 84 h 191"/>
                  <a:gd name="T124" fmla="*/ 113 w 191"/>
                  <a:gd name="T125" fmla="*/ 108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1" h="191">
                    <a:moveTo>
                      <a:pt x="189" y="94"/>
                    </a:moveTo>
                    <a:cubicBezTo>
                      <a:pt x="162" y="89"/>
                      <a:pt x="162" y="89"/>
                      <a:pt x="162" y="89"/>
                    </a:cubicBezTo>
                    <a:cubicBezTo>
                      <a:pt x="161" y="80"/>
                      <a:pt x="158" y="71"/>
                      <a:pt x="153" y="63"/>
                    </a:cubicBezTo>
                    <a:cubicBezTo>
                      <a:pt x="153" y="62"/>
                      <a:pt x="152" y="62"/>
                      <a:pt x="151" y="62"/>
                    </a:cubicBezTo>
                    <a:cubicBezTo>
                      <a:pt x="150" y="63"/>
                      <a:pt x="149" y="64"/>
                      <a:pt x="150" y="65"/>
                    </a:cubicBezTo>
                    <a:cubicBezTo>
                      <a:pt x="154" y="72"/>
                      <a:pt x="157" y="80"/>
                      <a:pt x="158" y="88"/>
                    </a:cubicBezTo>
                    <a:cubicBezTo>
                      <a:pt x="114" y="80"/>
                      <a:pt x="114" y="80"/>
                      <a:pt x="114" y="80"/>
                    </a:cubicBezTo>
                    <a:cubicBezTo>
                      <a:pt x="156" y="38"/>
                      <a:pt x="156" y="38"/>
                      <a:pt x="156" y="38"/>
                    </a:cubicBezTo>
                    <a:cubicBezTo>
                      <a:pt x="167" y="49"/>
                      <a:pt x="175" y="63"/>
                      <a:pt x="178" y="79"/>
                    </a:cubicBezTo>
                    <a:cubicBezTo>
                      <a:pt x="178" y="80"/>
                      <a:pt x="179" y="81"/>
                      <a:pt x="180" y="81"/>
                    </a:cubicBezTo>
                    <a:cubicBezTo>
                      <a:pt x="180" y="81"/>
                      <a:pt x="180" y="81"/>
                      <a:pt x="180" y="81"/>
                    </a:cubicBezTo>
                    <a:cubicBezTo>
                      <a:pt x="181" y="80"/>
                      <a:pt x="182" y="79"/>
                      <a:pt x="182" y="78"/>
                    </a:cubicBezTo>
                    <a:cubicBezTo>
                      <a:pt x="175" y="44"/>
                      <a:pt x="148" y="17"/>
                      <a:pt x="113" y="9"/>
                    </a:cubicBezTo>
                    <a:cubicBezTo>
                      <a:pt x="112" y="9"/>
                      <a:pt x="111" y="10"/>
                      <a:pt x="111" y="11"/>
                    </a:cubicBezTo>
                    <a:cubicBezTo>
                      <a:pt x="111" y="12"/>
                      <a:pt x="111" y="13"/>
                      <a:pt x="112" y="13"/>
                    </a:cubicBezTo>
                    <a:cubicBezTo>
                      <a:pt x="128" y="17"/>
                      <a:pt x="142" y="24"/>
                      <a:pt x="154" y="35"/>
                    </a:cubicBezTo>
                    <a:cubicBezTo>
                      <a:pt x="111" y="77"/>
                      <a:pt x="111" y="77"/>
                      <a:pt x="111" y="77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11" y="35"/>
                      <a:pt x="119" y="37"/>
                      <a:pt x="126" y="41"/>
                    </a:cubicBezTo>
                    <a:cubicBezTo>
                      <a:pt x="127" y="42"/>
                      <a:pt x="127" y="42"/>
                      <a:pt x="127" y="42"/>
                    </a:cubicBezTo>
                    <a:cubicBezTo>
                      <a:pt x="128" y="42"/>
                      <a:pt x="129" y="41"/>
                      <a:pt x="129" y="41"/>
                    </a:cubicBezTo>
                    <a:cubicBezTo>
                      <a:pt x="130" y="40"/>
                      <a:pt x="129" y="38"/>
                      <a:pt x="128" y="38"/>
                    </a:cubicBezTo>
                    <a:cubicBezTo>
                      <a:pt x="120" y="33"/>
                      <a:pt x="112" y="31"/>
                      <a:pt x="102" y="30"/>
                    </a:cubicBezTo>
                    <a:cubicBezTo>
                      <a:pt x="97" y="2"/>
                      <a:pt x="97" y="2"/>
                      <a:pt x="97" y="2"/>
                    </a:cubicBezTo>
                    <a:cubicBezTo>
                      <a:pt x="97" y="1"/>
                      <a:pt x="96" y="0"/>
                      <a:pt x="95" y="0"/>
                    </a:cubicBezTo>
                    <a:cubicBezTo>
                      <a:pt x="94" y="0"/>
                      <a:pt x="94" y="1"/>
                      <a:pt x="93" y="2"/>
                    </a:cubicBezTo>
                    <a:cubicBezTo>
                      <a:pt x="88" y="30"/>
                      <a:pt x="88" y="30"/>
                      <a:pt x="88" y="30"/>
                    </a:cubicBezTo>
                    <a:cubicBezTo>
                      <a:pt x="79" y="31"/>
                      <a:pt x="71" y="33"/>
                      <a:pt x="63" y="38"/>
                    </a:cubicBezTo>
                    <a:cubicBezTo>
                      <a:pt x="62" y="38"/>
                      <a:pt x="61" y="40"/>
                      <a:pt x="62" y="41"/>
                    </a:cubicBezTo>
                    <a:cubicBezTo>
                      <a:pt x="62" y="41"/>
                      <a:pt x="63" y="42"/>
                      <a:pt x="64" y="42"/>
                    </a:cubicBezTo>
                    <a:cubicBezTo>
                      <a:pt x="64" y="42"/>
                      <a:pt x="64" y="42"/>
                      <a:pt x="65" y="41"/>
                    </a:cubicBezTo>
                    <a:cubicBezTo>
                      <a:pt x="72" y="37"/>
                      <a:pt x="80" y="35"/>
                      <a:pt x="88" y="34"/>
                    </a:cubicBezTo>
                    <a:cubicBezTo>
                      <a:pt x="80" y="77"/>
                      <a:pt x="80" y="77"/>
                      <a:pt x="80" y="77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48" y="24"/>
                      <a:pt x="63" y="17"/>
                      <a:pt x="78" y="13"/>
                    </a:cubicBezTo>
                    <a:cubicBezTo>
                      <a:pt x="80" y="13"/>
                      <a:pt x="80" y="12"/>
                      <a:pt x="80" y="11"/>
                    </a:cubicBezTo>
                    <a:cubicBezTo>
                      <a:pt x="80" y="10"/>
                      <a:pt x="79" y="9"/>
                      <a:pt x="78" y="9"/>
                    </a:cubicBezTo>
                    <a:cubicBezTo>
                      <a:pt x="43" y="17"/>
                      <a:pt x="16" y="44"/>
                      <a:pt x="9" y="78"/>
                    </a:cubicBezTo>
                    <a:cubicBezTo>
                      <a:pt x="9" y="79"/>
                      <a:pt x="9" y="80"/>
                      <a:pt x="10" y="81"/>
                    </a:cubicBezTo>
                    <a:cubicBezTo>
                      <a:pt x="11" y="81"/>
                      <a:pt x="11" y="81"/>
                      <a:pt x="11" y="81"/>
                    </a:cubicBezTo>
                    <a:cubicBezTo>
                      <a:pt x="12" y="81"/>
                      <a:pt x="13" y="80"/>
                      <a:pt x="13" y="79"/>
                    </a:cubicBezTo>
                    <a:cubicBezTo>
                      <a:pt x="16" y="63"/>
                      <a:pt x="24" y="49"/>
                      <a:pt x="34" y="38"/>
                    </a:cubicBezTo>
                    <a:cubicBezTo>
                      <a:pt x="77" y="80"/>
                      <a:pt x="77" y="80"/>
                      <a:pt x="77" y="80"/>
                    </a:cubicBezTo>
                    <a:cubicBezTo>
                      <a:pt x="33" y="88"/>
                      <a:pt x="33" y="88"/>
                      <a:pt x="33" y="88"/>
                    </a:cubicBezTo>
                    <a:cubicBezTo>
                      <a:pt x="34" y="80"/>
                      <a:pt x="37" y="72"/>
                      <a:pt x="41" y="65"/>
                    </a:cubicBezTo>
                    <a:cubicBezTo>
                      <a:pt x="41" y="64"/>
                      <a:pt x="41" y="63"/>
                      <a:pt x="40" y="62"/>
                    </a:cubicBezTo>
                    <a:cubicBezTo>
                      <a:pt x="39" y="62"/>
                      <a:pt x="38" y="62"/>
                      <a:pt x="37" y="63"/>
                    </a:cubicBezTo>
                    <a:cubicBezTo>
                      <a:pt x="33" y="71"/>
                      <a:pt x="30" y="80"/>
                      <a:pt x="29" y="89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1" y="94"/>
                      <a:pt x="0" y="95"/>
                      <a:pt x="0" y="96"/>
                    </a:cubicBezTo>
                    <a:cubicBezTo>
                      <a:pt x="0" y="97"/>
                      <a:pt x="1" y="98"/>
                      <a:pt x="2" y="98"/>
                    </a:cubicBezTo>
                    <a:cubicBezTo>
                      <a:pt x="29" y="103"/>
                      <a:pt x="29" y="103"/>
                      <a:pt x="29" y="103"/>
                    </a:cubicBezTo>
                    <a:cubicBezTo>
                      <a:pt x="30" y="112"/>
                      <a:pt x="33" y="121"/>
                      <a:pt x="37" y="129"/>
                    </a:cubicBezTo>
                    <a:cubicBezTo>
                      <a:pt x="38" y="129"/>
                      <a:pt x="38" y="130"/>
                      <a:pt x="39" y="130"/>
                    </a:cubicBezTo>
                    <a:cubicBezTo>
                      <a:pt x="39" y="130"/>
                      <a:pt x="40" y="130"/>
                      <a:pt x="40" y="129"/>
                    </a:cubicBezTo>
                    <a:cubicBezTo>
                      <a:pt x="41" y="129"/>
                      <a:pt x="41" y="128"/>
                      <a:pt x="41" y="127"/>
                    </a:cubicBezTo>
                    <a:cubicBezTo>
                      <a:pt x="37" y="120"/>
                      <a:pt x="34" y="112"/>
                      <a:pt x="33" y="104"/>
                    </a:cubicBezTo>
                    <a:cubicBezTo>
                      <a:pt x="77" y="112"/>
                      <a:pt x="77" y="112"/>
                      <a:pt x="77" y="112"/>
                    </a:cubicBezTo>
                    <a:cubicBezTo>
                      <a:pt x="34" y="154"/>
                      <a:pt x="34" y="154"/>
                      <a:pt x="34" y="154"/>
                    </a:cubicBezTo>
                    <a:cubicBezTo>
                      <a:pt x="24" y="143"/>
                      <a:pt x="16" y="129"/>
                      <a:pt x="13" y="113"/>
                    </a:cubicBezTo>
                    <a:cubicBezTo>
                      <a:pt x="13" y="112"/>
                      <a:pt x="12" y="111"/>
                      <a:pt x="10" y="111"/>
                    </a:cubicBezTo>
                    <a:cubicBezTo>
                      <a:pt x="9" y="112"/>
                      <a:pt x="9" y="113"/>
                      <a:pt x="9" y="114"/>
                    </a:cubicBezTo>
                    <a:cubicBezTo>
                      <a:pt x="16" y="148"/>
                      <a:pt x="43" y="175"/>
                      <a:pt x="78" y="182"/>
                    </a:cubicBezTo>
                    <a:cubicBezTo>
                      <a:pt x="78" y="182"/>
                      <a:pt x="78" y="182"/>
                      <a:pt x="78" y="182"/>
                    </a:cubicBezTo>
                    <a:cubicBezTo>
                      <a:pt x="79" y="182"/>
                      <a:pt x="80" y="182"/>
                      <a:pt x="80" y="181"/>
                    </a:cubicBezTo>
                    <a:cubicBezTo>
                      <a:pt x="80" y="180"/>
                      <a:pt x="80" y="179"/>
                      <a:pt x="78" y="179"/>
                    </a:cubicBezTo>
                    <a:cubicBezTo>
                      <a:pt x="63" y="175"/>
                      <a:pt x="48" y="168"/>
                      <a:pt x="37" y="157"/>
                    </a:cubicBezTo>
                    <a:cubicBezTo>
                      <a:pt x="80" y="114"/>
                      <a:pt x="80" y="114"/>
                      <a:pt x="80" y="114"/>
                    </a:cubicBezTo>
                    <a:cubicBezTo>
                      <a:pt x="88" y="158"/>
                      <a:pt x="88" y="158"/>
                      <a:pt x="88" y="158"/>
                    </a:cubicBezTo>
                    <a:cubicBezTo>
                      <a:pt x="80" y="157"/>
                      <a:pt x="72" y="155"/>
                      <a:pt x="65" y="151"/>
                    </a:cubicBezTo>
                    <a:cubicBezTo>
                      <a:pt x="64" y="150"/>
                      <a:pt x="62" y="150"/>
                      <a:pt x="62" y="151"/>
                    </a:cubicBezTo>
                    <a:cubicBezTo>
                      <a:pt x="61" y="152"/>
                      <a:pt x="62" y="153"/>
                      <a:pt x="63" y="154"/>
                    </a:cubicBezTo>
                    <a:cubicBezTo>
                      <a:pt x="71" y="159"/>
                      <a:pt x="79" y="161"/>
                      <a:pt x="88" y="162"/>
                    </a:cubicBezTo>
                    <a:cubicBezTo>
                      <a:pt x="93" y="190"/>
                      <a:pt x="93" y="190"/>
                      <a:pt x="93" y="190"/>
                    </a:cubicBezTo>
                    <a:cubicBezTo>
                      <a:pt x="94" y="191"/>
                      <a:pt x="94" y="191"/>
                      <a:pt x="95" y="191"/>
                    </a:cubicBezTo>
                    <a:cubicBezTo>
                      <a:pt x="96" y="191"/>
                      <a:pt x="97" y="191"/>
                      <a:pt x="97" y="190"/>
                    </a:cubicBezTo>
                    <a:cubicBezTo>
                      <a:pt x="102" y="162"/>
                      <a:pt x="102" y="162"/>
                      <a:pt x="102" y="162"/>
                    </a:cubicBezTo>
                    <a:cubicBezTo>
                      <a:pt x="112" y="161"/>
                      <a:pt x="120" y="159"/>
                      <a:pt x="128" y="154"/>
                    </a:cubicBezTo>
                    <a:cubicBezTo>
                      <a:pt x="129" y="153"/>
                      <a:pt x="130" y="152"/>
                      <a:pt x="129" y="151"/>
                    </a:cubicBezTo>
                    <a:cubicBezTo>
                      <a:pt x="128" y="150"/>
                      <a:pt x="127" y="150"/>
                      <a:pt x="126" y="151"/>
                    </a:cubicBezTo>
                    <a:cubicBezTo>
                      <a:pt x="119" y="155"/>
                      <a:pt x="111" y="157"/>
                      <a:pt x="103" y="158"/>
                    </a:cubicBezTo>
                    <a:cubicBezTo>
                      <a:pt x="111" y="114"/>
                      <a:pt x="111" y="114"/>
                      <a:pt x="111" y="114"/>
                    </a:cubicBezTo>
                    <a:cubicBezTo>
                      <a:pt x="154" y="157"/>
                      <a:pt x="154" y="157"/>
                      <a:pt x="154" y="157"/>
                    </a:cubicBezTo>
                    <a:cubicBezTo>
                      <a:pt x="142" y="168"/>
                      <a:pt x="128" y="175"/>
                      <a:pt x="112" y="179"/>
                    </a:cubicBezTo>
                    <a:cubicBezTo>
                      <a:pt x="111" y="179"/>
                      <a:pt x="111" y="180"/>
                      <a:pt x="111" y="181"/>
                    </a:cubicBezTo>
                    <a:cubicBezTo>
                      <a:pt x="111" y="182"/>
                      <a:pt x="112" y="182"/>
                      <a:pt x="113" y="182"/>
                    </a:cubicBezTo>
                    <a:cubicBezTo>
                      <a:pt x="113" y="182"/>
                      <a:pt x="113" y="182"/>
                      <a:pt x="113" y="182"/>
                    </a:cubicBezTo>
                    <a:cubicBezTo>
                      <a:pt x="148" y="175"/>
                      <a:pt x="175" y="148"/>
                      <a:pt x="182" y="114"/>
                    </a:cubicBezTo>
                    <a:cubicBezTo>
                      <a:pt x="182" y="113"/>
                      <a:pt x="181" y="112"/>
                      <a:pt x="180" y="111"/>
                    </a:cubicBezTo>
                    <a:cubicBezTo>
                      <a:pt x="179" y="111"/>
                      <a:pt x="178" y="112"/>
                      <a:pt x="178" y="113"/>
                    </a:cubicBezTo>
                    <a:cubicBezTo>
                      <a:pt x="175" y="129"/>
                      <a:pt x="167" y="143"/>
                      <a:pt x="156" y="154"/>
                    </a:cubicBezTo>
                    <a:cubicBezTo>
                      <a:pt x="114" y="112"/>
                      <a:pt x="114" y="112"/>
                      <a:pt x="114" y="112"/>
                    </a:cubicBezTo>
                    <a:cubicBezTo>
                      <a:pt x="158" y="104"/>
                      <a:pt x="158" y="104"/>
                      <a:pt x="158" y="104"/>
                    </a:cubicBezTo>
                    <a:cubicBezTo>
                      <a:pt x="157" y="112"/>
                      <a:pt x="154" y="120"/>
                      <a:pt x="150" y="127"/>
                    </a:cubicBezTo>
                    <a:cubicBezTo>
                      <a:pt x="149" y="128"/>
                      <a:pt x="150" y="129"/>
                      <a:pt x="151" y="129"/>
                    </a:cubicBezTo>
                    <a:cubicBezTo>
                      <a:pt x="151" y="130"/>
                      <a:pt x="151" y="130"/>
                      <a:pt x="152" y="130"/>
                    </a:cubicBezTo>
                    <a:cubicBezTo>
                      <a:pt x="152" y="130"/>
                      <a:pt x="153" y="129"/>
                      <a:pt x="153" y="129"/>
                    </a:cubicBezTo>
                    <a:cubicBezTo>
                      <a:pt x="158" y="121"/>
                      <a:pt x="161" y="112"/>
                      <a:pt x="162" y="103"/>
                    </a:cubicBezTo>
                    <a:cubicBezTo>
                      <a:pt x="189" y="98"/>
                      <a:pt x="189" y="98"/>
                      <a:pt x="189" y="98"/>
                    </a:cubicBezTo>
                    <a:cubicBezTo>
                      <a:pt x="190" y="98"/>
                      <a:pt x="191" y="97"/>
                      <a:pt x="191" y="96"/>
                    </a:cubicBezTo>
                    <a:cubicBezTo>
                      <a:pt x="191" y="95"/>
                      <a:pt x="190" y="94"/>
                      <a:pt x="189" y="94"/>
                    </a:cubicBezTo>
                    <a:close/>
                    <a:moveTo>
                      <a:pt x="95" y="113"/>
                    </a:moveTo>
                    <a:cubicBezTo>
                      <a:pt x="86" y="113"/>
                      <a:pt x="78" y="105"/>
                      <a:pt x="78" y="96"/>
                    </a:cubicBezTo>
                    <a:cubicBezTo>
                      <a:pt x="78" y="87"/>
                      <a:pt x="86" y="79"/>
                      <a:pt x="95" y="79"/>
                    </a:cubicBezTo>
                    <a:cubicBezTo>
                      <a:pt x="105" y="79"/>
                      <a:pt x="112" y="87"/>
                      <a:pt x="112" y="96"/>
                    </a:cubicBezTo>
                    <a:cubicBezTo>
                      <a:pt x="112" y="105"/>
                      <a:pt x="105" y="113"/>
                      <a:pt x="95" y="113"/>
                    </a:cubicBezTo>
                    <a:close/>
                    <a:moveTo>
                      <a:pt x="95" y="14"/>
                    </a:moveTo>
                    <a:cubicBezTo>
                      <a:pt x="107" y="79"/>
                      <a:pt x="107" y="79"/>
                      <a:pt x="107" y="79"/>
                    </a:cubicBezTo>
                    <a:cubicBezTo>
                      <a:pt x="104" y="76"/>
                      <a:pt x="100" y="75"/>
                      <a:pt x="95" y="75"/>
                    </a:cubicBezTo>
                    <a:cubicBezTo>
                      <a:pt x="91" y="75"/>
                      <a:pt x="87" y="76"/>
                      <a:pt x="84" y="79"/>
                    </a:cubicBezTo>
                    <a:lnTo>
                      <a:pt x="95" y="14"/>
                    </a:lnTo>
                    <a:close/>
                    <a:moveTo>
                      <a:pt x="78" y="84"/>
                    </a:moveTo>
                    <a:cubicBezTo>
                      <a:pt x="76" y="88"/>
                      <a:pt x="74" y="92"/>
                      <a:pt x="74" y="96"/>
                    </a:cubicBezTo>
                    <a:cubicBezTo>
                      <a:pt x="74" y="100"/>
                      <a:pt x="76" y="104"/>
                      <a:pt x="78" y="108"/>
                    </a:cubicBezTo>
                    <a:cubicBezTo>
                      <a:pt x="13" y="96"/>
                      <a:pt x="13" y="96"/>
                      <a:pt x="13" y="96"/>
                    </a:cubicBezTo>
                    <a:lnTo>
                      <a:pt x="78" y="84"/>
                    </a:lnTo>
                    <a:close/>
                    <a:moveTo>
                      <a:pt x="95" y="178"/>
                    </a:moveTo>
                    <a:cubicBezTo>
                      <a:pt x="84" y="113"/>
                      <a:pt x="84" y="113"/>
                      <a:pt x="84" y="113"/>
                    </a:cubicBezTo>
                    <a:cubicBezTo>
                      <a:pt x="87" y="116"/>
                      <a:pt x="91" y="117"/>
                      <a:pt x="95" y="117"/>
                    </a:cubicBezTo>
                    <a:cubicBezTo>
                      <a:pt x="100" y="117"/>
                      <a:pt x="104" y="116"/>
                      <a:pt x="107" y="113"/>
                    </a:cubicBezTo>
                    <a:lnTo>
                      <a:pt x="95" y="178"/>
                    </a:lnTo>
                    <a:close/>
                    <a:moveTo>
                      <a:pt x="113" y="108"/>
                    </a:moveTo>
                    <a:cubicBezTo>
                      <a:pt x="115" y="104"/>
                      <a:pt x="116" y="100"/>
                      <a:pt x="116" y="96"/>
                    </a:cubicBezTo>
                    <a:cubicBezTo>
                      <a:pt x="116" y="92"/>
                      <a:pt x="115" y="88"/>
                      <a:pt x="113" y="84"/>
                    </a:cubicBezTo>
                    <a:cubicBezTo>
                      <a:pt x="178" y="96"/>
                      <a:pt x="178" y="96"/>
                      <a:pt x="178" y="96"/>
                    </a:cubicBezTo>
                    <a:lnTo>
                      <a:pt x="113" y="108"/>
                    </a:lnTo>
                    <a:close/>
                  </a:path>
                </a:pathLst>
              </a:custGeom>
              <a:solidFill>
                <a:schemeClr val="bg2">
                  <a:lumMod val="1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0" i="0" u="none" strike="noStrike" kern="1200" cap="none" spc="0" normalizeH="0" baseline="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sp>
        <p:nvSpPr>
          <p:cNvPr id="224" name="Title 1">
            <a:extLst>
              <a:ext uri="{FF2B5EF4-FFF2-40B4-BE49-F238E27FC236}">
                <a16:creationId xmlns:a16="http://schemas.microsoft.com/office/drawing/2014/main" id="{4A2042CA-D085-DD46-84ED-904C0B702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550" y="363912"/>
            <a:ext cx="10716508" cy="828881"/>
          </a:xfrm>
        </p:spPr>
        <p:txBody>
          <a:bodyPr vert="horz" lIns="0" tIns="0" rIns="0" bIns="0" rtlCol="0" anchor="t">
            <a:noAutofit/>
          </a:bodyPr>
          <a:lstStyle/>
          <a:p>
            <a:pPr algn="ctr"/>
            <a:r>
              <a:rPr lang="en-US" sz="2800" dirty="0">
                <a:solidFill>
                  <a:schemeClr val="accent1"/>
                </a:solidFill>
                <a:latin typeface="+mj-lt"/>
              </a:rPr>
              <a:t>We are advisors</a:t>
            </a:r>
            <a:br>
              <a:rPr lang="en-US" sz="2800" dirty="0">
                <a:solidFill>
                  <a:schemeClr val="tx2"/>
                </a:solidFill>
                <a:latin typeface="+mj-lt"/>
              </a:rPr>
            </a:br>
            <a:r>
              <a:rPr lang="en-US" sz="2800" dirty="0">
                <a:latin typeface="+mj-lt"/>
              </a:rPr>
              <a:t>across industries, services and capabilities</a:t>
            </a:r>
            <a:endParaRPr lang="en-US" sz="1800" dirty="0">
              <a:latin typeface="+mj-lt"/>
              <a:cs typeface="Arial"/>
            </a:endParaRP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1610544B-1015-DB44-865A-839F74FB31F9}"/>
              </a:ext>
            </a:extLst>
          </p:cNvPr>
          <p:cNvSpPr txBox="1"/>
          <p:nvPr/>
        </p:nvSpPr>
        <p:spPr>
          <a:xfrm>
            <a:off x="3506428" y="4135903"/>
            <a:ext cx="2651760" cy="2110065"/>
          </a:xfrm>
          <a:prstGeom prst="rect">
            <a:avLst/>
          </a:prstGeom>
          <a:noFill/>
        </p:spPr>
        <p:txBody>
          <a:bodyPr wrap="square" lIns="91440" tIns="45720" rIns="91440" bIns="45720" numCol="1" rtlCol="0" anchor="t">
            <a:spAutoFit/>
          </a:bodyPr>
          <a:lstStyle/>
          <a:p>
            <a:pPr marL="0" marR="0" lvl="0" indent="0" algn="l" defTabSz="1800225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37920"/>
                </a:solidFill>
                <a:effectLst/>
                <a:uLnTx/>
                <a:uFillTx/>
                <a:latin typeface="Lato Heavy"/>
                <a:ea typeface="+mn-ea"/>
                <a:cs typeface="+mn-cs"/>
              </a:rPr>
              <a:t>DIGITAL  ADVISORY</a:t>
            </a:r>
          </a:p>
          <a:p>
            <a:pPr marL="128270" marR="0" lvl="0" indent="-128270" algn="l" defTabSz="1800225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8EAED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Data and Analytics</a:t>
            </a:r>
          </a:p>
          <a:p>
            <a:pPr marL="128270" marR="0" lvl="0" indent="-128270" algn="l" defTabSz="1800225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8EAED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Blockchain</a:t>
            </a:r>
          </a:p>
          <a:p>
            <a:pPr marL="128270" marR="0" lvl="0" indent="-128270" algn="l" defTabSz="1800225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8EAED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Digital Transformation</a:t>
            </a:r>
          </a:p>
          <a:p>
            <a:pPr marL="128270" marR="0" lvl="0" indent="-128270" algn="l" defTabSz="1800225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8EAED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Risk Management Advisory</a:t>
            </a:r>
          </a:p>
          <a:p>
            <a:pPr marL="128270" marR="0" lvl="0" indent="-128270" algn="l" defTabSz="1800225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8EAED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Cybersecurity Advisory</a:t>
            </a:r>
          </a:p>
          <a:p>
            <a:pPr marL="128270" marR="0" lvl="0" indent="-128270" algn="l" defTabSz="1800225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8EAED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Information Assurance</a:t>
            </a:r>
          </a:p>
          <a:p>
            <a:pPr marL="128270" marR="0" lvl="0" indent="-128270" algn="l" defTabSz="1800225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E8EAED">
                    <a:lumMod val="50000"/>
                  </a:srgbClr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Business Applications (ERP)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E8EAED">
                  <a:lumMod val="50000"/>
                </a:srgbClr>
              </a:solidFill>
              <a:effectLst/>
              <a:uLnTx/>
              <a:uFillTx/>
              <a:latin typeface="Lato"/>
              <a:ea typeface="+mn-ea"/>
              <a:cs typeface="Arial"/>
            </a:endParaRPr>
          </a:p>
        </p:txBody>
      </p:sp>
      <p:pic>
        <p:nvPicPr>
          <p:cNvPr id="141" name="Graphic 140">
            <a:extLst>
              <a:ext uri="{FF2B5EF4-FFF2-40B4-BE49-F238E27FC236}">
                <a16:creationId xmlns:a16="http://schemas.microsoft.com/office/drawing/2014/main" id="{89E67300-7468-264B-9917-5A1E535D58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506366" y="1568864"/>
            <a:ext cx="457200" cy="457200"/>
          </a:xfrm>
          <a:prstGeom prst="rect">
            <a:avLst/>
          </a:prstGeom>
        </p:spPr>
      </p:pic>
      <p:sp>
        <p:nvSpPr>
          <p:cNvPr id="149" name="Footer Placeholder 2">
            <a:extLst>
              <a:ext uri="{FF2B5EF4-FFF2-40B4-BE49-F238E27FC236}">
                <a16:creationId xmlns:a16="http://schemas.microsoft.com/office/drawing/2014/main" id="{F2152861-0B4D-BA45-B8D4-389D0A64CDBB}"/>
              </a:ext>
            </a:extLst>
          </p:cNvPr>
          <p:cNvSpPr txBox="1">
            <a:spLocks/>
          </p:cNvSpPr>
          <p:nvPr/>
        </p:nvSpPr>
        <p:spPr>
          <a:xfrm>
            <a:off x="3904662" y="6441458"/>
            <a:ext cx="4382676" cy="4165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900">
                <a:solidFill>
                  <a:srgbClr val="788591"/>
                </a:solidFill>
                <a:latin typeface="Lato"/>
              </a:rPr>
              <a:t>CONFIDENTIAL – Do not copy or distribute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EBCB607-DC05-1CC6-74B2-9DF56AA339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3979" y="2690107"/>
            <a:ext cx="470181" cy="455487"/>
          </a:xfrm>
          <a:prstGeom prst="rect">
            <a:avLst/>
          </a:prstGeom>
        </p:spPr>
      </p:pic>
      <p:pic>
        <p:nvPicPr>
          <p:cNvPr id="117" name="Graphic 116">
            <a:extLst>
              <a:ext uri="{FF2B5EF4-FFF2-40B4-BE49-F238E27FC236}">
                <a16:creationId xmlns:a16="http://schemas.microsoft.com/office/drawing/2014/main" id="{A4C48F8C-665F-E2B2-7C48-B3ACD4B3F4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120" y="2689250"/>
            <a:ext cx="457200" cy="457200"/>
          </a:xfrm>
          <a:prstGeom prst="rect">
            <a:avLst/>
          </a:prstGeom>
        </p:spPr>
      </p:pic>
      <p:pic>
        <p:nvPicPr>
          <p:cNvPr id="120" name="Graphic 119">
            <a:extLst>
              <a:ext uri="{FF2B5EF4-FFF2-40B4-BE49-F238E27FC236}">
                <a16:creationId xmlns:a16="http://schemas.microsoft.com/office/drawing/2014/main" id="{DCB2A9A7-7D0B-2F94-3AA1-DA26ECA188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8818" y="2703538"/>
            <a:ext cx="457200" cy="42862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298804E-5B2D-A937-83D6-D66DD87D60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7253484" y="1543828"/>
            <a:ext cx="457199" cy="44245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32AA18E-25DB-9136-BB6C-91984AC4EE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6000601" y="1537237"/>
            <a:ext cx="457200" cy="4572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D8CFB91-57EA-0AAC-3FC9-1BF2D9B576A7}"/>
              </a:ext>
            </a:extLst>
          </p:cNvPr>
          <p:cNvGrpSpPr/>
          <p:nvPr/>
        </p:nvGrpSpPr>
        <p:grpSpPr>
          <a:xfrm>
            <a:off x="1877555" y="2354348"/>
            <a:ext cx="906955" cy="743005"/>
            <a:chOff x="5145754" y="1385064"/>
            <a:chExt cx="906955" cy="74300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F67116-C1D7-BFD6-A491-1B19D538EC97}"/>
                </a:ext>
              </a:extLst>
            </p:cNvPr>
            <p:cNvSpPr txBox="1"/>
            <p:nvPr/>
          </p:nvSpPr>
          <p:spPr>
            <a:xfrm>
              <a:off x="5145754" y="1890312"/>
              <a:ext cx="906955" cy="23775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Tax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87B6A628-5B5A-FB0B-9109-7704631F5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387761" y="1385064"/>
              <a:ext cx="422940" cy="42294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ABD95C-22D5-F3A1-0769-4BE3D874EFD9}"/>
              </a:ext>
            </a:extLst>
          </p:cNvPr>
          <p:cNvGrpSpPr/>
          <p:nvPr/>
        </p:nvGrpSpPr>
        <p:grpSpPr>
          <a:xfrm>
            <a:off x="1076775" y="2794275"/>
            <a:ext cx="1048294" cy="909874"/>
            <a:chOff x="6589348" y="1390779"/>
            <a:chExt cx="1048294" cy="90987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3D08252-680E-082C-6BB1-83D128E149F0}"/>
                </a:ext>
              </a:extLst>
            </p:cNvPr>
            <p:cNvSpPr txBox="1"/>
            <p:nvPr/>
          </p:nvSpPr>
          <p:spPr>
            <a:xfrm>
              <a:off x="6589348" y="1917471"/>
              <a:ext cx="1048294" cy="38318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>
                <a:lnSpc>
                  <a:spcPct val="90000"/>
                </a:lnSpc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Wealth </a:t>
              </a:r>
              <a:b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</a:b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ea typeface="+mn-ea"/>
                  <a:cs typeface="+mn-cs"/>
                </a:rPr>
                <a:t>Management</a:t>
              </a: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E6FB1A59-849F-C1A0-226B-3453603E5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>
            <a:xfrm>
              <a:off x="6862511" y="1390779"/>
              <a:ext cx="501969" cy="488402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2946D6D-A4FB-63E4-92D3-B15C126E96DF}"/>
              </a:ext>
            </a:extLst>
          </p:cNvPr>
          <p:cNvGrpSpPr/>
          <p:nvPr/>
        </p:nvGrpSpPr>
        <p:grpSpPr>
          <a:xfrm>
            <a:off x="632431" y="1377683"/>
            <a:ext cx="460463" cy="2345952"/>
            <a:chOff x="1760650" y="1292883"/>
            <a:chExt cx="556426" cy="2834868"/>
          </a:xfrm>
          <a:solidFill>
            <a:schemeClr val="accent2"/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57C469E-1DF8-1893-36EC-B0D66387495D}"/>
                </a:ext>
              </a:extLst>
            </p:cNvPr>
            <p:cNvSpPr/>
            <p:nvPr/>
          </p:nvSpPr>
          <p:spPr>
            <a:xfrm>
              <a:off x="1760650" y="1292883"/>
              <a:ext cx="432549" cy="283486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Arial Narrow" charset="0"/>
                  <a:cs typeface="Arial Narrow" charset="0"/>
                </a:rPr>
                <a:t>PRACTICE GROUPS</a:t>
              </a: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4" name="Triangle 23">
              <a:extLst>
                <a:ext uri="{FF2B5EF4-FFF2-40B4-BE49-F238E27FC236}">
                  <a16:creationId xmlns:a16="http://schemas.microsoft.com/office/drawing/2014/main" id="{DDC2A149-8421-25CD-C514-A86C7101BE39}"/>
                </a:ext>
              </a:extLst>
            </p:cNvPr>
            <p:cNvSpPr/>
            <p:nvPr/>
          </p:nvSpPr>
          <p:spPr>
            <a:xfrm rot="5400000">
              <a:off x="2060223" y="2638399"/>
              <a:ext cx="369868" cy="143838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E30E5D75-EAD2-1DFE-FADA-5CA94C3769F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7718" y="1541365"/>
            <a:ext cx="457200" cy="457200"/>
          </a:xfrm>
          <a:prstGeom prst="rect">
            <a:avLst/>
          </a:prstGeom>
        </p:spPr>
      </p:pic>
      <p:pic>
        <p:nvPicPr>
          <p:cNvPr id="34" name="Picture 32">
            <a:extLst>
              <a:ext uri="{FF2B5EF4-FFF2-40B4-BE49-F238E27FC236}">
                <a16:creationId xmlns:a16="http://schemas.microsoft.com/office/drawing/2014/main" id="{56E11DFF-B50A-AB34-23A7-66BCF60A6FB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9759249" y="1541365"/>
            <a:ext cx="457200" cy="4572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7611B88-DA5E-7DE2-8DDC-FAC8161CFF1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8402" y="2689250"/>
            <a:ext cx="457200" cy="4572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7357B31-B670-B495-0CA1-0D1F519DFC3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12130" y="1532507"/>
            <a:ext cx="457200" cy="3952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D99A936-0680-442F-771B-223FBB781F6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601" y="268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0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ECA4B-F889-718A-DE09-00D58F61E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18" y="173242"/>
            <a:ext cx="5219711" cy="1325563"/>
          </a:xfrm>
        </p:spPr>
        <p:txBody>
          <a:bodyPr/>
          <a:lstStyle/>
          <a:p>
            <a:r>
              <a:rPr lang="en-US"/>
              <a:t>      </a:t>
            </a:r>
          </a:p>
        </p:txBody>
      </p:sp>
      <p:sp>
        <p:nvSpPr>
          <p:cNvPr id="18" name="Google Shape;221;p18">
            <a:extLst>
              <a:ext uri="{FF2B5EF4-FFF2-40B4-BE49-F238E27FC236}">
                <a16:creationId xmlns:a16="http://schemas.microsoft.com/office/drawing/2014/main" id="{A3A85FCE-1F0E-A49B-7EA6-6C5A6AE09304}"/>
              </a:ext>
            </a:extLst>
          </p:cNvPr>
          <p:cNvSpPr txBox="1">
            <a:spLocks/>
          </p:cNvSpPr>
          <p:nvPr/>
        </p:nvSpPr>
        <p:spPr>
          <a:xfrm>
            <a:off x="568442" y="622114"/>
            <a:ext cx="11066317" cy="90087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tx2"/>
                </a:solidFill>
              </a:rPr>
              <a:t>A Recognized Leader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0C79CE-A587-D794-4951-17BA8924C5EB}"/>
              </a:ext>
            </a:extLst>
          </p:cNvPr>
          <p:cNvSpPr/>
          <p:nvPr/>
        </p:nvSpPr>
        <p:spPr>
          <a:xfrm>
            <a:off x="6096000" y="318940"/>
            <a:ext cx="6096000" cy="113734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300"/>
              </a:spcAft>
            </a:pPr>
            <a:r>
              <a:rPr lang="en-US" sz="1600">
                <a:solidFill>
                  <a:schemeClr val="tx2"/>
                </a:solidFill>
              </a:rPr>
              <a:t>“A Best of the Best Accounting Firm” and Best Place to Work </a:t>
            </a:r>
          </a:p>
          <a:p>
            <a:pPr>
              <a:spcAft>
                <a:spcPts val="300"/>
              </a:spcAft>
            </a:pPr>
            <a:r>
              <a:rPr lang="en-US" sz="1600" baseline="30000">
                <a:solidFill>
                  <a:schemeClr val="tx2"/>
                </a:solidFill>
              </a:rPr>
              <a:t>#</a:t>
            </a:r>
            <a:r>
              <a:rPr lang="en-US" sz="1600">
                <a:solidFill>
                  <a:schemeClr val="tx2"/>
                </a:solidFill>
              </a:rPr>
              <a:t>1 Fastest growing accounting firm in the nation</a:t>
            </a:r>
          </a:p>
          <a:p>
            <a:pPr>
              <a:spcAft>
                <a:spcPts val="300"/>
              </a:spcAft>
            </a:pPr>
            <a:r>
              <a:rPr lang="en-US" sz="1600" baseline="30000">
                <a:solidFill>
                  <a:schemeClr val="tx2"/>
                </a:solidFill>
              </a:rPr>
              <a:t>#</a:t>
            </a:r>
            <a:r>
              <a:rPr lang="en-US" sz="1600">
                <a:solidFill>
                  <a:schemeClr val="tx2"/>
                </a:solidFill>
              </a:rPr>
              <a:t>26 largest accounting firm in the nation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1334A9C-B8DF-66F8-F953-81290D09C9F9}"/>
              </a:ext>
            </a:extLst>
          </p:cNvPr>
          <p:cNvCxnSpPr/>
          <p:nvPr/>
        </p:nvCxnSpPr>
        <p:spPr>
          <a:xfrm>
            <a:off x="5788153" y="482887"/>
            <a:ext cx="0" cy="8788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F494B551-6566-2720-E1B1-8B746625CB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304" y="4500373"/>
            <a:ext cx="1118246" cy="1163447"/>
          </a:xfrm>
          <a:prstGeom prst="rect">
            <a:avLst/>
          </a:prstGeom>
        </p:spPr>
      </p:pic>
      <p:pic>
        <p:nvPicPr>
          <p:cNvPr id="7" name="Picture 6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46E5E595-7D4F-4183-3DDE-CF7D6A830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71" y="3220610"/>
            <a:ext cx="893779" cy="9389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D507EC-335C-CB62-C2D4-AE61BD532A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507" t="19509" r="15891" b="19731"/>
          <a:stretch/>
        </p:blipFill>
        <p:spPr>
          <a:xfrm>
            <a:off x="2511108" y="3214733"/>
            <a:ext cx="1463186" cy="86393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6654DC9-E51C-E1B4-6005-8F20192087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6295" y="3265006"/>
            <a:ext cx="1583237" cy="709159"/>
          </a:xfrm>
          <a:prstGeom prst="rect">
            <a:avLst/>
          </a:prstGeom>
        </p:spPr>
      </p:pic>
      <p:pic>
        <p:nvPicPr>
          <p:cNvPr id="37" name="Picture 36" descr="A yellow and blue banner with white text&#10;&#10;Description automatically generated with low confidence">
            <a:extLst>
              <a:ext uri="{FF2B5EF4-FFF2-40B4-BE49-F238E27FC236}">
                <a16:creationId xmlns:a16="http://schemas.microsoft.com/office/drawing/2014/main" id="{1BE5323A-0281-EF2D-BE5B-92DD826086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7512" y="4649993"/>
            <a:ext cx="1764494" cy="1021549"/>
          </a:xfrm>
          <a:prstGeom prst="rect">
            <a:avLst/>
          </a:prstGeom>
        </p:spPr>
      </p:pic>
      <p:pic>
        <p:nvPicPr>
          <p:cNvPr id="43" name="Picture 42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75B07E37-BBC4-5F0F-40E4-66AE70CE85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937" y="3226285"/>
            <a:ext cx="879276" cy="923712"/>
          </a:xfrm>
          <a:prstGeom prst="rect">
            <a:avLst/>
          </a:prstGeom>
        </p:spPr>
      </p:pic>
      <p:pic>
        <p:nvPicPr>
          <p:cNvPr id="51" name="Picture 50" descr="Logo&#10;&#10;Description automatically generated">
            <a:extLst>
              <a:ext uri="{FF2B5EF4-FFF2-40B4-BE49-F238E27FC236}">
                <a16:creationId xmlns:a16="http://schemas.microsoft.com/office/drawing/2014/main" id="{3502A17D-3675-4B95-DC35-4CC0BFADE86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2308" y="4780198"/>
            <a:ext cx="711761" cy="1067642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F51FD9DD-E970-38A0-F745-662EABF29E5B}"/>
              </a:ext>
            </a:extLst>
          </p:cNvPr>
          <p:cNvGrpSpPr/>
          <p:nvPr/>
        </p:nvGrpSpPr>
        <p:grpSpPr>
          <a:xfrm>
            <a:off x="10737959" y="3226285"/>
            <a:ext cx="785207" cy="983710"/>
            <a:chOff x="10625321" y="1655337"/>
            <a:chExt cx="872206" cy="1092703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7251D323-6733-6DC6-157D-A5688C62A03B}"/>
                </a:ext>
              </a:extLst>
            </p:cNvPr>
            <p:cNvGrpSpPr/>
            <p:nvPr/>
          </p:nvGrpSpPr>
          <p:grpSpPr>
            <a:xfrm>
              <a:off x="10625321" y="1655337"/>
              <a:ext cx="872206" cy="1039544"/>
              <a:chOff x="10625321" y="1655337"/>
              <a:chExt cx="872206" cy="1039544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F0767244-886A-7945-F9AD-74E41BD5C5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630932" y="1655337"/>
                <a:ext cx="866594" cy="937821"/>
              </a:xfrm>
              <a:prstGeom prst="rect">
                <a:avLst/>
              </a:prstGeom>
            </p:spPr>
          </p:pic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5F5E2E8D-6412-5B62-D691-BAC1A5F3CAE5}"/>
                  </a:ext>
                </a:extLst>
              </p:cNvPr>
              <p:cNvSpPr/>
              <p:nvPr/>
            </p:nvSpPr>
            <p:spPr>
              <a:xfrm>
                <a:off x="10625321" y="2512147"/>
                <a:ext cx="872206" cy="182734"/>
              </a:xfrm>
              <a:prstGeom prst="rect">
                <a:avLst/>
              </a:prstGeom>
              <a:solidFill>
                <a:srgbClr val="04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54" name="TextBox 19">
              <a:extLst>
                <a:ext uri="{FF2B5EF4-FFF2-40B4-BE49-F238E27FC236}">
                  <a16:creationId xmlns:a16="http://schemas.microsoft.com/office/drawing/2014/main" id="{1F444124-EA08-94A1-C900-BFCA0C2A46A0}"/>
                </a:ext>
              </a:extLst>
            </p:cNvPr>
            <p:cNvSpPr txBox="1"/>
            <p:nvPr/>
          </p:nvSpPr>
          <p:spPr>
            <a:xfrm>
              <a:off x="10731846" y="2406162"/>
              <a:ext cx="668086" cy="341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>
                  <a:solidFill>
                    <a:schemeClr val="bg1"/>
                  </a:solidFill>
                  <a:latin typeface="+mj-lt"/>
                </a:rPr>
                <a:t>2023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ED3C487-D18A-EEFB-F066-04C8799D93A0}"/>
              </a:ext>
            </a:extLst>
          </p:cNvPr>
          <p:cNvGrpSpPr/>
          <p:nvPr/>
        </p:nvGrpSpPr>
        <p:grpSpPr>
          <a:xfrm>
            <a:off x="9286428" y="3198775"/>
            <a:ext cx="1105537" cy="1105537"/>
            <a:chOff x="8099190" y="1909836"/>
            <a:chExt cx="3598925" cy="3598925"/>
          </a:xfrm>
        </p:grpSpPr>
        <p:pic>
          <p:nvPicPr>
            <p:cNvPr id="61" name="Picture 60" descr="News | Omega Construction">
              <a:extLst>
                <a:ext uri="{FF2B5EF4-FFF2-40B4-BE49-F238E27FC236}">
                  <a16:creationId xmlns:a16="http://schemas.microsoft.com/office/drawing/2014/main" id="{5A2492F1-05F6-43E4-6B68-1433E83CD6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9190" y="1909836"/>
              <a:ext cx="3598925" cy="3598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62" descr="Commercial HVAC Careers | North Carolina | Brady">
              <a:extLst>
                <a:ext uri="{FF2B5EF4-FFF2-40B4-BE49-F238E27FC236}">
                  <a16:creationId xmlns:a16="http://schemas.microsoft.com/office/drawing/2014/main" id="{F0076900-8E9F-96BD-D3A6-7511F5E0D4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839551" y="2262018"/>
              <a:ext cx="1094590" cy="1173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63" descr="Commercial HVAC Careers | North Carolina | Brady">
              <a:extLst>
                <a:ext uri="{FF2B5EF4-FFF2-40B4-BE49-F238E27FC236}">
                  <a16:creationId xmlns:a16="http://schemas.microsoft.com/office/drawing/2014/main" id="{CB946117-7A52-CCFA-84AD-9973A79A9E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734374" y="2255054"/>
              <a:ext cx="1094590" cy="1173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ABF3DB1-D093-0881-9308-9898257CE5C9}"/>
              </a:ext>
            </a:extLst>
          </p:cNvPr>
          <p:cNvGrpSpPr/>
          <p:nvPr/>
        </p:nvGrpSpPr>
        <p:grpSpPr>
          <a:xfrm>
            <a:off x="6484230" y="3220611"/>
            <a:ext cx="916917" cy="899366"/>
            <a:chOff x="9108040" y="1972638"/>
            <a:chExt cx="2561050" cy="2512032"/>
          </a:xfrm>
        </p:grpSpPr>
        <p:pic>
          <p:nvPicPr>
            <p:cNvPr id="66" name="Picture 6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28CA353-7006-88FA-054B-019BA84649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08040" y="1972638"/>
              <a:ext cx="2561050" cy="2512032"/>
            </a:xfrm>
            <a:prstGeom prst="rect">
              <a:avLst/>
            </a:prstGeom>
          </p:spPr>
        </p:pic>
        <p:pic>
          <p:nvPicPr>
            <p:cNvPr id="67" name="Picture 66" descr="Graphical user interface, application, Teams&#10;&#10;Description automatically generated">
              <a:extLst>
                <a:ext uri="{FF2B5EF4-FFF2-40B4-BE49-F238E27FC236}">
                  <a16:creationId xmlns:a16="http://schemas.microsoft.com/office/drawing/2014/main" id="{2BF875FE-EBD4-B782-0792-F1C66AFDF5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59349" y="2630419"/>
              <a:ext cx="1254547" cy="1278397"/>
            </a:xfrm>
            <a:prstGeom prst="rect">
              <a:avLst/>
            </a:prstGeom>
          </p:spPr>
        </p:pic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D5DFBFED-04E5-8F00-822C-C4A9680797F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34523" y="4751254"/>
            <a:ext cx="1656734" cy="858490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031FA0E0-9EC3-EDE3-3DA2-341C5B7F2B21}"/>
              </a:ext>
            </a:extLst>
          </p:cNvPr>
          <p:cNvGrpSpPr/>
          <p:nvPr/>
        </p:nvGrpSpPr>
        <p:grpSpPr>
          <a:xfrm>
            <a:off x="9344528" y="4974060"/>
            <a:ext cx="1393431" cy="512753"/>
            <a:chOff x="9221241" y="4796747"/>
            <a:chExt cx="1393431" cy="512753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C1749C28-2685-949E-ACE9-B2D11AE99771}"/>
                </a:ext>
              </a:extLst>
            </p:cNvPr>
            <p:cNvGrpSpPr/>
            <p:nvPr/>
          </p:nvGrpSpPr>
          <p:grpSpPr>
            <a:xfrm>
              <a:off x="9269111" y="4796747"/>
              <a:ext cx="1345561" cy="493372"/>
              <a:chOff x="9269111" y="4796747"/>
              <a:chExt cx="1345561" cy="493372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BDD2B398-0F19-AF2F-600F-5B85DF274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69111" y="4796747"/>
                <a:ext cx="1345561" cy="493372"/>
              </a:xfrm>
              <a:prstGeom prst="rect">
                <a:avLst/>
              </a:prstGeom>
            </p:spPr>
          </p:pic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345BCF29-EAA4-0BD7-04D0-4F64CA050404}"/>
                  </a:ext>
                </a:extLst>
              </p:cNvPr>
              <p:cNvSpPr/>
              <p:nvPr/>
            </p:nvSpPr>
            <p:spPr>
              <a:xfrm>
                <a:off x="9269111" y="5107021"/>
                <a:ext cx="288315" cy="18309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77" name="TextBox 43">
              <a:extLst>
                <a:ext uri="{FF2B5EF4-FFF2-40B4-BE49-F238E27FC236}">
                  <a16:creationId xmlns:a16="http://schemas.microsoft.com/office/drawing/2014/main" id="{F807BBAA-4B06-D87A-2D28-C28F52163E2F}"/>
                </a:ext>
              </a:extLst>
            </p:cNvPr>
            <p:cNvSpPr txBox="1"/>
            <p:nvPr/>
          </p:nvSpPr>
          <p:spPr>
            <a:xfrm>
              <a:off x="9221241" y="5032501"/>
              <a:ext cx="6095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>
                  <a:solidFill>
                    <a:schemeClr val="tx2"/>
                  </a:solidFill>
                </a:rPr>
                <a:t>4.5</a:t>
              </a:r>
            </a:p>
          </p:txBody>
        </p:sp>
      </p:grpSp>
      <p:pic>
        <p:nvPicPr>
          <p:cNvPr id="80" name="Picture 79" descr="A black background with blue and yellow text&#10;&#10;Description automatically generated">
            <a:extLst>
              <a:ext uri="{FF2B5EF4-FFF2-40B4-BE49-F238E27FC236}">
                <a16:creationId xmlns:a16="http://schemas.microsoft.com/office/drawing/2014/main" id="{8AA9735E-122E-06D5-0D74-8FEAA0DA43E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092" y="1823740"/>
            <a:ext cx="776161" cy="776161"/>
          </a:xfrm>
          <a:prstGeom prst="rect">
            <a:avLst/>
          </a:prstGeom>
        </p:spPr>
      </p:pic>
      <p:pic>
        <p:nvPicPr>
          <p:cNvPr id="81" name="Picture 80" descr="A black and blue sign with yellow text&#10;&#10;Description automatically generated">
            <a:extLst>
              <a:ext uri="{FF2B5EF4-FFF2-40B4-BE49-F238E27FC236}">
                <a16:creationId xmlns:a16="http://schemas.microsoft.com/office/drawing/2014/main" id="{6D29455B-8E4B-74F5-54F6-5B2D2B17C28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597" y="1823740"/>
            <a:ext cx="769903" cy="769903"/>
          </a:xfrm>
          <a:prstGeom prst="rect">
            <a:avLst/>
          </a:prstGeom>
        </p:spPr>
      </p:pic>
      <p:pic>
        <p:nvPicPr>
          <p:cNvPr id="82" name="Picture 81" descr="A blue scree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287771A8-0CE1-D6D2-9471-B5C9A767BBFA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872" y="1813796"/>
            <a:ext cx="1545074" cy="863753"/>
          </a:xfrm>
          <a:prstGeom prst="rect">
            <a:avLst/>
          </a:prstGeom>
        </p:spPr>
      </p:pic>
      <p:pic>
        <p:nvPicPr>
          <p:cNvPr id="83" name="Picture 8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3AB2BB8-2700-F404-08E2-499E05FDA867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962" y="1887068"/>
            <a:ext cx="1285492" cy="727842"/>
          </a:xfrm>
          <a:prstGeom prst="rect">
            <a:avLst/>
          </a:prstGeom>
        </p:spPr>
      </p:pic>
      <p:grpSp>
        <p:nvGrpSpPr>
          <p:cNvPr id="84" name="Group 83">
            <a:extLst>
              <a:ext uri="{FF2B5EF4-FFF2-40B4-BE49-F238E27FC236}">
                <a16:creationId xmlns:a16="http://schemas.microsoft.com/office/drawing/2014/main" id="{54A8A63D-BF9C-9A71-7038-8AC537EF8A74}"/>
              </a:ext>
            </a:extLst>
          </p:cNvPr>
          <p:cNvGrpSpPr/>
          <p:nvPr/>
        </p:nvGrpSpPr>
        <p:grpSpPr>
          <a:xfrm>
            <a:off x="3473291" y="1977419"/>
            <a:ext cx="925190" cy="542778"/>
            <a:chOff x="7911283" y="1058994"/>
            <a:chExt cx="3810000" cy="2235200"/>
          </a:xfrm>
        </p:grpSpPr>
        <p:pic>
          <p:nvPicPr>
            <p:cNvPr id="85" name="Picture 84" descr="WilkinGuttenplan Acknowledged as a 2022 Best Firm for Technology by  Accounting Today - WilkinGuttenplan">
              <a:extLst>
                <a:ext uri="{FF2B5EF4-FFF2-40B4-BE49-F238E27FC236}">
                  <a16:creationId xmlns:a16="http://schemas.microsoft.com/office/drawing/2014/main" id="{D4406D0A-8CD2-C89A-4876-70B5DCA5DA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1283" y="1058994"/>
              <a:ext cx="3810000" cy="2235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85" descr="Graphical user interface, text, application&#10;&#10;Description automatically generated">
              <a:extLst>
                <a:ext uri="{FF2B5EF4-FFF2-40B4-BE49-F238E27FC236}">
                  <a16:creationId xmlns:a16="http://schemas.microsoft.com/office/drawing/2014/main" id="{530283EB-CA42-BF43-CBEA-27CE1047A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105" t="33988" r="76666" b="14815"/>
            <a:stretch/>
          </p:blipFill>
          <p:spPr>
            <a:xfrm>
              <a:off x="7911283" y="1581894"/>
              <a:ext cx="647632" cy="1671955"/>
            </a:xfrm>
            <a:prstGeom prst="rect">
              <a:avLst/>
            </a:prstGeom>
          </p:spPr>
        </p:pic>
      </p:grpSp>
      <p:pic>
        <p:nvPicPr>
          <p:cNvPr id="87" name="Picture 86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6189B035-5405-D058-62ED-2DA91265BDC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698" y="1886625"/>
            <a:ext cx="1261451" cy="714175"/>
          </a:xfrm>
          <a:prstGeom prst="rect">
            <a:avLst/>
          </a:prstGeom>
        </p:spPr>
      </p:pic>
      <p:pic>
        <p:nvPicPr>
          <p:cNvPr id="88" name="Picture 87" descr="A blue and white sign with white text&#10;&#10;Description automatically generated">
            <a:extLst>
              <a:ext uri="{FF2B5EF4-FFF2-40B4-BE49-F238E27FC236}">
                <a16:creationId xmlns:a16="http://schemas.microsoft.com/office/drawing/2014/main" id="{67912945-481A-23D5-B54E-532B29BD5F6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114" y="1919917"/>
            <a:ext cx="1318969" cy="659925"/>
          </a:xfrm>
          <a:prstGeom prst="rect">
            <a:avLst/>
          </a:prstGeom>
        </p:spPr>
      </p:pic>
      <p:pic>
        <p:nvPicPr>
          <p:cNvPr id="93" name="Picture 92" descr="A black and blue text on a black background&#10;&#10;Description automatically generated">
            <a:extLst>
              <a:ext uri="{FF2B5EF4-FFF2-40B4-BE49-F238E27FC236}">
                <a16:creationId xmlns:a16="http://schemas.microsoft.com/office/drawing/2014/main" id="{C7FA6F1C-AF2A-291E-5277-C4682878ADE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7844" y="1823740"/>
            <a:ext cx="769903" cy="769903"/>
          </a:xfrm>
          <a:prstGeom prst="rect">
            <a:avLst/>
          </a:prstGeom>
        </p:spPr>
      </p:pic>
      <p:pic>
        <p:nvPicPr>
          <p:cNvPr id="94" name="Picture 93" descr="Inside Public Accounting Best of the Best graphic">
            <a:extLst>
              <a:ext uri="{FF2B5EF4-FFF2-40B4-BE49-F238E27FC236}">
                <a16:creationId xmlns:a16="http://schemas.microsoft.com/office/drawing/2014/main" id="{CE776A3F-E091-8FBD-BC49-193782849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49" y="1823740"/>
            <a:ext cx="775199" cy="77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TextBox 91">
            <a:extLst>
              <a:ext uri="{FF2B5EF4-FFF2-40B4-BE49-F238E27FC236}">
                <a16:creationId xmlns:a16="http://schemas.microsoft.com/office/drawing/2014/main" id="{F2A54FF6-1D72-34E4-DCDC-FE5281A6324F}"/>
              </a:ext>
            </a:extLst>
          </p:cNvPr>
          <p:cNvSpPr txBox="1"/>
          <p:nvPr/>
        </p:nvSpPr>
        <p:spPr>
          <a:xfrm>
            <a:off x="7774941" y="2513713"/>
            <a:ext cx="8514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>
                <a:latin typeface="+mj-lt"/>
              </a:rPr>
              <a:t>The IPA 500</a:t>
            </a:r>
          </a:p>
        </p:txBody>
      </p:sp>
      <p:pic>
        <p:nvPicPr>
          <p:cNvPr id="96" name="Picture 95" descr="A white circle with blue text&#10;&#10;Description automatically generated">
            <a:extLst>
              <a:ext uri="{FF2B5EF4-FFF2-40B4-BE49-F238E27FC236}">
                <a16:creationId xmlns:a16="http://schemas.microsoft.com/office/drawing/2014/main" id="{BCDB3AEB-EB41-4942-CC3C-37481D7F3CE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606" y="3251309"/>
            <a:ext cx="884740" cy="867301"/>
          </a:xfrm>
          <a:prstGeom prst="rect">
            <a:avLst/>
          </a:prstGeom>
        </p:spPr>
      </p:pic>
      <p:pic>
        <p:nvPicPr>
          <p:cNvPr id="97" name="Picture 96" descr="A blue and gold ribbon with white text&#10;&#10;Description automatically generated">
            <a:extLst>
              <a:ext uri="{FF2B5EF4-FFF2-40B4-BE49-F238E27FC236}">
                <a16:creationId xmlns:a16="http://schemas.microsoft.com/office/drawing/2014/main" id="{9AD882B4-624D-E919-E617-B3001F101A1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343" y="3222810"/>
            <a:ext cx="907658" cy="90196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BB4738-61B5-06AB-354F-99C635143B47}"/>
              </a:ext>
            </a:extLst>
          </p:cNvPr>
          <p:cNvGrpSpPr/>
          <p:nvPr/>
        </p:nvGrpSpPr>
        <p:grpSpPr>
          <a:xfrm>
            <a:off x="1497856" y="4564278"/>
            <a:ext cx="2948065" cy="1184070"/>
            <a:chOff x="5587985" y="4201845"/>
            <a:chExt cx="2405013" cy="96595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0E94CB0-A622-2BF8-7743-259B18C9F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46292" y="4201845"/>
              <a:ext cx="2288399" cy="40950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D5FC231-E667-9348-8990-59EB5DEC02D9}"/>
                </a:ext>
              </a:extLst>
            </p:cNvPr>
            <p:cNvGrpSpPr/>
            <p:nvPr/>
          </p:nvGrpSpPr>
          <p:grpSpPr>
            <a:xfrm>
              <a:off x="5587985" y="4627952"/>
              <a:ext cx="2405013" cy="539850"/>
              <a:chOff x="5587985" y="4627952"/>
              <a:chExt cx="2405013" cy="53985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792F727-22D9-5B63-5C99-6819B8CEED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246087" y="4674005"/>
                <a:ext cx="336001" cy="473593"/>
              </a:xfrm>
              <a:prstGeom prst="rect">
                <a:avLst/>
              </a:prstGeom>
            </p:spPr>
          </p:pic>
          <p:pic>
            <p:nvPicPr>
              <p:cNvPr id="12" name="Picture 11" descr="A picture containing logo, symbol, emblem, trademark&#10;&#10;Description automatically generated">
                <a:extLst>
                  <a:ext uri="{FF2B5EF4-FFF2-40B4-BE49-F238E27FC236}">
                    <a16:creationId xmlns:a16="http://schemas.microsoft.com/office/drawing/2014/main" id="{72B6865C-F345-107F-6944-98CBA52222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1"/>
              <a:srcRect l="40734" r="40440"/>
              <a:stretch/>
            </p:blipFill>
            <p:spPr>
              <a:xfrm>
                <a:off x="5587985" y="4634961"/>
                <a:ext cx="393630" cy="511416"/>
              </a:xfrm>
              <a:prstGeom prst="rect">
                <a:avLst/>
              </a:prstGeom>
            </p:spPr>
          </p:pic>
          <p:pic>
            <p:nvPicPr>
              <p:cNvPr id="13" name="Picture 12" descr="A picture containing logo, symbol, emblem, trademark&#10;&#10;Description automatically generated">
                <a:extLst>
                  <a:ext uri="{FF2B5EF4-FFF2-40B4-BE49-F238E27FC236}">
                    <a16:creationId xmlns:a16="http://schemas.microsoft.com/office/drawing/2014/main" id="{3F8C4E30-E2F0-BF8B-B614-98A49CCB58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2"/>
              <a:srcRect l="40460" r="40932"/>
              <a:stretch/>
            </p:blipFill>
            <p:spPr>
              <a:xfrm>
                <a:off x="7603904" y="4627952"/>
                <a:ext cx="389094" cy="511416"/>
              </a:xfrm>
              <a:prstGeom prst="rect">
                <a:avLst/>
              </a:prstGeom>
            </p:spPr>
          </p:pic>
          <p:pic>
            <p:nvPicPr>
              <p:cNvPr id="14" name="Picture 13" descr="A yellow and blue hexagon with blue text&#10;&#10;Description automatically generated with low confidence">
                <a:extLst>
                  <a:ext uri="{FF2B5EF4-FFF2-40B4-BE49-F238E27FC236}">
                    <a16:creationId xmlns:a16="http://schemas.microsoft.com/office/drawing/2014/main" id="{5CEDF40F-125C-56D1-9A12-826460FE0C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3"/>
              <a:srcRect l="39335" t="-149" r="38990" b="149"/>
              <a:stretch/>
            </p:blipFill>
            <p:spPr>
              <a:xfrm>
                <a:off x="6385678" y="4656386"/>
                <a:ext cx="453206" cy="511416"/>
              </a:xfrm>
              <a:prstGeom prst="rect">
                <a:avLst/>
              </a:prstGeom>
            </p:spPr>
          </p:pic>
          <p:pic>
            <p:nvPicPr>
              <p:cNvPr id="15" name="Picture 14" descr="A picture containing text, logo, symbol, white&#10;&#10;Description automatically generated">
                <a:extLst>
                  <a:ext uri="{FF2B5EF4-FFF2-40B4-BE49-F238E27FC236}">
                    <a16:creationId xmlns:a16="http://schemas.microsoft.com/office/drawing/2014/main" id="{19695A87-4834-D526-B87A-2CC0693F828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4"/>
              <a:srcRect l="40273" r="40465"/>
              <a:stretch/>
            </p:blipFill>
            <p:spPr>
              <a:xfrm>
                <a:off x="6823396" y="4652897"/>
                <a:ext cx="402770" cy="511416"/>
              </a:xfrm>
              <a:prstGeom prst="rect">
                <a:avLst/>
              </a:prstGeom>
            </p:spPr>
          </p:pic>
          <p:pic>
            <p:nvPicPr>
              <p:cNvPr id="16" name="Picture 15" descr="A picture containing text, logo, symbol, font&#10;&#10;Description automatically generated">
                <a:extLst>
                  <a:ext uri="{FF2B5EF4-FFF2-40B4-BE49-F238E27FC236}">
                    <a16:creationId xmlns:a16="http://schemas.microsoft.com/office/drawing/2014/main" id="{545E3FC8-05D6-E29B-6762-2B4907C42F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5"/>
              <a:srcRect l="40981" r="41246"/>
              <a:stretch/>
            </p:blipFill>
            <p:spPr>
              <a:xfrm>
                <a:off x="6007239" y="4656386"/>
                <a:ext cx="371628" cy="511416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9CF1C54-A3F9-D58D-9594-6993FB1FC074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4"/>
          <a:stretch/>
        </p:blipFill>
        <p:spPr bwMode="auto">
          <a:xfrm>
            <a:off x="8346814" y="4815263"/>
            <a:ext cx="742157" cy="7028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32556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3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CDD1D8"/>
          </a:solidFill>
          <a:ln>
            <a:noFill/>
          </a:ln>
        </p:spPr>
      </p:pic>
      <p:sp>
        <p:nvSpPr>
          <p:cNvPr id="317" name="Google Shape;317;p37"/>
          <p:cNvSpPr/>
          <p:nvPr/>
        </p:nvSpPr>
        <p:spPr>
          <a:xfrm flipH="1">
            <a:off x="-2" y="0"/>
            <a:ext cx="6462945" cy="6858000"/>
          </a:xfrm>
          <a:custGeom>
            <a:avLst/>
            <a:gdLst/>
            <a:ahLst/>
            <a:cxnLst/>
            <a:rect l="l" t="t" r="r" b="b"/>
            <a:pathLst>
              <a:path w="6279887" h="6628721" extrusionOk="0">
                <a:moveTo>
                  <a:pt x="2115069" y="0"/>
                </a:moveTo>
                <a:lnTo>
                  <a:pt x="6269974" y="0"/>
                </a:lnTo>
                <a:cubicBezTo>
                  <a:pt x="6273278" y="2202965"/>
                  <a:pt x="6276583" y="4425756"/>
                  <a:pt x="6279887" y="6628721"/>
                </a:cubicBezTo>
                <a:lnTo>
                  <a:pt x="758970" y="6616872"/>
                </a:lnTo>
                <a:cubicBezTo>
                  <a:pt x="498286" y="5570125"/>
                  <a:pt x="-89372" y="3766107"/>
                  <a:pt x="11524" y="3545848"/>
                </a:cubicBezTo>
                <a:cubicBezTo>
                  <a:pt x="212813" y="2967618"/>
                  <a:pt x="1417733" y="1166568"/>
                  <a:pt x="2115069" y="0"/>
                </a:cubicBezTo>
                <a:close/>
              </a:path>
            </a:pathLst>
          </a:custGeom>
          <a:gradFill flip="none" rotWithShape="1">
            <a:gsLst>
              <a:gs pos="14000">
                <a:schemeClr val="accent1"/>
              </a:gs>
              <a:gs pos="100000">
                <a:schemeClr val="accent3"/>
              </a:gs>
            </a:gsLst>
            <a:lin ang="3600000" scaled="0"/>
            <a:tileRect/>
          </a:gradFill>
          <a:ln>
            <a:noFill/>
          </a:ln>
        </p:spPr>
        <p:txBody>
          <a:bodyPr spcFirstLastPara="1" wrap="square" lIns="91425" tIns="45700" rIns="27432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Expanding your Business </a:t>
            </a:r>
            <a:r>
              <a:rPr lang="en-US" sz="4800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N</a:t>
            </a:r>
            <a:r>
              <a:rPr lang="en-US" sz="4800" b="0" i="0" u="none" strike="noStrike" cap="none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ationally</a:t>
            </a:r>
            <a:endParaRPr dirty="0"/>
          </a:p>
        </p:txBody>
      </p:sp>
      <p:sp>
        <p:nvSpPr>
          <p:cNvPr id="318" name="Google Shape;318;p37"/>
          <p:cNvSpPr/>
          <p:nvPr/>
        </p:nvSpPr>
        <p:spPr>
          <a:xfrm flipH="1">
            <a:off x="3588287" y="0"/>
            <a:ext cx="2774574" cy="6858000"/>
          </a:xfrm>
          <a:custGeom>
            <a:avLst/>
            <a:gdLst/>
            <a:ahLst/>
            <a:cxnLst/>
            <a:rect l="l" t="t" r="r" b="b"/>
            <a:pathLst>
              <a:path w="2401460" h="6901133" extrusionOk="0">
                <a:moveTo>
                  <a:pt x="1794436" y="0"/>
                </a:moveTo>
                <a:lnTo>
                  <a:pt x="2401460" y="0"/>
                </a:lnTo>
                <a:cubicBezTo>
                  <a:pt x="1674167" y="1216684"/>
                  <a:pt x="417484" y="3095107"/>
                  <a:pt x="207547" y="3698178"/>
                </a:cubicBezTo>
                <a:cubicBezTo>
                  <a:pt x="108894" y="3913542"/>
                  <a:pt x="641413" y="5580681"/>
                  <a:pt x="932388" y="6687777"/>
                </a:cubicBezTo>
                <a:lnTo>
                  <a:pt x="986947" y="6900518"/>
                </a:lnTo>
                <a:lnTo>
                  <a:pt x="922520" y="6901133"/>
                </a:lnTo>
                <a:cubicBezTo>
                  <a:pt x="650637" y="5809418"/>
                  <a:pt x="-95133" y="3918375"/>
                  <a:pt x="10097" y="3688654"/>
                </a:cubicBezTo>
                <a:cubicBezTo>
                  <a:pt x="220034" y="3085583"/>
                  <a:pt x="1067142" y="1216684"/>
                  <a:pt x="179443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4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CDD1D8"/>
          </a:solidFill>
          <a:ln>
            <a:noFill/>
          </a:ln>
        </p:spPr>
      </p:pic>
      <p:sp>
        <p:nvSpPr>
          <p:cNvPr id="374" name="Google Shape;374;p42"/>
          <p:cNvSpPr/>
          <p:nvPr/>
        </p:nvSpPr>
        <p:spPr>
          <a:xfrm flipH="1">
            <a:off x="-2" y="8965"/>
            <a:ext cx="6096001" cy="6858000"/>
          </a:xfrm>
          <a:custGeom>
            <a:avLst/>
            <a:gdLst/>
            <a:ahLst/>
            <a:cxnLst/>
            <a:rect l="l" t="t" r="r" b="b"/>
            <a:pathLst>
              <a:path w="6279887" h="6628721" extrusionOk="0">
                <a:moveTo>
                  <a:pt x="2115069" y="0"/>
                </a:moveTo>
                <a:lnTo>
                  <a:pt x="6269974" y="0"/>
                </a:lnTo>
                <a:cubicBezTo>
                  <a:pt x="6273278" y="2202965"/>
                  <a:pt x="6276583" y="4425756"/>
                  <a:pt x="6279887" y="6628721"/>
                </a:cubicBezTo>
                <a:lnTo>
                  <a:pt x="758970" y="6616872"/>
                </a:lnTo>
                <a:cubicBezTo>
                  <a:pt x="498286" y="5570125"/>
                  <a:pt x="-89372" y="3766107"/>
                  <a:pt x="11524" y="3545848"/>
                </a:cubicBezTo>
                <a:cubicBezTo>
                  <a:pt x="212813" y="2967618"/>
                  <a:pt x="1417733" y="1166568"/>
                  <a:pt x="2115069" y="0"/>
                </a:cubicBezTo>
                <a:close/>
              </a:path>
            </a:pathLst>
          </a:custGeom>
          <a:solidFill>
            <a:schemeClr val="accent1">
              <a:alpha val="7137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Pass Through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0" i="0" u="none" strike="noStrike" cap="none" dirty="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Entity Tax</a:t>
            </a:r>
            <a:endParaRPr dirty="0"/>
          </a:p>
        </p:txBody>
      </p:sp>
      <p:sp>
        <p:nvSpPr>
          <p:cNvPr id="375" name="Google Shape;375;p42"/>
          <p:cNvSpPr/>
          <p:nvPr/>
        </p:nvSpPr>
        <p:spPr>
          <a:xfrm flipH="1">
            <a:off x="3543462" y="0"/>
            <a:ext cx="2774574" cy="6858000"/>
          </a:xfrm>
          <a:custGeom>
            <a:avLst/>
            <a:gdLst/>
            <a:ahLst/>
            <a:cxnLst/>
            <a:rect l="l" t="t" r="r" b="b"/>
            <a:pathLst>
              <a:path w="2401460" h="6901133" extrusionOk="0">
                <a:moveTo>
                  <a:pt x="1794436" y="0"/>
                </a:moveTo>
                <a:lnTo>
                  <a:pt x="2401460" y="0"/>
                </a:lnTo>
                <a:cubicBezTo>
                  <a:pt x="1674167" y="1216684"/>
                  <a:pt x="417484" y="3095107"/>
                  <a:pt x="207547" y="3698178"/>
                </a:cubicBezTo>
                <a:cubicBezTo>
                  <a:pt x="108894" y="3913542"/>
                  <a:pt x="641413" y="5580681"/>
                  <a:pt x="932388" y="6687777"/>
                </a:cubicBezTo>
                <a:lnTo>
                  <a:pt x="986947" y="6900518"/>
                </a:lnTo>
                <a:lnTo>
                  <a:pt x="922520" y="6901133"/>
                </a:lnTo>
                <a:cubicBezTo>
                  <a:pt x="650637" y="5809418"/>
                  <a:pt x="-95133" y="3918375"/>
                  <a:pt x="10097" y="3688654"/>
                </a:cubicBezTo>
                <a:cubicBezTo>
                  <a:pt x="220034" y="3085583"/>
                  <a:pt x="1067142" y="1216684"/>
                  <a:pt x="179443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0FAFE-C9AE-336B-30DD-EDBD69D2E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Lato"/>
              </a:rPr>
              <a:t>Pass-Through Entity Tax Elections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6E8D92-0E6D-7D51-9F39-ABC165401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084" y="1820174"/>
            <a:ext cx="9249316" cy="4346330"/>
          </a:xfrm>
        </p:spPr>
        <p:txBody>
          <a:bodyPr/>
          <a:lstStyle/>
          <a:p>
            <a:pPr marL="15875" lvl="0" indent="-15875">
              <a:spcAft>
                <a:spcPts val="600"/>
              </a:spcAft>
            </a:pPr>
            <a:r>
              <a:rPr lang="en-US" sz="1800" dirty="0">
                <a:sym typeface="Lato"/>
              </a:rPr>
              <a:t>Income taxes imposed directly on a pass-through entity (PTE)</a:t>
            </a:r>
          </a:p>
          <a:p>
            <a:pPr marL="342900" lvl="1" indent="-284163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NOT COMPOSITE, which is when the PTE pays the owner’s tax on behalf of the owner – generally viewed more of a procedural obligation</a:t>
            </a:r>
          </a:p>
          <a:p>
            <a:pPr marL="342900" lvl="1" indent="-284163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  <a:sym typeface="Lato"/>
              </a:rPr>
              <a:t>BUT – owners may be liable for PTE tax if partnership does not pay</a:t>
            </a:r>
          </a:p>
          <a:p>
            <a:pPr marL="342900" lvl="1" indent="-284163">
              <a:spcBef>
                <a:spcPts val="0"/>
              </a:spcBef>
              <a:spcAft>
                <a:spcPts val="1200"/>
              </a:spcAft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The PTE taxes paid to the states are deductible on the businesses federal return</a:t>
            </a:r>
          </a:p>
          <a:p>
            <a:pPr lvl="0"/>
            <a:r>
              <a:rPr lang="en-US" sz="1800" dirty="0">
                <a:sym typeface="Lato"/>
              </a:rPr>
              <a:t>Used as a workaround to the federal $10,000 SALT deduction cap enacted under TCJA- THIS IS FEDERAL TAX PLANNING</a:t>
            </a:r>
            <a:endParaRPr lang="en-US" sz="1800" dirty="0"/>
          </a:p>
          <a:p>
            <a:pPr lvl="0"/>
            <a:r>
              <a:rPr lang="en-US" sz="1800" dirty="0">
                <a:sym typeface="Lato"/>
              </a:rPr>
              <a:t>IRS acknowledged these in </a:t>
            </a:r>
            <a:r>
              <a:rPr lang="en-US" sz="1800" dirty="0">
                <a:sym typeface="Lato"/>
                <a:hlinkClick r:id="rId3"/>
              </a:rPr>
              <a:t>Notice 2020-75</a:t>
            </a:r>
            <a:r>
              <a:rPr lang="en-US" sz="1800" dirty="0">
                <a:sym typeface="Lato"/>
              </a:rPr>
              <a:t> and more states started enacting </a:t>
            </a:r>
            <a:endParaRPr lang="en-US" sz="1800" dirty="0"/>
          </a:p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ym typeface="Lato"/>
              </a:rPr>
              <a:t>Two main forms</a:t>
            </a:r>
            <a:endParaRPr lang="en-US" sz="1800" dirty="0"/>
          </a:p>
          <a:p>
            <a:pPr marL="342900" lvl="1" indent="-284163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Owner receives a credit against personal tax for share of PTE tax paid (generally refundable)</a:t>
            </a:r>
          </a:p>
          <a:p>
            <a:pPr marL="342900" lvl="1" indent="-284163">
              <a:spcBef>
                <a:spcPts val="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</a:rPr>
              <a:t> Owner receives an exclusion on their respective state return for the income subjected to PTE tax</a:t>
            </a:r>
          </a:p>
        </p:txBody>
      </p:sp>
      <p:pic>
        <p:nvPicPr>
          <p:cNvPr id="221" name="Google Shape;221;p36"/>
          <p:cNvPicPr preferRelativeResize="0">
            <a:picLocks noGrp="1"/>
          </p:cNvPicPr>
          <p:nvPr>
            <p:ph type="pic" idx="4294967295"/>
          </p:nvPr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3732" y="12700"/>
            <a:ext cx="2218267" cy="63881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7"/>
          <p:cNvSpPr txBox="1"/>
          <p:nvPr/>
        </p:nvSpPr>
        <p:spPr>
          <a:xfrm>
            <a:off x="618689" y="549981"/>
            <a:ext cx="1095462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0" i="0" u="none" strike="noStrike" cap="none" dirty="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Pass-Through Entity Tax Election Comparison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84BA43-F906-88BE-9525-40B348F22332}"/>
              </a:ext>
            </a:extLst>
          </p:cNvPr>
          <p:cNvGrpSpPr/>
          <p:nvPr/>
        </p:nvGrpSpPr>
        <p:grpSpPr>
          <a:xfrm>
            <a:off x="618689" y="1299953"/>
            <a:ext cx="5117312" cy="4635817"/>
            <a:chOff x="618689" y="1508391"/>
            <a:chExt cx="5117312" cy="463581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C59D477-8291-2DEE-B07B-1BC959931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02401" y="1767415"/>
              <a:ext cx="2133600" cy="89807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9074278-B170-0D28-EED8-AC5E89F3E82C}"/>
                </a:ext>
              </a:extLst>
            </p:cNvPr>
            <p:cNvSpPr txBox="1"/>
            <p:nvPr/>
          </p:nvSpPr>
          <p:spPr>
            <a:xfrm>
              <a:off x="3565377" y="2009623"/>
              <a:ext cx="21305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WITHOUT PTE</a:t>
              </a: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FDC1BD8B-0B15-2E29-6C9C-BF708BF07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394880" y="1508391"/>
              <a:ext cx="548642" cy="548640"/>
            </a:xfrm>
            <a:prstGeom prst="rect">
              <a:avLst/>
            </a:prstGeom>
          </p:spPr>
        </p:pic>
        <p:graphicFrame>
          <p:nvGraphicFramePr>
            <p:cNvPr id="3" name="Google Shape;233;p37">
              <a:extLst>
                <a:ext uri="{FF2B5EF4-FFF2-40B4-BE49-F238E27FC236}">
                  <a16:creationId xmlns:a16="http://schemas.microsoft.com/office/drawing/2014/main" id="{1DAD1A2A-DBC4-98B3-98EB-3F20F39659C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25012026"/>
                </p:ext>
              </p:extLst>
            </p:nvPr>
          </p:nvGraphicFramePr>
          <p:xfrm>
            <a:off x="618689" y="2450474"/>
            <a:ext cx="5107196" cy="3693734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2974394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2034250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98552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</a:tblGrid>
                <a:tr h="495926">
                  <a:tc>
                    <a:txBody>
                      <a:bodyPr/>
                      <a:lstStyle/>
                      <a:p>
                        <a:pPr marL="0" marR="0" lvl="0" indent="0" algn="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Lato"/>
                            <a:ea typeface="Lato"/>
                            <a:cs typeface="Lato"/>
                            <a:sym typeface="Lato"/>
                          </a:rPr>
                          <a:t>State Taxable Income</a:t>
                        </a:r>
                        <a:endParaRPr dirty="0">
                          <a:solidFill>
                            <a:schemeClr val="tx1">
                              <a:lumMod val="75000"/>
                            </a:schemeClr>
                          </a:solidFill>
                        </a:endParaRPr>
                      </a:p>
                    </a:txBody>
                    <a:tcPr marL="36576" marT="36576" marB="36576" anchor="b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28575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Lato"/>
                            <a:ea typeface="Lato"/>
                            <a:cs typeface="Lato"/>
                            <a:sym typeface="Lato"/>
                          </a:rPr>
                          <a:t>  1,000,000 </a:t>
                        </a:r>
                        <a:endParaRPr dirty="0">
                          <a:solidFill>
                            <a:schemeClr val="tx1">
                              <a:lumMod val="75000"/>
                            </a:schemeClr>
                          </a:solidFill>
                        </a:endParaRPr>
                      </a:p>
                    </a:txBody>
                    <a:tcPr marL="36576" marR="36576" marT="36576" marB="36576" anchor="b">
                      <a:lnL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28575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endParaRPr>
                      </a:p>
                    </a:txBody>
                    <a:tcPr marL="36576" marR="36576" marT="36576" marB="36576" anchor="b">
                      <a:lnL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28575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399726">
                  <a:tc>
                    <a:txBody>
                      <a:bodyPr/>
                      <a:lstStyle/>
                      <a:p>
                        <a:pPr marL="0" marR="0" lvl="0" indent="0" algn="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>
                          <a:solidFill>
                            <a:schemeClr val="tx1">
                              <a:lumMod val="75000"/>
                            </a:schemeClr>
                          </a:solidFill>
                        </a:endParaRPr>
                      </a:p>
                    </a:txBody>
                    <a:tcPr marL="36576" marT="36576" marB="36576" anchor="ctr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dirty="0">
                          <a:solidFill>
                            <a:schemeClr val="tx1">
                              <a:lumMod val="75000"/>
                            </a:schemeClr>
                          </a:solidFill>
                        </a:endParaRPr>
                      </a:p>
                    </a:txBody>
                    <a:tcPr marL="36576" marR="36576" marT="36576" marB="36576" anchor="ctr">
                      <a:lnL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endParaRPr>
                      </a:p>
                    </a:txBody>
                    <a:tcPr marL="36576" marR="36576" marT="36576" marB="36576" anchor="b">
                      <a:lnL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3572639190"/>
                    </a:ext>
                  </a:extLst>
                </a:tr>
                <a:tr h="399726">
                  <a:tc>
                    <a:txBody>
                      <a:bodyPr/>
                      <a:lstStyle/>
                      <a:p>
                        <a:pPr marL="0" marR="0" lvl="0" indent="0" algn="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Lato"/>
                            <a:ea typeface="Lato"/>
                            <a:cs typeface="Lato"/>
                            <a:sym typeface="Lato"/>
                          </a:rPr>
                          <a:t>Itemized State Tax Deduction </a:t>
                        </a:r>
                        <a:endParaRPr dirty="0">
                          <a:solidFill>
                            <a:schemeClr val="tx1">
                              <a:lumMod val="75000"/>
                            </a:schemeClr>
                          </a:solidFill>
                        </a:endParaRPr>
                      </a:p>
                    </a:txBody>
                    <a:tcPr marL="36576" marT="36576" marB="36576" anchor="ctr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Lato"/>
                            <a:ea typeface="Lato"/>
                            <a:cs typeface="Lato"/>
                            <a:sym typeface="Lato"/>
                          </a:rPr>
                          <a:t>       10,000 </a:t>
                        </a:r>
                        <a:endParaRPr dirty="0">
                          <a:solidFill>
                            <a:schemeClr val="tx1">
                              <a:lumMod val="75000"/>
                            </a:schemeClr>
                          </a:solidFill>
                        </a:endParaRPr>
                      </a:p>
                    </a:txBody>
                    <a:tcPr marL="36576" marR="36576" marT="36576" marB="36576" anchor="ctr">
                      <a:lnL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endParaRPr>
                      </a:p>
                    </a:txBody>
                    <a:tcPr marL="36576" marR="36576" marT="36576" marB="36576" anchor="b">
                      <a:lnL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399726">
                  <a:tc>
                    <a:txBody>
                      <a:bodyPr/>
                      <a:lstStyle/>
                      <a:p>
                        <a:pPr marL="0" marR="0" lvl="0" indent="0" algn="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Lato"/>
                            <a:ea typeface="Lato"/>
                            <a:cs typeface="Lato"/>
                            <a:sym typeface="Lato"/>
                          </a:rPr>
                          <a:t>Federal Taxable Income </a:t>
                        </a:r>
                        <a:endParaRPr dirty="0">
                          <a:solidFill>
                            <a:schemeClr val="tx1">
                              <a:lumMod val="75000"/>
                            </a:schemeClr>
                          </a:solidFill>
                        </a:endParaRPr>
                      </a:p>
                    </a:txBody>
                    <a:tcPr marL="36576" marT="36576" marB="36576" anchor="ctr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Lato"/>
                            <a:ea typeface="Lato"/>
                            <a:cs typeface="Lato"/>
                            <a:sym typeface="Lato"/>
                          </a:rPr>
                          <a:t>     990,000</a:t>
                        </a:r>
                        <a:endParaRPr dirty="0">
                          <a:solidFill>
                            <a:schemeClr val="tx1">
                              <a:lumMod val="75000"/>
                            </a:schemeClr>
                          </a:solidFill>
                        </a:endParaRPr>
                      </a:p>
                    </a:txBody>
                    <a:tcPr marL="36576" marR="36576" marT="36576" marB="36576" anchor="ctr">
                      <a:lnL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endParaRPr>
                      </a:p>
                    </a:txBody>
                    <a:tcPr marL="36576" marR="36576" marT="36576" marB="36576" anchor="b">
                      <a:lnL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  <a:tr h="399726">
                  <a:tc>
                    <a:txBody>
                      <a:bodyPr/>
                      <a:lstStyle/>
                      <a:p>
                        <a:pPr marL="0" marR="0" lvl="0" indent="0" algn="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Lato"/>
                            <a:ea typeface="Lato"/>
                            <a:cs typeface="Lato"/>
                            <a:sym typeface="Lato"/>
                          </a:rPr>
                          <a:t>Federal Tax</a:t>
                        </a:r>
                        <a:endParaRPr dirty="0">
                          <a:solidFill>
                            <a:schemeClr val="tx1">
                              <a:lumMod val="75000"/>
                            </a:schemeClr>
                          </a:solidFill>
                        </a:endParaRPr>
                      </a:p>
                    </a:txBody>
                    <a:tcPr marL="36576" marT="36576" marB="36576" anchor="ctr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Lato"/>
                            <a:ea typeface="Lato"/>
                            <a:cs typeface="Lato"/>
                            <a:sym typeface="Lato"/>
                          </a:rPr>
                          <a:t>37%</a:t>
                        </a:r>
                        <a:endParaRPr dirty="0">
                          <a:solidFill>
                            <a:schemeClr val="tx1">
                              <a:lumMod val="75000"/>
                            </a:schemeClr>
                          </a:solidFill>
                        </a:endParaRPr>
                      </a:p>
                    </a:txBody>
                    <a:tcPr marL="36576" marR="36576" marT="36576" marB="36576" anchor="ctr">
                      <a:lnL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endParaRPr>
                      </a:p>
                    </a:txBody>
                    <a:tcPr marL="36576" marR="36576" marT="36576" marB="36576" anchor="b">
                      <a:lnL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5"/>
                    </a:ext>
                  </a:extLst>
                </a:tr>
                <a:tr h="399726">
                  <a:tc>
                    <a:txBody>
                      <a:bodyPr/>
                      <a:lstStyle/>
                      <a:p>
                        <a:pPr marL="0" marR="0" lvl="0" indent="0" algn="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Lato"/>
                            <a:ea typeface="Lato"/>
                            <a:cs typeface="Lato"/>
                            <a:sym typeface="Lato"/>
                          </a:rPr>
                          <a:t>State Tax </a:t>
                        </a:r>
                        <a:endParaRPr dirty="0">
                          <a:solidFill>
                            <a:schemeClr val="tx1">
                              <a:lumMod val="75000"/>
                            </a:schemeClr>
                          </a:solidFill>
                        </a:endParaRPr>
                      </a:p>
                    </a:txBody>
                    <a:tcPr marL="36576" marT="36576" marB="36576" anchor="ctr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Lato"/>
                            <a:ea typeface="Lato"/>
                            <a:cs typeface="Lato"/>
                            <a:sym typeface="Lato"/>
                          </a:rPr>
                          <a:t>9%</a:t>
                        </a:r>
                        <a:endParaRPr dirty="0">
                          <a:solidFill>
                            <a:schemeClr val="tx1">
                              <a:lumMod val="75000"/>
                            </a:schemeClr>
                          </a:solidFill>
                        </a:endParaRPr>
                      </a:p>
                    </a:txBody>
                    <a:tcPr marL="36576" marR="36576" marT="36576" marB="36576" anchor="ctr">
                      <a:lnL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endParaRPr>
                      </a:p>
                    </a:txBody>
                    <a:tcPr marL="36576" marR="36576" marT="36576" marB="36576" anchor="b">
                      <a:lnL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6"/>
                    </a:ext>
                  </a:extLst>
                </a:tr>
                <a:tr h="399726">
                  <a:tc>
                    <a:txBody>
                      <a:bodyPr/>
                      <a:lstStyle/>
                      <a:p>
                        <a:pPr marL="0" marR="0" lvl="0" indent="0" algn="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Lato"/>
                            <a:ea typeface="Lato"/>
                            <a:cs typeface="Lato"/>
                            <a:sym typeface="Lato"/>
                          </a:rPr>
                          <a:t>Federal Tax Amount </a:t>
                        </a:r>
                        <a:endParaRPr dirty="0">
                          <a:solidFill>
                            <a:schemeClr val="tx1">
                              <a:lumMod val="75000"/>
                            </a:schemeClr>
                          </a:solidFill>
                        </a:endParaRPr>
                      </a:p>
                    </a:txBody>
                    <a:tcPr marL="36576" marT="36576" marB="36576" anchor="ctr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Lato"/>
                            <a:ea typeface="Lato"/>
                            <a:cs typeface="Lato"/>
                            <a:sym typeface="Lato"/>
                          </a:rPr>
                          <a:t>     366,300 </a:t>
                        </a:r>
                        <a:endParaRPr dirty="0">
                          <a:solidFill>
                            <a:schemeClr val="tx1">
                              <a:lumMod val="75000"/>
                            </a:schemeClr>
                          </a:solidFill>
                        </a:endParaRPr>
                      </a:p>
                    </a:txBody>
                    <a:tcPr marL="36576" marR="36576" marT="36576" marB="36576" anchor="ctr">
                      <a:lnL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endParaRPr>
                      </a:p>
                    </a:txBody>
                    <a:tcPr marL="36576" marR="36576" marT="36576" marB="36576" anchor="b">
                      <a:lnL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8"/>
                    </a:ext>
                  </a:extLst>
                </a:tr>
                <a:tr h="399726">
                  <a:tc>
                    <a:txBody>
                      <a:bodyPr/>
                      <a:lstStyle/>
                      <a:p>
                        <a:pPr marL="0" marR="0" lvl="0" indent="0" algn="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Lato"/>
                            <a:ea typeface="Lato"/>
                            <a:cs typeface="Lato"/>
                            <a:sym typeface="Lato"/>
                          </a:rPr>
                          <a:t>State Tax Amount </a:t>
                        </a:r>
                        <a:endParaRPr dirty="0">
                          <a:solidFill>
                            <a:schemeClr val="tx1">
                              <a:lumMod val="75000"/>
                            </a:schemeClr>
                          </a:solidFill>
                        </a:endParaRPr>
                      </a:p>
                    </a:txBody>
                    <a:tcPr marL="36576" marT="36576" marB="36576" anchor="ctr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Lato"/>
                            <a:ea typeface="Lato"/>
                            <a:cs typeface="Lato"/>
                            <a:sym typeface="Lato"/>
                          </a:rPr>
                          <a:t>       90,000 </a:t>
                        </a:r>
                        <a:endParaRPr dirty="0">
                          <a:solidFill>
                            <a:schemeClr val="tx1">
                              <a:lumMod val="75000"/>
                            </a:schemeClr>
                          </a:solidFill>
                        </a:endParaRPr>
                      </a:p>
                    </a:txBody>
                    <a:tcPr marL="36576" marR="36576" marT="36576" marB="36576" anchor="ctr">
                      <a:lnL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0" i="0" u="none" strike="noStrike" cap="none" dirty="0">
                          <a:solidFill>
                            <a:schemeClr val="tx1">
                              <a:lumMod val="75000"/>
                            </a:schemeClr>
                          </a:solidFill>
                          <a:latin typeface="Lato"/>
                          <a:ea typeface="Lato"/>
                          <a:cs typeface="Lato"/>
                          <a:sym typeface="Lato"/>
                        </a:endParaRPr>
                      </a:p>
                    </a:txBody>
                    <a:tcPr marL="36576" marR="36576" marT="36576" marB="36576" anchor="b">
                      <a:lnL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9"/>
                    </a:ext>
                  </a:extLst>
                </a:tr>
                <a:tr h="399726">
                  <a:tc>
                    <a:txBody>
                      <a:bodyPr/>
                      <a:lstStyle/>
                      <a:p>
                        <a:pPr marL="0" marR="0" lvl="0" indent="0" algn="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1" i="0" u="none" strike="noStrike" cap="none" dirty="0">
                            <a:solidFill>
                              <a:srgbClr val="000000"/>
                            </a:solidFill>
                            <a:latin typeface="Lato Black"/>
                            <a:ea typeface="Lato Black"/>
                            <a:cs typeface="Lato Black"/>
                            <a:sym typeface="Lato Black"/>
                          </a:rPr>
                          <a:t>Total Tax </a:t>
                        </a:r>
                        <a:endParaRPr dirty="0"/>
                      </a:p>
                    </a:txBody>
                    <a:tcPr marL="36576" marT="36576" marB="36576" anchor="ctr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1" i="0" u="none" strike="noStrike" cap="none" dirty="0">
                            <a:solidFill>
                              <a:srgbClr val="000000"/>
                            </a:solidFill>
                            <a:latin typeface="Lato Black"/>
                            <a:ea typeface="Lato Black"/>
                            <a:cs typeface="Lato Black"/>
                            <a:sym typeface="Lato Black"/>
                          </a:rPr>
                          <a:t>     456,300</a:t>
                        </a:r>
                        <a:endParaRPr dirty="0"/>
                      </a:p>
                    </a:txBody>
                    <a:tcPr marL="36576" marR="36576" marT="36576" marB="36576" anchor="ctr">
                      <a:lnL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1" i="0" u="none" strike="noStrike" cap="none" dirty="0">
                          <a:solidFill>
                            <a:srgbClr val="000000"/>
                          </a:solidFill>
                          <a:latin typeface="Lato Black"/>
                          <a:ea typeface="Lato Black"/>
                          <a:cs typeface="Lato Black"/>
                          <a:sym typeface="Lato Black"/>
                        </a:endParaRPr>
                      </a:p>
                    </a:txBody>
                    <a:tcPr marL="36576" marR="36576" marT="36576" marB="36576" anchor="b">
                      <a:lnL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10"/>
                    </a:ext>
                  </a:extLst>
                </a:tr>
              </a:tbl>
            </a:graphicData>
          </a:graphic>
        </p:graphicFrame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FA39E0D-8D20-887B-BD89-802B2356A3CE}"/>
              </a:ext>
            </a:extLst>
          </p:cNvPr>
          <p:cNvGrpSpPr/>
          <p:nvPr/>
        </p:nvGrpSpPr>
        <p:grpSpPr>
          <a:xfrm>
            <a:off x="6498789" y="1279145"/>
            <a:ext cx="5107196" cy="4656625"/>
            <a:chOff x="6498789" y="1487583"/>
            <a:chExt cx="5107196" cy="4656625"/>
          </a:xfrm>
        </p:grpSpPr>
        <p:graphicFrame>
          <p:nvGraphicFramePr>
            <p:cNvPr id="22" name="Google Shape;233;p37">
              <a:extLst>
                <a:ext uri="{FF2B5EF4-FFF2-40B4-BE49-F238E27FC236}">
                  <a16:creationId xmlns:a16="http://schemas.microsoft.com/office/drawing/2014/main" id="{9013C01D-FDBE-922E-D14E-EB0A9A1B4E7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44482574"/>
                </p:ext>
              </p:extLst>
            </p:nvPr>
          </p:nvGraphicFramePr>
          <p:xfrm>
            <a:off x="6498789" y="2450474"/>
            <a:ext cx="5107196" cy="3693734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2974394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957955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174847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</a:tblGrid>
                <a:tr h="495926">
                  <a:tc>
                    <a:txBody>
                      <a:bodyPr/>
                      <a:lstStyle/>
                      <a:p>
                        <a:pPr marL="0" marR="0" lvl="0" indent="0" algn="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Lato"/>
                            <a:ea typeface="Lato"/>
                            <a:cs typeface="Lato"/>
                            <a:sym typeface="Lato"/>
                          </a:rPr>
                          <a:t>State Taxable Income</a:t>
                        </a:r>
                        <a:endParaRPr dirty="0">
                          <a:solidFill>
                            <a:schemeClr val="tx1">
                              <a:lumMod val="75000"/>
                            </a:schemeClr>
                          </a:solidFill>
                        </a:endParaRPr>
                      </a:p>
                    </a:txBody>
                    <a:tcPr marL="36576" marT="36576" marB="36576" anchor="b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28575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Lato"/>
                            <a:ea typeface="Lato"/>
                            <a:cs typeface="Lato"/>
                            <a:sym typeface="Lato"/>
                          </a:rPr>
                          <a:t>  1,000,000</a:t>
                        </a:r>
                        <a:endParaRPr dirty="0">
                          <a:solidFill>
                            <a:schemeClr val="tx1">
                              <a:lumMod val="75000"/>
                            </a:schemeClr>
                          </a:solidFill>
                        </a:endParaRPr>
                      </a:p>
                    </a:txBody>
                    <a:tcPr marL="36576" marR="36576" marT="36576" marB="36576" anchor="b">
                      <a:lnL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28575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0" i="0" u="none" strike="noStrike" cap="none" dirty="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endParaRPr>
                      </a:p>
                    </a:txBody>
                    <a:tcPr marL="36576" marR="36576" marT="36576" marB="36576" anchor="b">
                      <a:lnL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28575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399726">
                  <a:tc>
                    <a:txBody>
                      <a:bodyPr/>
                      <a:lstStyle/>
                      <a:p>
                        <a:pPr marL="0" marR="0" lvl="0" indent="0" algn="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tx1">
                                <a:lumMod val="75000"/>
                              </a:schemeClr>
                            </a:solidFill>
                          </a:rPr>
                          <a:t>State PTE Tax</a:t>
                        </a:r>
                        <a:endParaRPr sz="1600" dirty="0">
                          <a:solidFill>
                            <a:schemeClr val="tx1">
                              <a:lumMod val="75000"/>
                            </a:schemeClr>
                          </a:solidFill>
                        </a:endParaRPr>
                      </a:p>
                    </a:txBody>
                    <a:tcPr marL="36576" marT="36576" marB="36576" anchor="ctr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8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dirty="0">
                            <a:solidFill>
                              <a:schemeClr val="tx1">
                                <a:lumMod val="75000"/>
                              </a:schemeClr>
                            </a:solidFill>
                          </a:rPr>
                          <a:t>90,000</a:t>
                        </a:r>
                        <a:endParaRPr sz="1600" dirty="0">
                          <a:solidFill>
                            <a:schemeClr val="tx1">
                              <a:lumMod val="75000"/>
                            </a:schemeClr>
                          </a:solidFill>
                        </a:endParaRPr>
                      </a:p>
                    </a:txBody>
                    <a:tcPr marL="36576" marR="36576" marT="36576" marB="36576" anchor="ctr">
                      <a:lnL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0" i="0" u="none" strike="noStrike" cap="none" dirty="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endParaRPr>
                      </a:p>
                    </a:txBody>
                    <a:tcPr marL="36576" marR="36576" marT="36576" marB="36576" anchor="b">
                      <a:lnL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3572639190"/>
                    </a:ext>
                  </a:extLst>
                </a:tr>
                <a:tr h="399726">
                  <a:tc>
                    <a:txBody>
                      <a:bodyPr/>
                      <a:lstStyle/>
                      <a:p>
                        <a:pPr marL="0" marR="0" lvl="0" indent="0" algn="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Lato"/>
                            <a:ea typeface="Lato"/>
                            <a:cs typeface="Lato"/>
                            <a:sym typeface="Lato"/>
                          </a:rPr>
                          <a:t>Itemized State Tax Deduction </a:t>
                        </a:r>
                        <a:endParaRPr dirty="0">
                          <a:solidFill>
                            <a:schemeClr val="tx1">
                              <a:lumMod val="75000"/>
                            </a:schemeClr>
                          </a:solidFill>
                        </a:endParaRPr>
                      </a:p>
                    </a:txBody>
                    <a:tcPr marL="36576" marT="36576" marB="36576" anchor="ctr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Lato"/>
                            <a:ea typeface="Lato"/>
                            <a:cs typeface="Lato"/>
                            <a:sym typeface="Lato"/>
                          </a:rPr>
                          <a:t>10,000</a:t>
                        </a:r>
                        <a:endParaRPr dirty="0">
                          <a:solidFill>
                            <a:schemeClr val="tx1">
                              <a:lumMod val="75000"/>
                            </a:schemeClr>
                          </a:solidFill>
                        </a:endParaRPr>
                      </a:p>
                    </a:txBody>
                    <a:tcPr marL="36576" marR="36576" marT="36576" marB="36576" anchor="ctr">
                      <a:lnL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0" i="0" u="none" strike="noStrike" cap="none" dirty="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endParaRPr>
                      </a:p>
                    </a:txBody>
                    <a:tcPr marL="36576" marR="36576" marT="36576" marB="36576" anchor="b">
                      <a:lnL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399726">
                  <a:tc>
                    <a:txBody>
                      <a:bodyPr/>
                      <a:lstStyle/>
                      <a:p>
                        <a:pPr marL="0" marR="0" lvl="0" indent="0" algn="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Lato"/>
                            <a:ea typeface="Lato"/>
                            <a:cs typeface="Lato"/>
                            <a:sym typeface="Lato"/>
                          </a:rPr>
                          <a:t>Federal Taxable Income </a:t>
                        </a:r>
                        <a:endParaRPr dirty="0">
                          <a:solidFill>
                            <a:schemeClr val="tx1">
                              <a:lumMod val="75000"/>
                            </a:schemeClr>
                          </a:solidFill>
                        </a:endParaRPr>
                      </a:p>
                    </a:txBody>
                    <a:tcPr marL="36576" marT="36576" marB="36576" anchor="ctr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Lato"/>
                            <a:ea typeface="Lato"/>
                            <a:cs typeface="Lato"/>
                            <a:sym typeface="Lato"/>
                          </a:rPr>
                          <a:t>900,000 </a:t>
                        </a:r>
                        <a:endParaRPr dirty="0">
                          <a:solidFill>
                            <a:schemeClr val="tx1">
                              <a:lumMod val="75000"/>
                            </a:schemeClr>
                          </a:solidFill>
                        </a:endParaRPr>
                      </a:p>
                    </a:txBody>
                    <a:tcPr marL="36576" marR="36576" marT="36576" marB="36576" anchor="ctr">
                      <a:lnL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0" i="0" u="none" strike="noStrike" cap="none" dirty="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endParaRPr>
                      </a:p>
                    </a:txBody>
                    <a:tcPr marL="36576" marR="36576" marT="36576" marB="36576" anchor="b">
                      <a:lnL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  <a:tr h="399726">
                  <a:tc>
                    <a:txBody>
                      <a:bodyPr/>
                      <a:lstStyle/>
                      <a:p>
                        <a:pPr marL="0" marR="0" lvl="0" indent="0" algn="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Lato"/>
                            <a:ea typeface="Lato"/>
                            <a:cs typeface="Lato"/>
                            <a:sym typeface="Lato"/>
                          </a:rPr>
                          <a:t>Federal Tax</a:t>
                        </a:r>
                        <a:endParaRPr dirty="0">
                          <a:solidFill>
                            <a:schemeClr val="tx1">
                              <a:lumMod val="75000"/>
                            </a:schemeClr>
                          </a:solidFill>
                        </a:endParaRPr>
                      </a:p>
                    </a:txBody>
                    <a:tcPr marL="36576" marT="36576" marB="36576" anchor="ctr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Lato"/>
                            <a:ea typeface="Lato"/>
                            <a:cs typeface="Lato"/>
                            <a:sym typeface="Lato"/>
                          </a:rPr>
                          <a:t>37%</a:t>
                        </a:r>
                        <a:endParaRPr dirty="0">
                          <a:solidFill>
                            <a:schemeClr val="tx1">
                              <a:lumMod val="75000"/>
                            </a:schemeClr>
                          </a:solidFill>
                        </a:endParaRPr>
                      </a:p>
                    </a:txBody>
                    <a:tcPr marL="36576" marR="36576" marT="36576" marB="36576" anchor="ctr">
                      <a:lnL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0" i="0" u="none" strike="noStrike" cap="none" dirty="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endParaRPr>
                      </a:p>
                    </a:txBody>
                    <a:tcPr marL="36576" marR="36576" marT="36576" marB="36576" anchor="b">
                      <a:lnL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5"/>
                    </a:ext>
                  </a:extLst>
                </a:tr>
                <a:tr h="399726">
                  <a:tc>
                    <a:txBody>
                      <a:bodyPr/>
                      <a:lstStyle/>
                      <a:p>
                        <a:pPr marL="0" marR="0" lvl="0" indent="0" algn="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Lato"/>
                            <a:ea typeface="Lato"/>
                            <a:cs typeface="Lato"/>
                            <a:sym typeface="Lato"/>
                          </a:rPr>
                          <a:t>State Tax </a:t>
                        </a:r>
                        <a:endParaRPr dirty="0">
                          <a:solidFill>
                            <a:schemeClr val="tx1">
                              <a:lumMod val="75000"/>
                            </a:schemeClr>
                          </a:solidFill>
                        </a:endParaRPr>
                      </a:p>
                    </a:txBody>
                    <a:tcPr marL="36576" marT="36576" marB="36576" anchor="ctr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Lato"/>
                            <a:ea typeface="Lato"/>
                            <a:cs typeface="Lato"/>
                            <a:sym typeface="Lato"/>
                          </a:rPr>
                          <a:t>9%</a:t>
                        </a:r>
                        <a:endParaRPr dirty="0">
                          <a:solidFill>
                            <a:schemeClr val="tx1">
                              <a:lumMod val="75000"/>
                            </a:schemeClr>
                          </a:solidFill>
                        </a:endParaRPr>
                      </a:p>
                    </a:txBody>
                    <a:tcPr marL="36576" marR="36576" marT="36576" marB="36576" anchor="ctr">
                      <a:lnL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0" i="0" u="none" strike="noStrike" cap="none" dirty="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endParaRPr>
                      </a:p>
                    </a:txBody>
                    <a:tcPr marL="36576" marR="36576" marT="36576" marB="36576" anchor="b">
                      <a:lnL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6"/>
                    </a:ext>
                  </a:extLst>
                </a:tr>
                <a:tr h="399726">
                  <a:tc>
                    <a:txBody>
                      <a:bodyPr/>
                      <a:lstStyle/>
                      <a:p>
                        <a:pPr marL="0" marR="0" lvl="0" indent="0" algn="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Lato"/>
                            <a:ea typeface="Lato"/>
                            <a:cs typeface="Lato"/>
                            <a:sym typeface="Lato"/>
                          </a:rPr>
                          <a:t>Federal Tax Amount </a:t>
                        </a:r>
                        <a:endParaRPr dirty="0">
                          <a:solidFill>
                            <a:schemeClr val="tx1">
                              <a:lumMod val="75000"/>
                            </a:schemeClr>
                          </a:solidFill>
                        </a:endParaRPr>
                      </a:p>
                    </a:txBody>
                    <a:tcPr marL="36576" marT="36576" marB="36576" anchor="ctr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Lato"/>
                            <a:ea typeface="Lato"/>
                            <a:cs typeface="Lato"/>
                            <a:sym typeface="Lato"/>
                          </a:rPr>
                          <a:t>333,000</a:t>
                        </a:r>
                        <a:endParaRPr dirty="0">
                          <a:solidFill>
                            <a:schemeClr val="tx1">
                              <a:lumMod val="75000"/>
                            </a:schemeClr>
                          </a:solidFill>
                        </a:endParaRPr>
                      </a:p>
                    </a:txBody>
                    <a:tcPr marL="36576" marR="36576" marT="36576" marB="36576" anchor="ctr">
                      <a:lnL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0" i="0" u="none" strike="noStrike" cap="none" dirty="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endParaRPr>
                      </a:p>
                    </a:txBody>
                    <a:tcPr marL="36576" marR="36576" marT="36576" marB="36576" anchor="b">
                      <a:lnL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8"/>
                    </a:ext>
                  </a:extLst>
                </a:tr>
                <a:tr h="399726">
                  <a:tc>
                    <a:txBody>
                      <a:bodyPr/>
                      <a:lstStyle/>
                      <a:p>
                        <a:pPr marL="0" marR="0" lvl="0" indent="0" algn="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Lato"/>
                            <a:ea typeface="Lato"/>
                            <a:cs typeface="Lato"/>
                            <a:sym typeface="Lato"/>
                          </a:rPr>
                          <a:t>State Tax Amount </a:t>
                        </a:r>
                        <a:endParaRPr dirty="0">
                          <a:solidFill>
                            <a:schemeClr val="tx1">
                              <a:lumMod val="75000"/>
                            </a:schemeClr>
                          </a:solidFill>
                        </a:endParaRPr>
                      </a:p>
                    </a:txBody>
                    <a:tcPr marL="36576" marT="36576" marB="36576" anchor="ctr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0" i="0" u="none" strike="noStrike" cap="none" dirty="0">
                            <a:solidFill>
                              <a:schemeClr val="tx1">
                                <a:lumMod val="75000"/>
                              </a:schemeClr>
                            </a:solidFill>
                            <a:latin typeface="Lato"/>
                            <a:ea typeface="Lato"/>
                            <a:cs typeface="Lato"/>
                            <a:sym typeface="Lato"/>
                          </a:rPr>
                          <a:t>90,000</a:t>
                        </a:r>
                        <a:endParaRPr dirty="0">
                          <a:solidFill>
                            <a:schemeClr val="tx1">
                              <a:lumMod val="75000"/>
                            </a:schemeClr>
                          </a:solidFill>
                        </a:endParaRPr>
                      </a:p>
                    </a:txBody>
                    <a:tcPr marL="36576" marR="36576" marT="36576" marB="36576" anchor="ctr">
                      <a:lnL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0" i="0" u="none" strike="noStrike" cap="none" dirty="0">
                          <a:solidFill>
                            <a:srgbClr val="000000"/>
                          </a:solidFill>
                          <a:latin typeface="Lato"/>
                          <a:ea typeface="Lato"/>
                          <a:cs typeface="Lato"/>
                          <a:sym typeface="Lato"/>
                        </a:endParaRPr>
                      </a:p>
                    </a:txBody>
                    <a:tcPr marL="36576" marR="36576" marT="36576" marB="36576" anchor="b">
                      <a:lnL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0009"/>
                    </a:ext>
                  </a:extLst>
                </a:tr>
                <a:tr h="399726">
                  <a:tc>
                    <a:txBody>
                      <a:bodyPr/>
                      <a:lstStyle/>
                      <a:p>
                        <a:pPr marL="0" marR="0" lvl="0" indent="0" algn="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1" i="0" u="none" strike="noStrike" cap="none" dirty="0">
                            <a:solidFill>
                              <a:srgbClr val="000000"/>
                            </a:solidFill>
                            <a:latin typeface="Lato Black"/>
                            <a:ea typeface="Lato Black"/>
                            <a:cs typeface="Lato Black"/>
                            <a:sym typeface="Lato Black"/>
                          </a:rPr>
                          <a:t>Total Tax </a:t>
                        </a:r>
                        <a:endParaRPr dirty="0"/>
                      </a:p>
                    </a:txBody>
                    <a:tcPr marL="36576" marT="36576" marB="36576" anchor="ctr">
                      <a:lnL w="952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bg1">
                          <a:lumMod val="9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en-US" sz="1600" b="1" i="0" u="none" strike="noStrike" cap="none" dirty="0">
                            <a:solidFill>
                              <a:srgbClr val="000000"/>
                            </a:solidFill>
                            <a:latin typeface="Lato Black"/>
                            <a:ea typeface="Lato Black"/>
                            <a:cs typeface="Lato Black"/>
                            <a:sym typeface="Lato Black"/>
                          </a:rPr>
                          <a:t>423,000 </a:t>
                        </a:r>
                        <a:endParaRPr dirty="0"/>
                      </a:p>
                    </a:txBody>
                    <a:tcPr marL="36576" marR="36576" marT="36576" marB="36576" anchor="ctr">
                      <a:lnL w="9525" cap="flat" cmpd="sng" algn="ctr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bg1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1600" b="1" i="0" u="none" strike="noStrike" cap="none" dirty="0">
                          <a:solidFill>
                            <a:srgbClr val="000000"/>
                          </a:solidFill>
                          <a:latin typeface="Lato Black"/>
                          <a:ea typeface="Lato Black"/>
                          <a:cs typeface="Lato Black"/>
                          <a:sym typeface="Lato Black"/>
                        </a:endParaRPr>
                      </a:p>
                    </a:txBody>
                    <a:tcPr marL="36576" marR="36576" marT="36576" marB="36576" anchor="b">
                      <a:lnL w="9525" cap="flat" cmpd="sng">
                        <a:solidFill>
                          <a:srgbClr val="000000">
                            <a:alpha val="0"/>
                          </a:srgbClr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L>
                      <a:lnR w="12700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R>
                      <a:lnT w="6350" cap="flat" cmpd="sng" algn="ctr">
                        <a:solidFill>
                          <a:schemeClr val="bg2">
                            <a:lumMod val="50000"/>
                            <a:lumOff val="50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28575" cap="flat" cmpd="sng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B>
                      <a:solidFill>
                        <a:schemeClr val="bg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10"/>
                    </a:ext>
                  </a:extLst>
                </a:tr>
              </a:tbl>
            </a:graphicData>
          </a:graphic>
        </p:graphicFrame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9CD2509-39FC-F4D8-6FF3-2289DB01AD26}"/>
                </a:ext>
              </a:extLst>
            </p:cNvPr>
            <p:cNvGrpSpPr/>
            <p:nvPr/>
          </p:nvGrpSpPr>
          <p:grpSpPr>
            <a:xfrm>
              <a:off x="9459876" y="1487583"/>
              <a:ext cx="2133600" cy="1173934"/>
              <a:chOff x="6827365" y="1487583"/>
              <a:chExt cx="2133600" cy="117393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ED03616-44F3-F463-A61E-6022493D15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27365" y="1763441"/>
                <a:ext cx="2133600" cy="898076"/>
              </a:xfrm>
              <a:prstGeom prst="rect">
                <a:avLst/>
              </a:prstGeom>
            </p:spPr>
          </p:pic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id="{775E8EDE-9946-69DC-7395-19F3F5A89F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7579772" y="1487583"/>
                <a:ext cx="548640" cy="548640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0223CBB-E436-C74F-D7DE-1A09ABFF844C}"/>
                  </a:ext>
                </a:extLst>
              </p:cNvPr>
              <p:cNvSpPr txBox="1"/>
              <p:nvPr/>
            </p:nvSpPr>
            <p:spPr>
              <a:xfrm>
                <a:off x="6827365" y="2005799"/>
                <a:ext cx="21336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bg1"/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WITH PTE</a:t>
                </a:r>
              </a:p>
            </p:txBody>
          </p:sp>
        </p:grp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E6EF5B96-63FA-5987-B9E9-4A31A7F01620}"/>
              </a:ext>
            </a:extLst>
          </p:cNvPr>
          <p:cNvSpPr/>
          <p:nvPr/>
        </p:nvSpPr>
        <p:spPr>
          <a:xfrm>
            <a:off x="9459876" y="5935770"/>
            <a:ext cx="2133600" cy="37224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baseline="300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</a:t>
            </a:r>
            <a:r>
              <a:rPr lang="en-US" sz="2400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33,300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18523C1-48A2-D4FF-5651-09D0C5010320}"/>
              </a:ext>
            </a:extLst>
          </p:cNvPr>
          <p:cNvSpPr/>
          <p:nvPr/>
        </p:nvSpPr>
        <p:spPr>
          <a:xfrm>
            <a:off x="6498789" y="5935770"/>
            <a:ext cx="2951094" cy="3722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600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Total Savings</a:t>
            </a:r>
          </a:p>
        </p:txBody>
      </p:sp>
    </p:spTree>
    <p:extLst>
      <p:ext uri="{BB962C8B-B14F-4D97-AF65-F5344CB8AC3E}">
        <p14:creationId xmlns:p14="http://schemas.microsoft.com/office/powerpoint/2010/main" val="161155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"/>
                            </p:stCondLst>
                            <p:childTnLst>
                              <p:par>
                                <p:cTn id="2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5" grpId="0"/>
    </p:bldLst>
  </p:timing>
</p:sld>
</file>

<file path=ppt/theme/theme1.xml><?xml version="1.0" encoding="utf-8"?>
<a:theme xmlns:a="http://schemas.openxmlformats.org/drawingml/2006/main" name="Aprio-UI-Master-Theme">
  <a:themeElements>
    <a:clrScheme name="2032">
      <a:dk1>
        <a:srgbClr val="788591"/>
      </a:dk1>
      <a:lt1>
        <a:srgbClr val="FFFFFF"/>
      </a:lt1>
      <a:dk2>
        <a:srgbClr val="2B3034"/>
      </a:dk2>
      <a:lt2>
        <a:srgbClr val="E8EAED"/>
      </a:lt2>
      <a:accent1>
        <a:srgbClr val="F37920"/>
      </a:accent1>
      <a:accent2>
        <a:srgbClr val="FA9811"/>
      </a:accent2>
      <a:accent3>
        <a:srgbClr val="FFB602"/>
      </a:accent3>
      <a:accent4>
        <a:srgbClr val="FFCD58"/>
      </a:accent4>
      <a:accent5>
        <a:srgbClr val="FFE3AD"/>
      </a:accent5>
      <a:accent6>
        <a:srgbClr val="B2DDCA"/>
      </a:accent6>
      <a:hlink>
        <a:srgbClr val="FF6D2C"/>
      </a:hlink>
      <a:folHlink>
        <a:srgbClr val="788591"/>
      </a:folHlink>
    </a:clrScheme>
    <a:fontScheme name="Custom 40">
      <a:majorFont>
        <a:latin typeface="Lato Heavy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rio-UI-Master-Theme" id="{D4782CD5-4D31-FE46-A6FE-6CF6DD0B11F4}" vid="{10C56255-69ED-6A44-8067-A8DE3F7CA0E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Aprio-UI-Master-Theme</Template>
  <TotalTime>411</TotalTime>
  <Words>1184</Words>
  <Application>Microsoft Office PowerPoint</Application>
  <PresentationFormat>Widescreen</PresentationFormat>
  <Paragraphs>285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Lato</vt:lpstr>
      <vt:lpstr>Arial</vt:lpstr>
      <vt:lpstr>Calibri</vt:lpstr>
      <vt:lpstr>Arial Narrow</vt:lpstr>
      <vt:lpstr>Arial Black</vt:lpstr>
      <vt:lpstr>Courier New</vt:lpstr>
      <vt:lpstr>Lato Heavy</vt:lpstr>
      <vt:lpstr>Lato Black</vt:lpstr>
      <vt:lpstr>Times New Roman</vt:lpstr>
      <vt:lpstr>Lato Light</vt:lpstr>
      <vt:lpstr>Söhne</vt:lpstr>
      <vt:lpstr>Work Sans ExtraBold</vt:lpstr>
      <vt:lpstr>Aprio-UI-Master-Theme</vt:lpstr>
      <vt:lpstr>PowerPoint Presentation</vt:lpstr>
      <vt:lpstr>Discussion Agenda</vt:lpstr>
      <vt:lpstr>Aprio today*</vt:lpstr>
      <vt:lpstr>We are advisors across industries, services and capabilities</vt:lpstr>
      <vt:lpstr>      </vt:lpstr>
      <vt:lpstr>PowerPoint Presentation</vt:lpstr>
      <vt:lpstr>PowerPoint Presentation</vt:lpstr>
      <vt:lpstr>Pass-Through Entity Tax Elections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Understand where you need to collect sales tax</vt:lpstr>
      <vt:lpstr>Use and leverage technology to collect sales tax</vt:lpstr>
      <vt:lpstr>Manage or outsource your compliance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Hunter Matthews</dc:creator>
  <cp:lastModifiedBy>Tim Cofrin</cp:lastModifiedBy>
  <cp:revision>102</cp:revision>
  <dcterms:modified xsi:type="dcterms:W3CDTF">2024-03-04T16:45:15Z</dcterms:modified>
</cp:coreProperties>
</file>